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6" r:id="rId2"/>
    <p:sldId id="258" r:id="rId3"/>
    <p:sldId id="284" r:id="rId4"/>
    <p:sldId id="261" r:id="rId5"/>
    <p:sldId id="257" r:id="rId6"/>
    <p:sldId id="263" r:id="rId7"/>
    <p:sldId id="262" r:id="rId8"/>
    <p:sldId id="283" r:id="rId9"/>
    <p:sldId id="266" r:id="rId10"/>
    <p:sldId id="264" r:id="rId11"/>
    <p:sldId id="285" r:id="rId12"/>
    <p:sldId id="276" r:id="rId13"/>
    <p:sldId id="277" r:id="rId14"/>
    <p:sldId id="375" r:id="rId15"/>
    <p:sldId id="278" r:id="rId16"/>
    <p:sldId id="275" r:id="rId17"/>
    <p:sldId id="287" r:id="rId18"/>
    <p:sldId id="376" r:id="rId19"/>
    <p:sldId id="293" r:id="rId20"/>
    <p:sldId id="294" r:id="rId21"/>
    <p:sldId id="382" r:id="rId22"/>
    <p:sldId id="297" r:id="rId23"/>
    <p:sldId id="299" r:id="rId24"/>
    <p:sldId id="300" r:id="rId25"/>
    <p:sldId id="282" r:id="rId26"/>
    <p:sldId id="301" r:id="rId27"/>
    <p:sldId id="311" r:id="rId28"/>
    <p:sldId id="303" r:id="rId29"/>
    <p:sldId id="304" r:id="rId30"/>
    <p:sldId id="305" r:id="rId31"/>
    <p:sldId id="306" r:id="rId32"/>
    <p:sldId id="314" r:id="rId33"/>
    <p:sldId id="307" r:id="rId34"/>
    <p:sldId id="308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77" r:id="rId56"/>
    <p:sldId id="337" r:id="rId57"/>
    <p:sldId id="378" r:id="rId58"/>
    <p:sldId id="341" r:id="rId59"/>
    <p:sldId id="346" r:id="rId60"/>
    <p:sldId id="342" r:id="rId61"/>
    <p:sldId id="344" r:id="rId62"/>
    <p:sldId id="380" r:id="rId63"/>
    <p:sldId id="345" r:id="rId64"/>
    <p:sldId id="379" r:id="rId65"/>
    <p:sldId id="347" r:id="rId66"/>
    <p:sldId id="348" r:id="rId67"/>
    <p:sldId id="350" r:id="rId68"/>
    <p:sldId id="383" r:id="rId69"/>
    <p:sldId id="353" r:id="rId70"/>
    <p:sldId id="358" r:id="rId71"/>
    <p:sldId id="359" r:id="rId72"/>
    <p:sldId id="362" r:id="rId73"/>
    <p:sldId id="360" r:id="rId74"/>
    <p:sldId id="361" r:id="rId75"/>
    <p:sldId id="363" r:id="rId76"/>
    <p:sldId id="364" r:id="rId77"/>
    <p:sldId id="365" r:id="rId78"/>
    <p:sldId id="366" r:id="rId79"/>
    <p:sldId id="368" r:id="rId80"/>
    <p:sldId id="369" r:id="rId81"/>
    <p:sldId id="370" r:id="rId82"/>
    <p:sldId id="371" r:id="rId83"/>
    <p:sldId id="372" r:id="rId84"/>
    <p:sldId id="373" r:id="rId85"/>
    <p:sldId id="374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E0C9A4"/>
    <a:srgbClr val="000000"/>
    <a:srgbClr val="FFFFFF"/>
    <a:srgbClr val="191919"/>
    <a:srgbClr val="FF8000"/>
    <a:srgbClr val="FF0000"/>
    <a:srgbClr val="000080"/>
    <a:srgbClr val="700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8" autoAdjust="0"/>
  </p:normalViewPr>
  <p:slideViewPr>
    <p:cSldViewPr snapToObjects="1">
      <p:cViewPr>
        <p:scale>
          <a:sx n="68" d="100"/>
          <a:sy n="68" d="100"/>
        </p:scale>
        <p:origin x="-1496" y="-80"/>
      </p:cViewPr>
      <p:guideLst>
        <p:guide orient="horz" pos="16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76200">
              <a:solidFill>
                <a:schemeClr val="accent1"/>
              </a:solidFill>
            </a:ln>
          </c:spPr>
          <c:marker>
            <c:symbol val="circle"/>
            <c:size val="15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tx2"/>
                </a:solidFill>
              </a:ln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1987.0</c:v>
                </c:pt>
                <c:pt idx="1">
                  <c:v>1990.0</c:v>
                </c:pt>
                <c:pt idx="2">
                  <c:v>1994.0</c:v>
                </c:pt>
                <c:pt idx="3">
                  <c:v>1996.0</c:v>
                </c:pt>
                <c:pt idx="4">
                  <c:v>1998.0</c:v>
                </c:pt>
                <c:pt idx="5">
                  <c:v>2000.0</c:v>
                </c:pt>
                <c:pt idx="6">
                  <c:v>2002.0</c:v>
                </c:pt>
                <c:pt idx="7">
                  <c:v>2005.0</c:v>
                </c:pt>
                <c:pt idx="8">
                  <c:v>2007.0</c:v>
                </c:pt>
                <c:pt idx="9">
                  <c:v>2010.0</c:v>
                </c:pt>
                <c:pt idx="10">
                  <c:v>2014.0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1.0</c:v>
                </c:pt>
                <c:pt idx="1">
                  <c:v>4.0</c:v>
                </c:pt>
                <c:pt idx="2">
                  <c:v>16.0</c:v>
                </c:pt>
                <c:pt idx="3">
                  <c:v>64.0</c:v>
                </c:pt>
                <c:pt idx="4">
                  <c:v>128.0</c:v>
                </c:pt>
                <c:pt idx="5">
                  <c:v>256.0</c:v>
                </c:pt>
                <c:pt idx="6">
                  <c:v>512.0</c:v>
                </c:pt>
                <c:pt idx="7">
                  <c:v>1024.0</c:v>
                </c:pt>
                <c:pt idx="8">
                  <c:v>2048.0</c:v>
                </c:pt>
                <c:pt idx="9">
                  <c:v>4096.0</c:v>
                </c:pt>
                <c:pt idx="10">
                  <c:v>8192.0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8334152"/>
        <c:axId val="-2078717016"/>
      </c:scatterChart>
      <c:valAx>
        <c:axId val="-2078334152"/>
        <c:scaling>
          <c:orientation val="minMax"/>
          <c:max val="2015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3600" dirty="0" smtClean="0"/>
                  <a:t>START OF MASS PRODUCTION</a:t>
                </a:r>
                <a:endParaRPr lang="en-US" sz="3600" dirty="0"/>
              </a:p>
            </c:rich>
          </c:tx>
          <c:layout>
            <c:manualLayout>
              <c:xMode val="edge"/>
              <c:yMode val="edge"/>
              <c:x val="0.274929522698552"/>
              <c:y val="0.82378114889582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-2078717016"/>
        <c:crosses val="autoZero"/>
        <c:crossBetween val="midCat"/>
      </c:valAx>
      <c:valAx>
        <c:axId val="-2078717016"/>
        <c:scaling>
          <c:logBase val="10.0"/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3600" dirty="0" smtClean="0"/>
                  <a:t>MEGABITS/CHIP</a:t>
                </a:r>
                <a:endParaRPr lang="en-US" sz="36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-2078334152"/>
        <c:crosses val="autoZero"/>
        <c:crossBetween val="midCat"/>
      </c:valAx>
      <c:spPr>
        <a:solidFill>
          <a:schemeClr val="bg2"/>
        </a:solidFill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76200">
              <a:solidFill>
                <a:schemeClr val="accent1"/>
              </a:solidFill>
            </a:ln>
          </c:spPr>
          <c:marker>
            <c:symbol val="circle"/>
            <c:size val="15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tx2"/>
                </a:solidFill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  <c:pt idx="15">
                  <c:v>2016.0</c:v>
                </c:pt>
                <c:pt idx="16">
                  <c:v>2017.0</c:v>
                </c:pt>
                <c:pt idx="17">
                  <c:v>2018.0</c:v>
                </c:pt>
                <c:pt idx="18">
                  <c:v>2019.0</c:v>
                </c:pt>
              </c:numCache>
            </c:numRef>
          </c:xVal>
          <c:yVal>
            <c:numRef>
              <c:f>Sheet1!$B$2:$B$20</c:f>
              <c:numCache>
                <c:formatCode>General</c:formatCode>
                <c:ptCount val="19"/>
                <c:pt idx="3">
                  <c:v>45.0</c:v>
                </c:pt>
                <c:pt idx="4">
                  <c:v>27.0</c:v>
                </c:pt>
                <c:pt idx="5">
                  <c:v>25.0</c:v>
                </c:pt>
                <c:pt idx="6">
                  <c:v>11.0</c:v>
                </c:pt>
                <c:pt idx="7">
                  <c:v>5.0</c:v>
                </c:pt>
                <c:pt idx="8">
                  <c:v>5.0</c:v>
                </c:pt>
                <c:pt idx="9">
                  <c:v>5.0</c:v>
                </c:pt>
                <c:pt idx="10">
                  <c:v>3.0</c:v>
                </c:pt>
                <c:pt idx="11">
                  <c:v>2.0</c:v>
                </c:pt>
                <c:pt idx="12">
                  <c:v>2.0</c:v>
                </c:pt>
                <c:pt idx="13">
                  <c:v>1.8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Y-Value 2</c:v>
                </c:pt>
              </c:strCache>
            </c:strRef>
          </c:tx>
          <c:marker>
            <c:symbol val="circle"/>
            <c:size val="15"/>
            <c:spPr>
              <a:ln w="19050">
                <a:solidFill>
                  <a:schemeClr val="accent2"/>
                </a:solidFill>
              </a:ln>
            </c:spPr>
          </c:marker>
          <c:xVal>
            <c:numRef>
              <c:f>Sheet1!$A$2:$A$20</c:f>
              <c:numCache>
                <c:formatCode>General</c:formatCode>
                <c:ptCount val="19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  <c:pt idx="15">
                  <c:v>2016.0</c:v>
                </c:pt>
                <c:pt idx="16">
                  <c:v>2017.0</c:v>
                </c:pt>
                <c:pt idx="17">
                  <c:v>2018.0</c:v>
                </c:pt>
                <c:pt idx="18">
                  <c:v>2019.0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13">
                  <c:v>1.8</c:v>
                </c:pt>
                <c:pt idx="14">
                  <c:v>1.4</c:v>
                </c:pt>
                <c:pt idx="15">
                  <c:v>1.2</c:v>
                </c:pt>
                <c:pt idx="16">
                  <c:v>1.0</c:v>
                </c:pt>
                <c:pt idx="17">
                  <c:v>0.8</c:v>
                </c:pt>
                <c:pt idx="18">
                  <c:v>0.7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7099208"/>
        <c:axId val="-2076467080"/>
      </c:scatterChart>
      <c:valAx>
        <c:axId val="-2097099208"/>
        <c:scaling>
          <c:orientation val="minMax"/>
          <c:max val="202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3600" dirty="0" smtClean="0"/>
                  <a:t>YEAR</a:t>
                </a:r>
                <a:endParaRPr lang="en-US" sz="3600" dirty="0"/>
              </a:p>
            </c:rich>
          </c:tx>
          <c:layout>
            <c:manualLayout>
              <c:xMode val="edge"/>
              <c:yMode val="edge"/>
              <c:x val="0.449929571303587"/>
              <c:y val="0.80975098559135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-2076467080"/>
        <c:crossesAt val="0.1"/>
        <c:crossBetween val="midCat"/>
      </c:valAx>
      <c:valAx>
        <c:axId val="-2076467080"/>
        <c:scaling>
          <c:logBase val="10.0"/>
          <c:orientation val="minMax"/>
          <c:max val="100.0"/>
          <c:min val="0.1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3600" dirty="0" smtClean="0"/>
                  <a:t>Cost/Bit</a:t>
                </a:r>
                <a:endParaRPr lang="en-US" sz="36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97099208"/>
        <c:crosses val="autoZero"/>
        <c:crossBetween val="midCat"/>
      </c:valAx>
      <c:spPr>
        <a:solidFill>
          <a:schemeClr val="bg2"/>
        </a:solidFill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Retention Time</c:v>
                </c:pt>
              </c:strCache>
            </c:strRef>
          </c:tx>
          <c:spPr>
            <a:ln w="57150" cmpd="sng">
              <a:solidFill>
                <a:schemeClr val="tx2"/>
              </a:solidFill>
            </a:ln>
          </c:spPr>
          <c:marker>
            <c:spPr>
              <a:ln w="57150" cmpd="sng">
                <a:solidFill>
                  <a:schemeClr val="tx2"/>
                </a:solidFill>
              </a:ln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512.0</c:v>
                </c:pt>
                <c:pt idx="1">
                  <c:v>512.0</c:v>
                </c:pt>
                <c:pt idx="2">
                  <c:v>32.0</c:v>
                </c:pt>
                <c:pt idx="3">
                  <c:v>32.0</c:v>
                </c:pt>
                <c:pt idx="4">
                  <c:v>32.0</c:v>
                </c:pt>
                <c:pt idx="5">
                  <c:v>32.0</c:v>
                </c:pt>
                <c:pt idx="6">
                  <c:v>512.0</c:v>
                </c:pt>
                <c:pt idx="7">
                  <c:v>512.0</c:v>
                </c:pt>
                <c:pt idx="8">
                  <c:v>512.0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7281528"/>
        <c:axId val="-2027278136"/>
      </c:lineChart>
      <c:catAx>
        <c:axId val="-2027281528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27278136"/>
        <c:crosses val="autoZero"/>
        <c:auto val="1"/>
        <c:lblAlgn val="ctr"/>
        <c:lblOffset val="100"/>
        <c:noMultiLvlLbl val="0"/>
      </c:catAx>
      <c:valAx>
        <c:axId val="-2027278136"/>
        <c:scaling>
          <c:orientation val="minMax"/>
          <c:max val="64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/>
                  <a:t>Retention Time (ms)</a:t>
                </a:r>
              </a:p>
            </c:rich>
          </c:tx>
          <c:layout>
            <c:manualLayout>
              <c:xMode val="edge"/>
              <c:yMode val="edge"/>
              <c:x val="0.0"/>
              <c:y val="0.04425108287724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27281528"/>
        <c:crosses val="autoZero"/>
        <c:crossBetween val="between"/>
        <c:majorUnit val="128.0"/>
      </c:valAx>
      <c:spPr>
        <a:solidFill>
          <a:schemeClr val="bg2"/>
        </a:solidFill>
        <a:ln w="28575" cmpd="sng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Retention Time</c:v>
                </c:pt>
              </c:strCache>
            </c:strRef>
          </c:tx>
          <c:spPr>
            <a:ln w="63500" cmpd="sng">
              <a:solidFill>
                <a:schemeClr val="tx2"/>
              </a:solidFill>
            </a:ln>
          </c:spPr>
          <c:marker>
            <c:spPr>
              <a:ln w="57150" cmpd="sng">
                <a:solidFill>
                  <a:schemeClr val="tx2"/>
                </a:solidFill>
              </a:ln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110.0</c:v>
                </c:pt>
                <c:pt idx="1">
                  <c:v>110.0</c:v>
                </c:pt>
                <c:pt idx="2">
                  <c:v>32.0</c:v>
                </c:pt>
                <c:pt idx="3">
                  <c:v>32.0</c:v>
                </c:pt>
                <c:pt idx="4">
                  <c:v>32.0</c:v>
                </c:pt>
                <c:pt idx="5">
                  <c:v>110.0</c:v>
                </c:pt>
                <c:pt idx="6">
                  <c:v>110.0</c:v>
                </c:pt>
                <c:pt idx="7">
                  <c:v>110.0</c:v>
                </c:pt>
                <c:pt idx="8">
                  <c:v>110.0</c:v>
                </c:pt>
                <c:pt idx="9">
                  <c:v>110.0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200.0</c:v>
                </c:pt>
                <c:pt idx="1">
                  <c:v>200.0</c:v>
                </c:pt>
                <c:pt idx="2">
                  <c:v>200.0</c:v>
                </c:pt>
                <c:pt idx="3">
                  <c:v>200.0</c:v>
                </c:pt>
                <c:pt idx="4">
                  <c:v>200.0</c:v>
                </c:pt>
                <c:pt idx="5">
                  <c:v>200.0</c:v>
                </c:pt>
                <c:pt idx="6">
                  <c:v>200.0</c:v>
                </c:pt>
                <c:pt idx="7">
                  <c:v>40.0</c:v>
                </c:pt>
                <c:pt idx="8">
                  <c:v>200.0</c:v>
                </c:pt>
                <c:pt idx="9">
                  <c:v>200.0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7696472"/>
        <c:axId val="-2025394840"/>
      </c:lineChart>
      <c:catAx>
        <c:axId val="-202769647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 dirty="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25394840"/>
        <c:crosses val="autoZero"/>
        <c:auto val="1"/>
        <c:lblAlgn val="ctr"/>
        <c:lblOffset val="100"/>
        <c:noMultiLvlLbl val="0"/>
      </c:catAx>
      <c:valAx>
        <c:axId val="-2025394840"/>
        <c:scaling>
          <c:orientation val="minMax"/>
          <c:max val="256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 b="0"/>
                </a:pPr>
                <a:r>
                  <a:rPr lang="en-US" sz="2400" b="0" dirty="0"/>
                  <a:t>Retention Time (ms)</a:t>
                </a:r>
              </a:p>
            </c:rich>
          </c:tx>
          <c:layout>
            <c:manualLayout>
              <c:xMode val="edge"/>
              <c:yMode val="edge"/>
              <c:x val="0.00282172058300746"/>
              <c:y val="0.1163632060219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27696472"/>
        <c:crosses val="autoZero"/>
        <c:crossBetween val="between"/>
        <c:majorUnit val="64.0"/>
      </c:valAx>
      <c:spPr>
        <a:solidFill>
          <a:srgbClr val="FFFFFF"/>
        </a:solidFill>
        <a:ln w="38100" cmpd="sng">
          <a:solidFill>
            <a:srgbClr val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>
          <a:ln>
            <a:solidFill>
              <a:schemeClr val="tx1"/>
            </a:solidFill>
          </a:ln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A2A99-556F-014A-82E9-3E852AA1EC89}" type="datetimeFigureOut">
              <a:rPr lang="en-US" smtClean="0"/>
              <a:t>4/19/15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EAA36-0BD4-2E44-B7A2-BDD5FAEF04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79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539EB-9E1E-F04B-94DC-5C44C9D4C262}" type="datetimeFigureOut">
              <a:rPr lang="en-US" smtClean="0"/>
              <a:t>4/19/15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74D14-69DD-E84D-B48E-B78A9D4621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33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5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5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68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37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51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08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9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3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120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1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2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46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21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76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40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Nakagome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…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Kiyoo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Itoh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Impact of Data-Line Interference Noise on DRAM Scaling,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IJSSC’88</a:t>
            </a:r>
            <a:endParaRPr lang="en-US" dirty="0" smtClean="0">
              <a:effectLst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Redeker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B. F. Cockburn, and D. G. Elliott. An investigation into crosstalk noise in DRAM structures. MTDT, 2002 (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Memory Technology, Design and Testing)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Liu et al. An experimental study of data retention behavior in modern DRAM devices: Implications for retention time profiling mechanisms, ISCA 2012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53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D. S. </a:t>
            </a:r>
            <a:r>
              <a:rPr lang="en-US" baseline="0" dirty="0" err="1" smtClean="0"/>
              <a:t>Yaney</a:t>
            </a:r>
            <a:r>
              <a:rPr lang="en-US" baseline="0" dirty="0" smtClean="0"/>
              <a:t>, C. Y. Lu, R. A. Kohler, M. J. Kelly, and J. T. Nelson, A meta-stable leakage phenomenon in DRAM charge storage – Variable hold time, 1987 IEDM Tech.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Y. Mori et al. The origin of variable retention time in DRAM. IEDM, 2005.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P. J.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W. Park, and B. F. Lloyd. DRAM variable retention time. IEDM, 1992.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90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77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77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87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49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4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27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034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48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3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31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663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246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057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75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115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4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5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321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04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093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4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ECC needs t*ceil(log(k+ 1))  bits to correct t -bit errors in a k -bit input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one more bit to detect t + 1 bit errors.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8B SECDED: 7 + 1 bits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1KB SECDED: 13+1 bits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930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970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625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276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4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1475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400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04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339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32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829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815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815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221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956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3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963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730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19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6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4D14-69DD-E84D-B48E-B78A9D4621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95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76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3FFD-D063-514F-A548-7BE8989890C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7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A048-60A4-E243-892B-7BE04C27DD58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06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3C5C-2025-0C42-A01B-F587958A8665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2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49BF-7B2B-C640-880E-EB0EAE425AF3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4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258CE-31CC-FF40-BC7E-2185AB174519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B767-2EA0-6548-8689-CA33E9F34A5F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1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A8CF-ADDC-1C4C-A7EF-DCA654A1CBEC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3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82D4-6206-4944-B964-B050DEE5D8E6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CB6B8-3609-0C4E-AE41-6C4A1DE3481D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9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F22F-652C-ED40-AD32-D94666145BA2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4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FC0B-048D-7043-ABBC-C45BEFA5D57C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1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9837-87B1-9140-AAB7-B10133AA621A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1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AD4A-733A-E043-89B5-6A24792D4FCD}" type="datetime1">
              <a:rPr lang="en-US" smtClean="0"/>
              <a:t>4/19/15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D3244-FE42-4648-8A13-942AAE84A2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98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9.wdp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6" Type="http://schemas.microsoft.com/office/2007/relationships/hdphoto" Target="../media/hdphoto10.wdp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microsoft.com/office/2007/relationships/hdphoto" Target="../media/hdphoto1.wdp"/><Relationship Id="rId13" Type="http://schemas.openxmlformats.org/officeDocument/2006/relationships/image" Target="../media/image23.png"/><Relationship Id="rId14" Type="http://schemas.microsoft.com/office/2007/relationships/hdphoto" Target="../media/hdphoto15.wdp"/><Relationship Id="rId15" Type="http://schemas.openxmlformats.org/officeDocument/2006/relationships/image" Target="../media/image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3.jpeg"/><Relationship Id="rId5" Type="http://schemas.microsoft.com/office/2007/relationships/hdphoto" Target="../media/hdphoto2.wdp"/><Relationship Id="rId6" Type="http://schemas.openxmlformats.org/officeDocument/2006/relationships/image" Target="../media/image20.png"/><Relationship Id="rId7" Type="http://schemas.microsoft.com/office/2007/relationships/hdphoto" Target="../media/hdphoto13.wdp"/><Relationship Id="rId8" Type="http://schemas.openxmlformats.org/officeDocument/2006/relationships/image" Target="../media/image21.jpg"/><Relationship Id="rId9" Type="http://schemas.openxmlformats.org/officeDocument/2006/relationships/image" Target="../media/image22.png"/><Relationship Id="rId10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6" Type="http://schemas.microsoft.com/office/2007/relationships/hdphoto" Target="../media/hdphoto10.wdp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microsoft.com/office/2007/relationships/hdphoto" Target="../media/hdphoto16.wdp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6" Type="http://schemas.microsoft.com/office/2007/relationships/hdphoto" Target="../media/hdphoto10.wdp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microsoft.com/office/2007/relationships/hdphoto" Target="../media/hdphoto16.wdp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8.wdp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8.wdp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5" Type="http://schemas.microsoft.com/office/2007/relationships/hdphoto" Target="../media/hdphoto8.wdp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7.wdp"/><Relationship Id="rId5" Type="http://schemas.openxmlformats.org/officeDocument/2006/relationships/image" Target="../media/image28.png"/><Relationship Id="rId6" Type="http://schemas.openxmlformats.org/officeDocument/2006/relationships/image" Target="../media/image2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4.wdp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microsoft.com/office/2007/relationships/hdphoto" Target="../media/hdphoto5.wdp"/><Relationship Id="rId8" Type="http://schemas.openxmlformats.org/officeDocument/2006/relationships/image" Target="../media/image9.png"/><Relationship Id="rId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23.png"/><Relationship Id="rId13" Type="http://schemas.microsoft.com/office/2007/relationships/hdphoto" Target="../media/hdphoto15.wdp"/><Relationship Id="rId14" Type="http://schemas.openxmlformats.org/officeDocument/2006/relationships/image" Target="../media/image4.png"/><Relationship Id="rId1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5" Type="http://schemas.openxmlformats.org/officeDocument/2006/relationships/image" Target="../media/image20.png"/><Relationship Id="rId6" Type="http://schemas.microsoft.com/office/2007/relationships/hdphoto" Target="../media/hdphoto13.wdp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9" Type="http://schemas.microsoft.com/office/2007/relationships/hdphoto" Target="../media/hdphoto14.wdp"/><Relationship Id="rId10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jpeg"/><Relationship Id="rId5" Type="http://schemas.microsoft.com/office/2007/relationships/hdphoto" Target="../media/hdphoto2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jpeg"/><Relationship Id="rId5" Type="http://schemas.microsoft.com/office/2007/relationships/hdphoto" Target="../media/hdphoto2.wdp"/><Relationship Id="rId6" Type="http://schemas.openxmlformats.org/officeDocument/2006/relationships/image" Target="../media/image4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45.png"/><Relationship Id="rId8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23.png"/><Relationship Id="rId13" Type="http://schemas.microsoft.com/office/2007/relationships/hdphoto" Target="../media/hdphoto15.wdp"/><Relationship Id="rId14" Type="http://schemas.openxmlformats.org/officeDocument/2006/relationships/image" Target="../media/image4.png"/><Relationship Id="rId1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5" Type="http://schemas.openxmlformats.org/officeDocument/2006/relationships/image" Target="../media/image20.png"/><Relationship Id="rId6" Type="http://schemas.microsoft.com/office/2007/relationships/hdphoto" Target="../media/hdphoto13.wdp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9" Type="http://schemas.microsoft.com/office/2007/relationships/hdphoto" Target="../media/hdphoto14.wdp"/><Relationship Id="rId10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png"/><Relationship Id="rId5" Type="http://schemas.openxmlformats.org/officeDocument/2006/relationships/image" Target="../media/image22.png"/><Relationship Id="rId6" Type="http://schemas.microsoft.com/office/2007/relationships/hdphoto" Target="../media/hdphoto14.wdp"/><Relationship Id="rId7" Type="http://schemas.openxmlformats.org/officeDocument/2006/relationships/image" Target="../media/image2.png"/><Relationship Id="rId8" Type="http://schemas.microsoft.com/office/2007/relationships/hdphoto" Target="../media/hdphoto1.wdp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1.xml.rels><?xml version="1.0" encoding="UTF-8" standalone="yes"?>
<Relationships xmlns="http://schemas.openxmlformats.org/package/2006/relationships"><Relationship Id="rId11" Type="http://schemas.microsoft.com/office/2007/relationships/hdphoto" Target="../media/hdphoto25.wdp"/><Relationship Id="rId12" Type="http://schemas.microsoft.com/office/2007/relationships/hdphoto" Target="../media/hdphoto26.wdp"/><Relationship Id="rId13" Type="http://schemas.microsoft.com/office/2007/relationships/hdphoto" Target="../media/hdphoto27.wdp"/><Relationship Id="rId14" Type="http://schemas.microsoft.com/office/2007/relationships/hdphoto" Target="../media/hdphoto28.wdp"/><Relationship Id="rId15" Type="http://schemas.microsoft.com/office/2007/relationships/hdphoto" Target="../media/hdphoto29.wdp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microsoft.com/office/2007/relationships/hdphoto" Target="../media/hdphoto19.wdp"/><Relationship Id="rId6" Type="http://schemas.microsoft.com/office/2007/relationships/hdphoto" Target="../media/hdphoto20.wdp"/><Relationship Id="rId7" Type="http://schemas.microsoft.com/office/2007/relationships/hdphoto" Target="../media/hdphoto21.wdp"/><Relationship Id="rId8" Type="http://schemas.microsoft.com/office/2007/relationships/hdphoto" Target="../media/hdphoto22.wdp"/><Relationship Id="rId9" Type="http://schemas.microsoft.com/office/2007/relationships/hdphoto" Target="../media/hdphoto23.wdp"/><Relationship Id="rId10" Type="http://schemas.microsoft.com/office/2007/relationships/hdphoto" Target="../media/hdphoto24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838200"/>
            <a:ext cx="9143999" cy="27432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54225"/>
            <a:ext cx="9144000" cy="2060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/>
              <a:t>RETHINKING THE INTERFACE BETWEEN CIRCUITS, ARCHITECTURE, AND</a:t>
            </a:r>
            <a:r>
              <a:rPr lang="en-US" sz="3600" b="1" dirty="0"/>
              <a:t> </a:t>
            </a:r>
            <a:r>
              <a:rPr lang="en-US" sz="3600" b="1" dirty="0" smtClean="0"/>
              <a:t>SYSTEMS</a:t>
            </a:r>
            <a:endParaRPr lang="en-US" sz="4800" b="1" dirty="0">
              <a:solidFill>
                <a:srgbClr val="FF0000"/>
              </a:solidFill>
              <a:latin typeface="Charter Black"/>
              <a:cs typeface="Charte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6019800"/>
            <a:ext cx="9143999" cy="100875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Charter Black"/>
                <a:cs typeface="Charter Black"/>
              </a:rPr>
              <a:t>Samira Khan</a:t>
            </a:r>
            <a:endParaRPr lang="en-US" sz="3600" dirty="0">
              <a:solidFill>
                <a:srgbClr val="000000"/>
              </a:solidFill>
              <a:latin typeface="Charter Black"/>
              <a:cs typeface="Charte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30" y="5854530"/>
            <a:ext cx="3200870" cy="11558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021140"/>
            <a:ext cx="9144000" cy="156966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SOLVING THE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DRAM SCALING CHALLENGE: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8233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" y="1600200"/>
            <a:ext cx="9144000" cy="38862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105400" y="1752600"/>
            <a:ext cx="3429001" cy="3553856"/>
          </a:xfrm>
          <a:prstGeom prst="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38199" y="1752600"/>
            <a:ext cx="3429001" cy="3553856"/>
          </a:xfrm>
          <a:prstGeom prst="rect">
            <a:avLst/>
          </a:prstGeom>
          <a:solidFill>
            <a:srgbClr val="E0C9A4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964" y="5334000"/>
            <a:ext cx="3586236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 DRAM cell</a:t>
            </a:r>
            <a:endParaRPr lang="en-US" sz="3200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3652764" y="2618137"/>
            <a:ext cx="0" cy="2090388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90600" y="4109818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Capacitor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05000" y="1812925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Transistor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4033" y="3063160"/>
            <a:ext cx="584571" cy="1068256"/>
          </a:xfrm>
          <a:prstGeom prst="rect">
            <a:avLst/>
          </a:prstGeom>
          <a:solidFill>
            <a:schemeClr val="tx2"/>
          </a:solidFill>
          <a:ln w="76200" cmpd="sng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819335" y="2649275"/>
            <a:ext cx="676656" cy="0"/>
          </a:xfrm>
          <a:prstGeom prst="line">
            <a:avLst/>
          </a:prstGeom>
          <a:ln w="762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76720" y="2649275"/>
            <a:ext cx="667367" cy="0"/>
          </a:xfrm>
          <a:prstGeom prst="line">
            <a:avLst/>
          </a:prstGeom>
          <a:ln w="762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483881" y="2347943"/>
            <a:ext cx="452087" cy="301332"/>
          </a:xfrm>
          <a:prstGeom prst="line">
            <a:avLst/>
          </a:prstGeom>
          <a:ln w="762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815287" y="2618137"/>
            <a:ext cx="10765" cy="438912"/>
          </a:xfrm>
          <a:prstGeom prst="line">
            <a:avLst/>
          </a:prstGeom>
          <a:ln w="762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Bent Arrow 56"/>
          <p:cNvSpPr/>
          <p:nvPr/>
        </p:nvSpPr>
        <p:spPr>
          <a:xfrm>
            <a:off x="2434482" y="2714388"/>
            <a:ext cx="994518" cy="123285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67Text"/>
          <p:cNvSpPr txBox="1"/>
          <p:nvPr/>
        </p:nvSpPr>
        <p:spPr>
          <a:xfrm>
            <a:off x="4876802" y="3680426"/>
            <a:ext cx="1752600" cy="4927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atin typeface="+mj-lt"/>
              </a:rPr>
              <a:t>Contact</a:t>
            </a:r>
          </a:p>
        </p:txBody>
      </p:sp>
      <p:sp>
        <p:nvSpPr>
          <p:cNvPr id="73" name="67Text"/>
          <p:cNvSpPr txBox="1"/>
          <p:nvPr/>
        </p:nvSpPr>
        <p:spPr>
          <a:xfrm>
            <a:off x="5638800" y="4406914"/>
            <a:ext cx="3124200" cy="4927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Transistor</a:t>
            </a:r>
          </a:p>
        </p:txBody>
      </p:sp>
      <p:sp>
        <p:nvSpPr>
          <p:cNvPr id="80" name="67Text"/>
          <p:cNvSpPr txBox="1"/>
          <p:nvPr/>
        </p:nvSpPr>
        <p:spPr>
          <a:xfrm>
            <a:off x="7010402" y="3223226"/>
            <a:ext cx="1295402" cy="4927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Bitline</a:t>
            </a:r>
          </a:p>
        </p:txBody>
      </p:sp>
      <p:sp>
        <p:nvSpPr>
          <p:cNvPr id="83" name="67Text"/>
          <p:cNvSpPr txBox="1"/>
          <p:nvPr/>
        </p:nvSpPr>
        <p:spPr>
          <a:xfrm>
            <a:off x="5867402" y="2041525"/>
            <a:ext cx="1661164" cy="4197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Capacitor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467602" y="3918171"/>
            <a:ext cx="304800" cy="29565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ounded Rectangle 66"/>
          <p:cNvSpPr>
            <a:spLocks/>
          </p:cNvSpPr>
          <p:nvPr/>
        </p:nvSpPr>
        <p:spPr>
          <a:xfrm>
            <a:off x="6477002" y="3665186"/>
            <a:ext cx="304800" cy="548640"/>
          </a:xfrm>
          <a:prstGeom prst="round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6172202" y="3985227"/>
            <a:ext cx="2011680" cy="473964"/>
            <a:chOff x="914400" y="4800600"/>
            <a:chExt cx="2011680" cy="473964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914400" y="5029200"/>
              <a:ext cx="2011680" cy="0"/>
            </a:xfrm>
            <a:prstGeom prst="line">
              <a:avLst/>
            </a:prstGeom>
            <a:ln w="76200" cap="rnd" cmpd="sng">
              <a:solidFill>
                <a:srgbClr val="7F7F7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 Same Side Corner Rectangle 74"/>
            <p:cNvSpPr/>
            <p:nvPr/>
          </p:nvSpPr>
          <p:spPr>
            <a:xfrm rot="10800000">
              <a:off x="1143000" y="5029197"/>
              <a:ext cx="457200" cy="228601"/>
            </a:xfrm>
            <a:prstGeom prst="round2Same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ound Same Side Corner Rectangle 75"/>
            <p:cNvSpPr/>
            <p:nvPr/>
          </p:nvSpPr>
          <p:spPr>
            <a:xfrm rot="10800000">
              <a:off x="2133600" y="5045963"/>
              <a:ext cx="457200" cy="228601"/>
            </a:xfrm>
            <a:prstGeom prst="round2SameRect">
              <a:avLst/>
            </a:prstGeom>
            <a:solidFill>
              <a:srgbClr val="7F7F7F"/>
            </a:solidFill>
            <a:ln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1600201" y="4800600"/>
              <a:ext cx="533398" cy="152400"/>
            </a:xfrm>
            <a:prstGeom prst="roundRect">
              <a:avLst/>
            </a:prstGeom>
            <a:solidFill>
              <a:srgbClr val="7F7F7F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7391402" y="3732169"/>
            <a:ext cx="731520" cy="1828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6349633" y="2612170"/>
            <a:ext cx="584571" cy="1068256"/>
          </a:xfrm>
          <a:prstGeom prst="rect">
            <a:avLst/>
          </a:prstGeom>
          <a:solidFill>
            <a:schemeClr val="tx2"/>
          </a:solidFill>
          <a:ln w="76200" cmpd="sng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U-Turn Arrow 44"/>
          <p:cNvSpPr/>
          <p:nvPr/>
        </p:nvSpPr>
        <p:spPr>
          <a:xfrm>
            <a:off x="6477000" y="3413125"/>
            <a:ext cx="1444752" cy="1135663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10799999" rev="10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67Text"/>
          <p:cNvSpPr txBox="1"/>
          <p:nvPr/>
        </p:nvSpPr>
        <p:spPr>
          <a:xfrm>
            <a:off x="3352798" y="3377613"/>
            <a:ext cx="1295402" cy="492712"/>
          </a:xfrm>
          <a:prstGeom prst="rect">
            <a:avLst/>
          </a:prstGeom>
          <a:noFill/>
        </p:spPr>
        <p:txBody>
          <a:bodyPr wrap="square" rtlCol="0" anchor="ctr">
            <a:noAutofit/>
            <a:scene3d>
              <a:camera prst="orthographicFront">
                <a:rot lat="0" lon="0" rev="16200000"/>
              </a:camera>
              <a:lightRig rig="threePt" dir="t"/>
            </a:scene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Bitline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4252" y="4872335"/>
            <a:ext cx="204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LOGICAL VIEW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128307" y="4860925"/>
            <a:ext cx="348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VERTICAL CROSS SECTION</a:t>
            </a:r>
            <a:endParaRPr lang="en-US" sz="2400" b="1" dirty="0"/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57200" y="-61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WHY IS IT DIFFICULT TO SCALE?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1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1" grpId="0" animBg="1"/>
      <p:bldP spid="57" grpId="0" animBg="1"/>
      <p:bldP spid="68" grpId="0"/>
      <p:bldP spid="73" grpId="0"/>
      <p:bldP spid="80" grpId="0"/>
      <p:bldP spid="83" grpId="0"/>
      <p:bldP spid="62" grpId="0" animBg="1"/>
      <p:bldP spid="67" grpId="0" animBg="1"/>
      <p:bldP spid="79" grpId="0" animBg="1"/>
      <p:bldP spid="91" grpId="0" animBg="1"/>
      <p:bldP spid="45" grpId="0" animBg="1"/>
      <p:bldP spid="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/>
          <p:cNvSpPr/>
          <p:nvPr/>
        </p:nvSpPr>
        <p:spPr>
          <a:xfrm>
            <a:off x="-1" y="4876800"/>
            <a:ext cx="9144001" cy="137531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1" y="1397484"/>
            <a:ext cx="9144000" cy="241251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4848761"/>
            <a:ext cx="57167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1. Capacitor reliability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2. Cell-to-cell interference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41148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Challenges in Scaling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838200" y="1624476"/>
            <a:ext cx="7423198" cy="2109324"/>
            <a:chOff x="838200" y="1624476"/>
            <a:chExt cx="7423198" cy="2109324"/>
          </a:xfrm>
        </p:grpSpPr>
        <p:grpSp>
          <p:nvGrpSpPr>
            <p:cNvPr id="7" name="Group 6"/>
            <p:cNvGrpSpPr/>
            <p:nvPr/>
          </p:nvGrpSpPr>
          <p:grpSpPr>
            <a:xfrm>
              <a:off x="838200" y="1624476"/>
              <a:ext cx="7423198" cy="2109324"/>
              <a:chOff x="838200" y="3986676"/>
              <a:chExt cx="7423198" cy="2109324"/>
            </a:xfrm>
          </p:grpSpPr>
          <p:sp>
            <p:nvSpPr>
              <p:cNvPr id="8" name="Right Arrow 7"/>
              <p:cNvSpPr>
                <a:spLocks noChangeAspect="1"/>
              </p:cNvSpPr>
              <p:nvPr/>
            </p:nvSpPr>
            <p:spPr>
              <a:xfrm>
                <a:off x="3657600" y="5117435"/>
                <a:ext cx="1643431" cy="597565"/>
              </a:xfrm>
              <a:prstGeom prst="right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440583" y="4388281"/>
                <a:ext cx="1893417" cy="7171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2800" b="1" dirty="0" smtClean="0">
                    <a:solidFill>
                      <a:srgbClr val="800000"/>
                    </a:solidFill>
                  </a:rPr>
                  <a:t>Technology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2800" b="1" dirty="0" smtClean="0">
                    <a:solidFill>
                      <a:srgbClr val="800000"/>
                    </a:solidFill>
                  </a:rPr>
                  <a:t>Scaling</a:t>
                </a:r>
                <a:endParaRPr lang="en-US" sz="2800" b="1" dirty="0">
                  <a:solidFill>
                    <a:srgbClr val="800000"/>
                  </a:solidFill>
                </a:endParaRPr>
              </a:p>
            </p:txBody>
          </p:sp>
          <p:grpSp>
            <p:nvGrpSpPr>
              <p:cNvPr id="10" name="Group 9"/>
              <p:cNvGrpSpPr>
                <a:grpSpLocks noChangeAspect="1"/>
              </p:cNvGrpSpPr>
              <p:nvPr/>
            </p:nvGrpSpPr>
            <p:grpSpPr>
              <a:xfrm>
                <a:off x="6172200" y="4083146"/>
                <a:ext cx="2089198" cy="1555654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25" name="Group 24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9" name="Group 138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40" name="Group 139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2" name="Oval 141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3" name="Oval 14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4" name="Oval 143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5" name="Oval 14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6" name="Group 25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23" name="Oval 122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4" name="Oval 123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5" name="Oval 124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6" name="Oval 125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7" name="Oval 126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2" name="Oval 121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13" name="Oval 112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4" name="Oval 113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7" name="Oval 116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7" name="Group 106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7" name="Group 26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90" name="Oval 8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1" name="Oval 9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2" name="Group 7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8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3" name="Group 7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8" name="Group 27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1" name="Group 10"/>
              <p:cNvGrpSpPr>
                <a:grpSpLocks noChangeAspect="1"/>
              </p:cNvGrpSpPr>
              <p:nvPr/>
            </p:nvGrpSpPr>
            <p:grpSpPr>
              <a:xfrm>
                <a:off x="911962" y="3986676"/>
                <a:ext cx="1678838" cy="1620470"/>
                <a:chOff x="-27432" y="3871327"/>
                <a:chExt cx="1399032" cy="1350392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-27432" y="4255642"/>
                  <a:ext cx="139903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/>
                <p:cNvGrpSpPr/>
                <p:nvPr/>
              </p:nvGrpSpPr>
              <p:grpSpPr>
                <a:xfrm>
                  <a:off x="-27432" y="3871327"/>
                  <a:ext cx="1399032" cy="1350392"/>
                  <a:chOff x="-152400" y="3871327"/>
                  <a:chExt cx="1399032" cy="1350392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868590" y="3877551"/>
                    <a:ext cx="0" cy="134416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231929" y="3871327"/>
                    <a:ext cx="0" cy="1344168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-152400" y="4850654"/>
                    <a:ext cx="1399032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-42838" y="3991070"/>
                    <a:ext cx="1185838" cy="521134"/>
                    <a:chOff x="534160" y="2230725"/>
                    <a:chExt cx="1185838" cy="521134"/>
                  </a:xfrm>
                </p:grpSpPr>
                <p:sp>
                  <p:nvSpPr>
                    <p:cNvPr id="23" name="Oval 22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solidFill>
                      <a:srgbClr val="10253F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solidFill>
                      <a:srgbClr val="10253F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-35221" y="4586082"/>
                    <a:ext cx="1176701" cy="521134"/>
                    <a:chOff x="534160" y="2230725"/>
                    <a:chExt cx="1176701" cy="521134"/>
                  </a:xfrm>
                </p:grpSpPr>
                <p:sp>
                  <p:nvSpPr>
                    <p:cNvPr id="21" name="Oval 2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solidFill>
                      <a:srgbClr val="10253F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" name="Oval 21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solidFill>
                      <a:srgbClr val="10253F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2" name="TextBox 11"/>
              <p:cNvSpPr txBox="1"/>
              <p:nvPr/>
            </p:nvSpPr>
            <p:spPr>
              <a:xfrm>
                <a:off x="838200" y="5572780"/>
                <a:ext cx="19162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/>
                  <a:t>DRAM Cells</a:t>
                </a:r>
                <a:endParaRPr lang="en-US" sz="28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313390" y="5562600"/>
                <a:ext cx="19162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/>
                  <a:t>DRAM Cells</a:t>
                </a:r>
                <a:endParaRPr lang="en-US" sz="2800" b="1" dirty="0"/>
              </a:p>
            </p:txBody>
          </p:sp>
        </p:grpSp>
        <p:sp>
          <p:nvSpPr>
            <p:cNvPr id="161" name="Multiply 160"/>
            <p:cNvSpPr/>
            <p:nvPr/>
          </p:nvSpPr>
          <p:spPr>
            <a:xfrm>
              <a:off x="6248400" y="1752600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2" name="Multiply 161"/>
            <p:cNvSpPr/>
            <p:nvPr/>
          </p:nvSpPr>
          <p:spPr>
            <a:xfrm>
              <a:off x="7315200" y="2362200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65" name="Title 1"/>
          <p:cNvSpPr txBox="1">
            <a:spLocks/>
          </p:cNvSpPr>
          <p:nvPr/>
        </p:nvSpPr>
        <p:spPr>
          <a:xfrm>
            <a:off x="457200" y="-61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WHY IS IT DIFFICULT TO SCALE?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0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/>
          <p:cNvSpPr/>
          <p:nvPr/>
        </p:nvSpPr>
        <p:spPr>
          <a:xfrm>
            <a:off x="5898931" y="3325821"/>
            <a:ext cx="2483069" cy="2312979"/>
          </a:xfrm>
          <a:prstGeom prst="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304799" y="3249621"/>
            <a:ext cx="3429001" cy="2389179"/>
          </a:xfrm>
          <a:prstGeom prst="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1" y="1295400"/>
            <a:ext cx="9144000" cy="203151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/>
              <a:t>SCALING CHALLENGE 1:</a:t>
            </a:r>
            <a:br>
              <a:rPr lang="en-US" sz="4000" b="1" dirty="0" smtClean="0"/>
            </a:br>
            <a:r>
              <a:rPr lang="en-US" sz="4700" b="1" dirty="0" smtClean="0"/>
              <a:t>CAPACITOR RELIABILITY</a:t>
            </a:r>
            <a:endParaRPr lang="en-US" sz="47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036320" y="3581400"/>
            <a:ext cx="2011680" cy="1847021"/>
            <a:chOff x="5486398" y="3046544"/>
            <a:chExt cx="2011680" cy="1847021"/>
          </a:xfrm>
        </p:grpSpPr>
        <p:sp>
          <p:nvSpPr>
            <p:cNvPr id="6" name="Rounded Rectangle 5"/>
            <p:cNvSpPr/>
            <p:nvPr/>
          </p:nvSpPr>
          <p:spPr>
            <a:xfrm>
              <a:off x="6781798" y="4352545"/>
              <a:ext cx="304800" cy="29565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ounded Rectangle 6"/>
            <p:cNvSpPr>
              <a:spLocks/>
            </p:cNvSpPr>
            <p:nvPr/>
          </p:nvSpPr>
          <p:spPr>
            <a:xfrm>
              <a:off x="5791198" y="4099560"/>
              <a:ext cx="304800" cy="548640"/>
            </a:xfrm>
            <a:prstGeom prst="round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86398" y="4419601"/>
              <a:ext cx="2011680" cy="473964"/>
              <a:chOff x="914400" y="4800600"/>
              <a:chExt cx="2011680" cy="473964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914400" y="5029200"/>
                <a:ext cx="2011680" cy="0"/>
              </a:xfrm>
              <a:prstGeom prst="line">
                <a:avLst/>
              </a:prstGeom>
              <a:ln w="76200" cap="rnd" cmpd="sng">
                <a:solidFill>
                  <a:srgbClr val="7F7F7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ound Same Side Corner Rectangle 11"/>
              <p:cNvSpPr/>
              <p:nvPr/>
            </p:nvSpPr>
            <p:spPr>
              <a:xfrm rot="10800000">
                <a:off x="1143000" y="5029197"/>
                <a:ext cx="457200" cy="228601"/>
              </a:xfrm>
              <a:prstGeom prst="round2SameRect">
                <a:avLst/>
              </a:prstGeom>
              <a:solidFill>
                <a:srgbClr val="7F7F7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 rot="10800000">
                <a:off x="2133600" y="5045963"/>
                <a:ext cx="457200" cy="228601"/>
              </a:xfrm>
              <a:prstGeom prst="round2SameRect">
                <a:avLst/>
              </a:prstGeom>
              <a:solidFill>
                <a:srgbClr val="7F7F7F"/>
              </a:solidFill>
              <a:ln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1600201" y="4800600"/>
                <a:ext cx="533398" cy="152400"/>
              </a:xfrm>
              <a:prstGeom prst="roundRect">
                <a:avLst/>
              </a:prstGeom>
              <a:solidFill>
                <a:srgbClr val="7F7F7F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6705598" y="4166543"/>
              <a:ext cx="731520" cy="18288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63829" y="3046544"/>
              <a:ext cx="584571" cy="1068256"/>
            </a:xfrm>
            <a:prstGeom prst="rect">
              <a:avLst/>
            </a:prstGeom>
            <a:solidFill>
              <a:schemeClr val="tx2"/>
            </a:solidFill>
            <a:ln w="76200" cmpd="sng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81800" y="3429000"/>
            <a:ext cx="876295" cy="2160578"/>
            <a:chOff x="5684521" y="3376247"/>
            <a:chExt cx="876295" cy="2160578"/>
          </a:xfrm>
        </p:grpSpPr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5684521" y="5190957"/>
              <a:ext cx="876295" cy="345868"/>
              <a:chOff x="5532120" y="2805616"/>
              <a:chExt cx="2011680" cy="794005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6827520" y="3058601"/>
                <a:ext cx="304800" cy="295656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ounded Rectangle 27"/>
              <p:cNvSpPr>
                <a:spLocks/>
              </p:cNvSpPr>
              <p:nvPr/>
            </p:nvSpPr>
            <p:spPr>
              <a:xfrm>
                <a:off x="5836920" y="2805616"/>
                <a:ext cx="304800" cy="548640"/>
              </a:xfrm>
              <a:prstGeom prst="round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5532120" y="3125657"/>
                <a:ext cx="2011680" cy="473964"/>
                <a:chOff x="914400" y="4800600"/>
                <a:chExt cx="2011680" cy="4739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14400" y="5029200"/>
                  <a:ext cx="2011680" cy="0"/>
                </a:xfrm>
                <a:prstGeom prst="line">
                  <a:avLst/>
                </a:prstGeom>
                <a:ln w="76200" cap="rnd" cmpd="sng">
                  <a:solidFill>
                    <a:srgbClr val="7F7F7F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ound Same Side Corner Rectangle 31"/>
                <p:cNvSpPr/>
                <p:nvPr/>
              </p:nvSpPr>
              <p:spPr>
                <a:xfrm rot="10800000">
                  <a:off x="1143000" y="5029197"/>
                  <a:ext cx="457200" cy="228601"/>
                </a:xfrm>
                <a:prstGeom prst="round2SameRect">
                  <a:avLst/>
                </a:prstGeom>
                <a:solidFill>
                  <a:srgbClr val="7F7F7F"/>
                </a:solidFill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ound Same Side Corner Rectangle 32"/>
                <p:cNvSpPr/>
                <p:nvPr/>
              </p:nvSpPr>
              <p:spPr>
                <a:xfrm rot="10800000">
                  <a:off x="2133600" y="5045963"/>
                  <a:ext cx="457200" cy="228601"/>
                </a:xfrm>
                <a:prstGeom prst="round2SameRect">
                  <a:avLst/>
                </a:prstGeom>
                <a:solidFill>
                  <a:srgbClr val="7F7F7F"/>
                </a:solidFill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>
                  <a:off x="1600201" y="4800600"/>
                  <a:ext cx="533398" cy="152400"/>
                </a:xfrm>
                <a:prstGeom prst="roundRect">
                  <a:avLst/>
                </a:prstGeom>
                <a:solidFill>
                  <a:srgbClr val="7F7F7F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0" name="Rounded Rectangle 29"/>
              <p:cNvSpPr/>
              <p:nvPr/>
            </p:nvSpPr>
            <p:spPr>
              <a:xfrm>
                <a:off x="6751320" y="2872599"/>
                <a:ext cx="731520" cy="182880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5749728" y="3376247"/>
              <a:ext cx="270072" cy="1805353"/>
            </a:xfrm>
            <a:prstGeom prst="rect">
              <a:avLst/>
            </a:prstGeom>
            <a:solidFill>
              <a:schemeClr val="tx2"/>
            </a:solidFill>
            <a:ln w="76200" cmpd="sng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200" y="1295400"/>
            <a:ext cx="7423198" cy="2109324"/>
            <a:chOff x="838200" y="3986676"/>
            <a:chExt cx="7423198" cy="2109324"/>
          </a:xfrm>
        </p:grpSpPr>
        <p:sp>
          <p:nvSpPr>
            <p:cNvPr id="38" name="Right Arrow 37"/>
            <p:cNvSpPr>
              <a:spLocks noChangeAspect="1"/>
            </p:cNvSpPr>
            <p:nvPr/>
          </p:nvSpPr>
          <p:spPr>
            <a:xfrm>
              <a:off x="3657600" y="5117435"/>
              <a:ext cx="1643431" cy="597565"/>
            </a:xfrm>
            <a:prstGeom prst="right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40583" y="4412557"/>
              <a:ext cx="1893417" cy="717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800" b="1" dirty="0" smtClean="0">
                  <a:solidFill>
                    <a:srgbClr val="800000"/>
                  </a:solidFill>
                </a:rPr>
                <a:t>Technology</a:t>
              </a:r>
            </a:p>
            <a:p>
              <a:pPr algn="ctr">
                <a:lnSpc>
                  <a:spcPct val="70000"/>
                </a:lnSpc>
              </a:pPr>
              <a:r>
                <a:rPr lang="en-US" sz="2800" b="1" dirty="0" smtClean="0">
                  <a:solidFill>
                    <a:srgbClr val="800000"/>
                  </a:solidFill>
                </a:rPr>
                <a:t>Scaling</a:t>
              </a:r>
              <a:endParaRPr lang="en-US" sz="2800" b="1" dirty="0">
                <a:solidFill>
                  <a:srgbClr val="800000"/>
                </a:solidFill>
              </a:endParaRPr>
            </a:p>
          </p:txBody>
        </p:sp>
        <p:grpSp>
          <p:nvGrpSpPr>
            <p:cNvPr id="41" name="Group 40"/>
            <p:cNvGrpSpPr>
              <a:grpSpLocks noChangeAspect="1"/>
            </p:cNvGrpSpPr>
            <p:nvPr/>
          </p:nvGrpSpPr>
          <p:grpSpPr>
            <a:xfrm>
              <a:off x="6172200" y="4083146"/>
              <a:ext cx="2089198" cy="1555654"/>
              <a:chOff x="3454955" y="2670363"/>
              <a:chExt cx="2434972" cy="1813117"/>
            </a:xfrm>
            <a:solidFill>
              <a:srgbClr val="10253F"/>
            </a:solidFill>
          </p:grpSpPr>
          <p:grpSp>
            <p:nvGrpSpPr>
              <p:cNvPr id="46" name="Group 45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8" name="Group 157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177" name="Oval 176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" name="Oval 17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" name="Oval 178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Oval 17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1" name="Oval 180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9" name="Group 158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172" name="Oval 17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" name="Oval 173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" name="Oval 174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Oval 175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0" name="Group 159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67" name="Oval 166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" name="Oval 16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" name="Oval 16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62" name="Oval 161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" name="Oval 162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" name="Oval 163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Oval 164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Oval 165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7" name="Group 46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5" name="Group 124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144" name="Oval 143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6" name="Group 125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139" name="Oval 138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7" name="Group 126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34" name="Oval 133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8" name="Group 127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29" name="Oval 128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Oval 129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8" name="Group 47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83" name="Straight Connector 82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" name="Group 91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111" name="Oval 11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Oval 107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01" name="Oval 10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96" name="Oval 9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9" name="Group 48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9" name="Group 58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78" name="Oval 77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73" name="Oval 72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63" name="Oval 62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82" name="Group 181"/>
            <p:cNvGrpSpPr>
              <a:grpSpLocks noChangeAspect="1"/>
            </p:cNvGrpSpPr>
            <p:nvPr/>
          </p:nvGrpSpPr>
          <p:grpSpPr>
            <a:xfrm>
              <a:off x="911962" y="3986676"/>
              <a:ext cx="1678838" cy="1620470"/>
              <a:chOff x="-27432" y="3871327"/>
              <a:chExt cx="1399032" cy="1350392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>
                <a:off x="-27432" y="4255642"/>
                <a:ext cx="139903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Group 183"/>
              <p:cNvGrpSpPr/>
              <p:nvPr/>
            </p:nvGrpSpPr>
            <p:grpSpPr>
              <a:xfrm>
                <a:off x="-27432" y="3871327"/>
                <a:ext cx="1399032" cy="1350392"/>
                <a:chOff x="-152400" y="3871327"/>
                <a:chExt cx="1399032" cy="1350392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868590" y="3877551"/>
                  <a:ext cx="0" cy="134416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31929" y="3871327"/>
                  <a:ext cx="0" cy="134416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-152400" y="4850654"/>
                  <a:ext cx="139903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8" name="Group 187"/>
                <p:cNvGrpSpPr/>
                <p:nvPr/>
              </p:nvGrpSpPr>
              <p:grpSpPr>
                <a:xfrm>
                  <a:off x="-42838" y="3991070"/>
                  <a:ext cx="1185838" cy="521134"/>
                  <a:chOff x="534160" y="2230725"/>
                  <a:chExt cx="1185838" cy="521134"/>
                </a:xfrm>
              </p:grpSpPr>
              <p:sp>
                <p:nvSpPr>
                  <p:cNvPr id="192" name="Oval 19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solidFill>
                    <a:srgbClr val="10253F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" name="Oval 192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solidFill>
                    <a:srgbClr val="10253F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9" name="Group 188"/>
                <p:cNvGrpSpPr/>
                <p:nvPr/>
              </p:nvGrpSpPr>
              <p:grpSpPr>
                <a:xfrm>
                  <a:off x="-35221" y="4586082"/>
                  <a:ext cx="1176701" cy="521134"/>
                  <a:chOff x="534160" y="2230725"/>
                  <a:chExt cx="1176701" cy="521134"/>
                </a:xfrm>
              </p:grpSpPr>
              <p:sp>
                <p:nvSpPr>
                  <p:cNvPr id="190" name="Oval 18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solidFill>
                    <a:srgbClr val="10253F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" name="Oval 190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solidFill>
                    <a:srgbClr val="10253F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194" name="Multiply 193"/>
            <p:cNvSpPr/>
            <p:nvPr/>
          </p:nvSpPr>
          <p:spPr>
            <a:xfrm>
              <a:off x="6248400" y="4114800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5" name="Multiply 194"/>
            <p:cNvSpPr/>
            <p:nvPr/>
          </p:nvSpPr>
          <p:spPr>
            <a:xfrm>
              <a:off x="7315200" y="4724400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38200" y="5572780"/>
              <a:ext cx="1916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313390" y="5562600"/>
              <a:ext cx="1916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</p:grpSp>
      <p:sp>
        <p:nvSpPr>
          <p:cNvPr id="203" name="Rounded Rectangle 202"/>
          <p:cNvSpPr/>
          <p:nvPr/>
        </p:nvSpPr>
        <p:spPr>
          <a:xfrm>
            <a:off x="0" y="56388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Capacitor is getting taller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2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199" grpId="1" animBg="1"/>
      <p:bldP spid="202" grpId="0" animBg="1"/>
      <p:bldP spid="2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CAPACITOR RELIABILITY</a:t>
            </a:r>
            <a:endParaRPr lang="en-US" b="1" dirty="0"/>
          </a:p>
        </p:txBody>
      </p:sp>
      <p:pic>
        <p:nvPicPr>
          <p:cNvPr id="27" name="Picture 26" descr="17403321_xxlcopy_clipped_rev_1.png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9" r="6695"/>
          <a:stretch/>
        </p:blipFill>
        <p:spPr>
          <a:xfrm>
            <a:off x="6477000" y="685800"/>
            <a:ext cx="685800" cy="4114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5638800" y="2590800"/>
            <a:ext cx="4495800" cy="6858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BURJ KHALIFA</a:t>
            </a:r>
            <a:endParaRPr lang="en-US" sz="4400" b="1" dirty="0"/>
          </a:p>
        </p:txBody>
      </p:sp>
      <p:sp>
        <p:nvSpPr>
          <p:cNvPr id="33" name="Rectangle 32"/>
          <p:cNvSpPr/>
          <p:nvPr/>
        </p:nvSpPr>
        <p:spPr>
          <a:xfrm>
            <a:off x="-1051560" y="2590800"/>
            <a:ext cx="4495800" cy="6858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3X nm CAPACITOR</a:t>
            </a:r>
            <a:endParaRPr lang="en-US" sz="4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950720" y="762000"/>
            <a:ext cx="590551" cy="4377731"/>
            <a:chOff x="7010400" y="1371600"/>
            <a:chExt cx="590551" cy="4377731"/>
          </a:xfrm>
        </p:grpSpPr>
        <p:sp>
          <p:nvSpPr>
            <p:cNvPr id="80" name="Rectangle 79"/>
            <p:cNvSpPr/>
            <p:nvPr/>
          </p:nvSpPr>
          <p:spPr>
            <a:xfrm>
              <a:off x="7010400" y="1371600"/>
              <a:ext cx="590551" cy="4377731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086600" y="1447800"/>
              <a:ext cx="438151" cy="4301530"/>
              <a:chOff x="6648449" y="1496568"/>
              <a:chExt cx="438151" cy="4301530"/>
            </a:xfrm>
          </p:grpSpPr>
          <p:grpSp>
            <p:nvGrpSpPr>
              <p:cNvPr id="37" name="Group 36"/>
              <p:cNvGrpSpPr>
                <a:grpSpLocks noChangeAspect="1"/>
              </p:cNvGrpSpPr>
              <p:nvPr/>
            </p:nvGrpSpPr>
            <p:grpSpPr>
              <a:xfrm>
                <a:off x="6648449" y="5625164"/>
                <a:ext cx="438151" cy="172934"/>
                <a:chOff x="5532120" y="2805616"/>
                <a:chExt cx="2011680" cy="794005"/>
              </a:xfrm>
            </p:grpSpPr>
            <p:sp>
              <p:nvSpPr>
                <p:cNvPr id="39" name="Rounded Rectangle 38"/>
                <p:cNvSpPr/>
                <p:nvPr/>
              </p:nvSpPr>
              <p:spPr>
                <a:xfrm>
                  <a:off x="6827520" y="3058601"/>
                  <a:ext cx="304800" cy="295656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ounded Rectangle 39"/>
                <p:cNvSpPr>
                  <a:spLocks/>
                </p:cNvSpPr>
                <p:nvPr/>
              </p:nvSpPr>
              <p:spPr>
                <a:xfrm>
                  <a:off x="5813068" y="2805616"/>
                  <a:ext cx="243841" cy="548640"/>
                </a:xfrm>
                <a:prstGeom prst="roundRect">
                  <a:avLst/>
                </a:prstGeom>
                <a:solidFill>
                  <a:srgbClr val="000000"/>
                </a:solidFill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5532120" y="3125657"/>
                  <a:ext cx="2011680" cy="473964"/>
                  <a:chOff x="914400" y="4800600"/>
                  <a:chExt cx="2011680" cy="473964"/>
                </a:xfrm>
              </p:grpSpPr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914400" y="5029200"/>
                    <a:ext cx="2011680" cy="0"/>
                  </a:xfrm>
                  <a:prstGeom prst="line">
                    <a:avLst/>
                  </a:prstGeom>
                  <a:ln w="76200" cap="rnd" cmpd="sng">
                    <a:solidFill>
                      <a:srgbClr val="7F7F7F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Round Same Side Corner Rectangle 43"/>
                  <p:cNvSpPr/>
                  <p:nvPr/>
                </p:nvSpPr>
                <p:spPr>
                  <a:xfrm rot="10800000">
                    <a:off x="1143000" y="5029197"/>
                    <a:ext cx="457200" cy="228601"/>
                  </a:xfrm>
                  <a:prstGeom prst="round2SameRect">
                    <a:avLst/>
                  </a:prstGeom>
                  <a:solidFill>
                    <a:srgbClr val="7F7F7F"/>
                  </a:solidFill>
                  <a:ln>
                    <a:solidFill>
                      <a:srgbClr val="7F7F7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Round Same Side Corner Rectangle 44"/>
                  <p:cNvSpPr/>
                  <p:nvPr/>
                </p:nvSpPr>
                <p:spPr>
                  <a:xfrm rot="10800000">
                    <a:off x="2133600" y="5045963"/>
                    <a:ext cx="457200" cy="228601"/>
                  </a:xfrm>
                  <a:prstGeom prst="round2SameRect">
                    <a:avLst/>
                  </a:prstGeom>
                  <a:solidFill>
                    <a:srgbClr val="7F7F7F"/>
                  </a:solidFill>
                  <a:ln>
                    <a:solidFill>
                      <a:srgbClr val="7F7F7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Rounded Rectangle 45"/>
                  <p:cNvSpPr/>
                  <p:nvPr/>
                </p:nvSpPr>
                <p:spPr>
                  <a:xfrm>
                    <a:off x="1600201" y="4800600"/>
                    <a:ext cx="533398" cy="152400"/>
                  </a:xfrm>
                  <a:prstGeom prst="roundRect">
                    <a:avLst/>
                  </a:prstGeom>
                  <a:solidFill>
                    <a:srgbClr val="7F7F7F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2" name="Rounded Rectangle 41"/>
                <p:cNvSpPr/>
                <p:nvPr/>
              </p:nvSpPr>
              <p:spPr>
                <a:xfrm>
                  <a:off x="6751320" y="2872599"/>
                  <a:ext cx="731520" cy="182880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6663162" y="1496568"/>
                <a:ext cx="128016" cy="4142232"/>
              </a:xfrm>
              <a:prstGeom prst="rect">
                <a:avLst/>
              </a:prstGeom>
              <a:solidFill>
                <a:schemeClr val="tx2"/>
              </a:solidFill>
              <a:ln w="3175" cmpd="sng">
                <a:solidFill>
                  <a:schemeClr val="tx2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1" name="Left-Right Arrow 50"/>
          <p:cNvSpPr/>
          <p:nvPr/>
        </p:nvSpPr>
        <p:spPr>
          <a:xfrm>
            <a:off x="1188720" y="4800600"/>
            <a:ext cx="1828800" cy="914400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58 nm</a:t>
            </a:r>
            <a:endParaRPr lang="en-US" sz="3600" b="1" dirty="0"/>
          </a:p>
        </p:txBody>
      </p:sp>
      <p:sp>
        <p:nvSpPr>
          <p:cNvPr id="70" name="Left-Right Arrow 69"/>
          <p:cNvSpPr/>
          <p:nvPr/>
        </p:nvSpPr>
        <p:spPr>
          <a:xfrm>
            <a:off x="1036320" y="2438400"/>
            <a:ext cx="4069080" cy="914400"/>
          </a:xfrm>
          <a:prstGeom prst="leftRightArrow">
            <a:avLst/>
          </a:prstGeom>
          <a:solidFill>
            <a:srgbClr val="800000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1.45 μm</a:t>
            </a:r>
            <a:endParaRPr lang="en-US" sz="3600" b="1" dirty="0"/>
          </a:p>
        </p:txBody>
      </p:sp>
      <p:sp>
        <p:nvSpPr>
          <p:cNvPr id="72" name="Left-Right Arrow 71"/>
          <p:cNvSpPr/>
          <p:nvPr/>
        </p:nvSpPr>
        <p:spPr>
          <a:xfrm>
            <a:off x="5867400" y="4648200"/>
            <a:ext cx="1828800" cy="914400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140 m</a:t>
            </a:r>
            <a:endParaRPr lang="en-US" sz="3600" b="1" dirty="0"/>
          </a:p>
        </p:txBody>
      </p:sp>
      <p:sp>
        <p:nvSpPr>
          <p:cNvPr id="74" name="Left-Right Arrow 73"/>
          <p:cNvSpPr/>
          <p:nvPr/>
        </p:nvSpPr>
        <p:spPr>
          <a:xfrm>
            <a:off x="3886200" y="2362200"/>
            <a:ext cx="4069080" cy="914400"/>
          </a:xfrm>
          <a:prstGeom prst="leftRightArrow">
            <a:avLst/>
          </a:prstGeom>
          <a:solidFill>
            <a:srgbClr val="800000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828 m</a:t>
            </a:r>
            <a:endParaRPr lang="en-US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Source: Flash Memory Summit, Hynix 2012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800600" y="1920240"/>
            <a:ext cx="3835400" cy="2042160"/>
          </a:xfrm>
          <a:prstGeom prst="roundRect">
            <a:avLst/>
          </a:prstGeom>
          <a:solidFill>
            <a:schemeClr val="tx2">
              <a:alpha val="63000"/>
            </a:schemeClr>
          </a:solidFill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smtClean="0">
                <a:solidFill>
                  <a:srgbClr val="FFFFFF"/>
                </a:solidFill>
              </a:rPr>
              <a:t>Height to Width Ratio </a:t>
            </a:r>
          </a:p>
          <a:p>
            <a:pPr algn="ctr"/>
            <a:r>
              <a:rPr lang="en-US" sz="4400" b="1" i="1" dirty="0" smtClean="0">
                <a:solidFill>
                  <a:srgbClr val="FFFFFF"/>
                </a:solidFill>
              </a:rPr>
              <a:t>6</a:t>
            </a:r>
            <a:endParaRPr lang="en-US" sz="4400" b="1" i="1" dirty="0">
              <a:solidFill>
                <a:srgbClr val="FFFFF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26720" y="1727200"/>
            <a:ext cx="3835400" cy="2042160"/>
          </a:xfrm>
          <a:prstGeom prst="roundRect">
            <a:avLst/>
          </a:prstGeom>
          <a:solidFill>
            <a:srgbClr val="FF0000">
              <a:alpha val="63000"/>
            </a:srgbClr>
          </a:solidFill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smtClean="0">
                <a:solidFill>
                  <a:srgbClr val="FFFFFF"/>
                </a:solidFill>
              </a:rPr>
              <a:t>Height to Width Ratio 25</a:t>
            </a:r>
            <a:endParaRPr lang="en-US" sz="4400" b="1" i="1" dirty="0">
              <a:solidFill>
                <a:srgbClr val="FFFFFF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0" y="57150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Results in failures while manufacturing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2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1" grpId="0" animBg="1"/>
      <p:bldP spid="70" grpId="0" animBg="1"/>
      <p:bldP spid="72" grpId="0" animBg="1"/>
      <p:bldP spid="74" grpId="0" animBg="1"/>
      <p:bldP spid="28" grpId="0" animBg="1"/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1219200"/>
            <a:ext cx="9144000" cy="4191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/>
              <a:t>IMPLICATION: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sz="4900" b="1" dirty="0" smtClean="0"/>
              <a:t>DRAM COST TREND </a:t>
            </a:r>
            <a:endParaRPr lang="en-US" sz="49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088548"/>
              </p:ext>
            </p:extLst>
          </p:nvPr>
        </p:nvGraphicFramePr>
        <p:xfrm>
          <a:off x="0" y="1066800"/>
          <a:ext cx="9144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Source: Flash Memory Summit, Hynix 2012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248400" y="1295400"/>
            <a:ext cx="0" cy="2834640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1143000" y="2362200"/>
            <a:ext cx="8153400" cy="1143000"/>
          </a:xfrm>
          <a:prstGeom prst="rightArrow">
            <a:avLst/>
          </a:prstGeom>
          <a:solidFill>
            <a:srgbClr val="800000">
              <a:alpha val="80000"/>
            </a:srgbClr>
          </a:solidFill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-33%/YEAR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1371598"/>
            <a:ext cx="2057400" cy="609602"/>
          </a:xfrm>
          <a:prstGeom prst="rect">
            <a:avLst/>
          </a:prstGeom>
          <a:solidFill>
            <a:srgbClr val="EEECE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PROJECTION</a:t>
            </a:r>
            <a:endParaRPr lang="en-US" sz="2800" b="1" dirty="0">
              <a:solidFill>
                <a:srgbClr val="C0504D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638800" y="2438400"/>
            <a:ext cx="3657600" cy="1143000"/>
          </a:xfrm>
          <a:prstGeom prst="rightArrow">
            <a:avLst/>
          </a:prstGeom>
          <a:solidFill>
            <a:srgbClr val="800000">
              <a:alpha val="80000"/>
            </a:srgbClr>
          </a:solidFill>
          <a:ln>
            <a:noFill/>
          </a:ln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-20%/YEAR</a:t>
            </a:r>
            <a:endParaRPr lang="en-US" sz="4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0" y="54102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Cost is expected to go higher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13" grpId="0" animBg="1"/>
      <p:bldP spid="10" grpId="0" animBg="1"/>
      <p:bldP spid="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274"/>
          <p:cNvSpPr/>
          <p:nvPr/>
        </p:nvSpPr>
        <p:spPr>
          <a:xfrm>
            <a:off x="5638800" y="3200399"/>
            <a:ext cx="3200400" cy="2065839"/>
          </a:xfrm>
          <a:prstGeom prst="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228599" y="3200400"/>
            <a:ext cx="4419601" cy="2065839"/>
          </a:xfrm>
          <a:prstGeom prst="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1" y="1305579"/>
            <a:ext cx="9144000" cy="190500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06" name="Right Arrow 105"/>
          <p:cNvSpPr>
            <a:spLocks noChangeAspect="1"/>
          </p:cNvSpPr>
          <p:nvPr/>
        </p:nvSpPr>
        <p:spPr>
          <a:xfrm>
            <a:off x="3581400" y="2179767"/>
            <a:ext cx="1643431" cy="59756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52800" y="1476977"/>
            <a:ext cx="1893417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Technology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Scaling</a:t>
            </a:r>
            <a:endParaRPr lang="en-US" sz="2800" b="1" dirty="0">
              <a:solidFill>
                <a:srgbClr val="800000"/>
              </a:solidFill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5984522" y="1153180"/>
            <a:ext cx="2397478" cy="2031516"/>
            <a:chOff x="5984522" y="3886200"/>
            <a:chExt cx="2397478" cy="2031516"/>
          </a:xfrm>
        </p:grpSpPr>
        <p:grpSp>
          <p:nvGrpSpPr>
            <p:cNvPr id="109" name="Group 108"/>
            <p:cNvGrpSpPr>
              <a:grpSpLocks noChangeAspect="1"/>
            </p:cNvGrpSpPr>
            <p:nvPr/>
          </p:nvGrpSpPr>
          <p:grpSpPr>
            <a:xfrm>
              <a:off x="6172200" y="4083146"/>
              <a:ext cx="2089198" cy="1555654"/>
              <a:chOff x="3454955" y="2670363"/>
              <a:chExt cx="2434972" cy="1813117"/>
            </a:xfrm>
            <a:solidFill>
              <a:srgbClr val="10253F"/>
            </a:solidFill>
          </p:grpSpPr>
          <p:grpSp>
            <p:nvGrpSpPr>
              <p:cNvPr id="114" name="Group 113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245" name="Oval 244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Oval 245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" name="Oval 246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Oval 247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27" name="Group 226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240" name="Oval 23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" name="Oval 241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" name="Oval 242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243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28" name="Group 227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35" name="Oval 234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Oval 237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" name="Oval 238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30" name="Oval 229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" name="Oval 230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" name="Oval 231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" name="Oval 232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15" name="Group 114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3" name="Group 192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212" name="Oval 21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Oval 213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4" name="Group 193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Oval 208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" name="Oval 210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5" name="Group 194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02" name="Oval 201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" name="Oval 202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" name="Oval 203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5" name="Oval 204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" name="Oval 205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6" name="Group 195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" name="Oval 198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" name="Oval 199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" name="Oval 200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16" name="Group 115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0" name="Group 159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179" name="Oval 178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Oval 179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1" name="Oval 180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2" name="Oval 181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" name="Oval 182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174" name="Oval 173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" name="Oval 174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Oval 175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" name="Oval 176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" name="Oval 177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2" name="Group 161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69" name="Oval 168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" name="Oval 169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Oval 171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64" name="Oval 163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Oval 164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Oval 165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" name="Oval 166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" name="Oval 167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17" name="Group 116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7" name="Group 126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146" name="Oval 14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8" name="Group 127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141" name="Oval 14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36" name="Oval 13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30" name="Group 129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31" name="Oval 13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pic>
          <p:nvPicPr>
            <p:cNvPr id="110" name="Picture 109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516" y="3887673"/>
              <a:ext cx="1277484" cy="1277484"/>
            </a:xfrm>
            <a:prstGeom prst="rect">
              <a:avLst/>
            </a:prstGeom>
          </p:spPr>
        </p:pic>
        <p:pic>
          <p:nvPicPr>
            <p:cNvPr id="111" name="Picture 110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021" y="4588656"/>
              <a:ext cx="1277484" cy="1277484"/>
            </a:xfrm>
            <a:prstGeom prst="rect">
              <a:avLst/>
            </a:prstGeom>
          </p:spPr>
        </p:pic>
        <p:pic>
          <p:nvPicPr>
            <p:cNvPr id="112" name="Picture 111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212" y="3886200"/>
              <a:ext cx="1277484" cy="1277484"/>
            </a:xfrm>
            <a:prstGeom prst="rect">
              <a:avLst/>
            </a:prstGeom>
          </p:spPr>
        </p:pic>
        <p:pic>
          <p:nvPicPr>
            <p:cNvPr id="113" name="Picture 112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522" y="4640232"/>
              <a:ext cx="1277484" cy="1277484"/>
            </a:xfrm>
            <a:prstGeom prst="rect">
              <a:avLst/>
            </a:prstGeom>
          </p:spPr>
        </p:pic>
      </p:grpSp>
      <p:grpSp>
        <p:nvGrpSpPr>
          <p:cNvPr id="250" name="Group 249"/>
          <p:cNvGrpSpPr>
            <a:grpSpLocks noChangeAspect="1"/>
          </p:cNvGrpSpPr>
          <p:nvPr/>
        </p:nvGrpSpPr>
        <p:grpSpPr>
          <a:xfrm>
            <a:off x="762000" y="1253656"/>
            <a:ext cx="1678838" cy="1620470"/>
            <a:chOff x="-27432" y="3871327"/>
            <a:chExt cx="1399032" cy="1350392"/>
          </a:xfrm>
        </p:grpSpPr>
        <p:cxnSp>
          <p:nvCxnSpPr>
            <p:cNvPr id="251" name="Straight Connector 250"/>
            <p:cNvCxnSpPr/>
            <p:nvPr/>
          </p:nvCxnSpPr>
          <p:spPr>
            <a:xfrm>
              <a:off x="-27432" y="4255642"/>
              <a:ext cx="13990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2" name="Group 251"/>
            <p:cNvGrpSpPr/>
            <p:nvPr/>
          </p:nvGrpSpPr>
          <p:grpSpPr>
            <a:xfrm>
              <a:off x="-27432" y="3871327"/>
              <a:ext cx="1399032" cy="1350392"/>
              <a:chOff x="-152400" y="3871327"/>
              <a:chExt cx="1399032" cy="1350392"/>
            </a:xfrm>
          </p:grpSpPr>
          <p:cxnSp>
            <p:nvCxnSpPr>
              <p:cNvPr id="253" name="Straight Connector 252"/>
              <p:cNvCxnSpPr/>
              <p:nvPr/>
            </p:nvCxnSpPr>
            <p:spPr>
              <a:xfrm>
                <a:off x="868590" y="3877551"/>
                <a:ext cx="0" cy="1344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231929" y="3871327"/>
                <a:ext cx="0" cy="1344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-152400" y="4850654"/>
                <a:ext cx="139903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6" name="Group 255"/>
              <p:cNvGrpSpPr/>
              <p:nvPr/>
            </p:nvGrpSpPr>
            <p:grpSpPr>
              <a:xfrm>
                <a:off x="-42838" y="3991070"/>
                <a:ext cx="1185838" cy="521134"/>
                <a:chOff x="534160" y="2230725"/>
                <a:chExt cx="1185838" cy="521134"/>
              </a:xfrm>
            </p:grpSpPr>
            <p:sp>
              <p:nvSpPr>
                <p:cNvPr id="260" name="Oval 25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>
                <a:off x="-35221" y="4586082"/>
                <a:ext cx="1176701" cy="521134"/>
                <a:chOff x="534160" y="2230725"/>
                <a:chExt cx="1176701" cy="521134"/>
              </a:xfrm>
            </p:grpSpPr>
            <p:sp>
              <p:nvSpPr>
                <p:cNvPr id="258" name="Oval 257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62" name="Picture 261" descr="21175849_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8" y="1399696"/>
            <a:ext cx="1277484" cy="12774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5147" y="3237170"/>
            <a:ext cx="3824453" cy="1868989"/>
            <a:chOff x="595147" y="3714796"/>
            <a:chExt cx="3824453" cy="1868989"/>
          </a:xfrm>
        </p:grpSpPr>
        <p:grpSp>
          <p:nvGrpSpPr>
            <p:cNvPr id="3" name="Group 2"/>
            <p:cNvGrpSpPr/>
            <p:nvPr/>
          </p:nvGrpSpPr>
          <p:grpSpPr>
            <a:xfrm>
              <a:off x="595147" y="3714796"/>
              <a:ext cx="3824453" cy="1868989"/>
              <a:chOff x="366547" y="1885996"/>
              <a:chExt cx="3824453" cy="1868989"/>
            </a:xfrm>
          </p:grpSpPr>
          <p:grpSp>
            <p:nvGrpSpPr>
              <p:cNvPr id="75" name="Group 74"/>
              <p:cNvGrpSpPr>
                <a:grpSpLocks noChangeAspect="1"/>
              </p:cNvGrpSpPr>
              <p:nvPr/>
            </p:nvGrpSpPr>
            <p:grpSpPr>
              <a:xfrm>
                <a:off x="366547" y="1885996"/>
                <a:ext cx="3518081" cy="1868989"/>
                <a:chOff x="477233" y="1906618"/>
                <a:chExt cx="4397601" cy="2336236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477233" y="1906618"/>
                  <a:ext cx="2100054" cy="2336236"/>
                  <a:chOff x="4139669" y="2440018"/>
                  <a:chExt cx="2100054" cy="2336236"/>
                </a:xfrm>
              </p:grpSpPr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6207285" y="2743200"/>
                    <a:ext cx="0" cy="2033054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4139669" y="2440018"/>
                    <a:ext cx="2100054" cy="1783474"/>
                    <a:chOff x="5977146" y="2244406"/>
                    <a:chExt cx="2100054" cy="1783473"/>
                  </a:xfrm>
                </p:grpSpPr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5977146" y="2959623"/>
                      <a:ext cx="584571" cy="1068256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76200" cmpd="sng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58" name="Straight Connector 57"/>
                    <p:cNvCxnSpPr/>
                    <p:nvPr/>
                  </p:nvCxnSpPr>
                  <p:spPr>
                    <a:xfrm>
                      <a:off x="6252448" y="2545738"/>
                      <a:ext cx="676656" cy="0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/>
                    <p:cNvCxnSpPr/>
                    <p:nvPr/>
                  </p:nvCxnSpPr>
                  <p:spPr>
                    <a:xfrm>
                      <a:off x="7409833" y="2545738"/>
                      <a:ext cx="667367" cy="0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/>
                    <p:cNvCxnSpPr/>
                    <p:nvPr/>
                  </p:nvCxnSpPr>
                  <p:spPr>
                    <a:xfrm flipV="1">
                      <a:off x="6916994" y="2244406"/>
                      <a:ext cx="452087" cy="301332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/>
                    <p:cNvCxnSpPr/>
                    <p:nvPr/>
                  </p:nvCxnSpPr>
                  <p:spPr>
                    <a:xfrm>
                      <a:off x="6248400" y="2514600"/>
                      <a:ext cx="10765" cy="453663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2774780" y="1906618"/>
                  <a:ext cx="2100054" cy="2336236"/>
                  <a:chOff x="4139669" y="2440018"/>
                  <a:chExt cx="2100054" cy="2336236"/>
                </a:xfrm>
              </p:grpSpPr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6207285" y="2743200"/>
                    <a:ext cx="0" cy="2033054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4139669" y="2440018"/>
                    <a:ext cx="2100054" cy="1783474"/>
                    <a:chOff x="5977146" y="2244406"/>
                    <a:chExt cx="2100054" cy="1783473"/>
                  </a:xfrm>
                </p:grpSpPr>
                <p:sp>
                  <p:nvSpPr>
                    <p:cNvPr id="70" name="Rectangle 69"/>
                    <p:cNvSpPr/>
                    <p:nvPr/>
                  </p:nvSpPr>
                  <p:spPr>
                    <a:xfrm>
                      <a:off x="5977146" y="2959623"/>
                      <a:ext cx="584571" cy="1068256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76200" cmpd="sng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71" name="Straight Connector 70"/>
                    <p:cNvCxnSpPr/>
                    <p:nvPr/>
                  </p:nvCxnSpPr>
                  <p:spPr>
                    <a:xfrm>
                      <a:off x="6252448" y="2545738"/>
                      <a:ext cx="676656" cy="0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/>
                    <p:cNvCxnSpPr/>
                    <p:nvPr/>
                  </p:nvCxnSpPr>
                  <p:spPr>
                    <a:xfrm>
                      <a:off x="7409833" y="2545738"/>
                      <a:ext cx="667367" cy="0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 flipV="1">
                      <a:off x="6916994" y="2244406"/>
                      <a:ext cx="452087" cy="301332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/>
                    <p:cNvCxnSpPr/>
                    <p:nvPr/>
                  </p:nvCxnSpPr>
                  <p:spPr>
                    <a:xfrm>
                      <a:off x="6248400" y="2514600"/>
                      <a:ext cx="10765" cy="453663"/>
                    </a:xfrm>
                    <a:prstGeom prst="line">
                      <a:avLst/>
                    </a:prstGeom>
                    <a:ln w="76200" cmpd="sng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04" name="Left-Right Arrow 103"/>
              <p:cNvSpPr/>
              <p:nvPr/>
            </p:nvSpPr>
            <p:spPr>
              <a:xfrm>
                <a:off x="2133600" y="3327506"/>
                <a:ext cx="1450578" cy="274320"/>
              </a:xfrm>
              <a:prstGeom prst="left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Bent Arrow 272"/>
              <p:cNvSpPr>
                <a:spLocks/>
              </p:cNvSpPr>
              <p:nvPr/>
            </p:nvSpPr>
            <p:spPr>
              <a:xfrm>
                <a:off x="2819400" y="2346960"/>
                <a:ext cx="1371600" cy="1005840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77" name="Group 276"/>
              <p:cNvGrpSpPr/>
              <p:nvPr/>
            </p:nvGrpSpPr>
            <p:grpSpPr>
              <a:xfrm>
                <a:off x="862775" y="2015770"/>
                <a:ext cx="1575625" cy="1312646"/>
                <a:chOff x="862775" y="2015770"/>
                <a:chExt cx="1575625" cy="1312646"/>
              </a:xfrm>
            </p:grpSpPr>
            <p:sp>
              <p:nvSpPr>
                <p:cNvPr id="268" name="Bent Arrow 267"/>
                <p:cNvSpPr>
                  <a:spLocks/>
                </p:cNvSpPr>
                <p:nvPr/>
              </p:nvSpPr>
              <p:spPr>
                <a:xfrm>
                  <a:off x="1066800" y="2322576"/>
                  <a:ext cx="1371600" cy="1005840"/>
                </a:xfrm>
                <a:prstGeom prst="ben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4" name="Left Arrow 273"/>
                <p:cNvSpPr/>
                <p:nvPr/>
              </p:nvSpPr>
              <p:spPr>
                <a:xfrm>
                  <a:off x="862775" y="2015770"/>
                  <a:ext cx="432625" cy="498830"/>
                </a:xfrm>
                <a:prstGeom prst="lef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76" name="Left Arrow 275"/>
            <p:cNvSpPr/>
            <p:nvPr/>
          </p:nvSpPr>
          <p:spPr>
            <a:xfrm>
              <a:off x="2999232" y="3874875"/>
              <a:ext cx="429768" cy="50292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94952" y="3401847"/>
            <a:ext cx="2415648" cy="1349994"/>
            <a:chOff x="5966352" y="2231406"/>
            <a:chExt cx="2415648" cy="1349994"/>
          </a:xfrm>
        </p:grpSpPr>
        <p:grpSp>
          <p:nvGrpSpPr>
            <p:cNvPr id="76" name="Group 75"/>
            <p:cNvGrpSpPr>
              <a:grpSpLocks noChangeAspect="1"/>
            </p:cNvGrpSpPr>
            <p:nvPr/>
          </p:nvGrpSpPr>
          <p:grpSpPr>
            <a:xfrm>
              <a:off x="5966352" y="2231406"/>
              <a:ext cx="2110848" cy="1121394"/>
              <a:chOff x="477233" y="1906617"/>
              <a:chExt cx="4397601" cy="2336237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77233" y="1906617"/>
                <a:ext cx="2100054" cy="2336237"/>
                <a:chOff x="4139669" y="2440017"/>
                <a:chExt cx="2100054" cy="2336237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6207285" y="2743200"/>
                  <a:ext cx="0" cy="2033054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7" name="Group 96"/>
                <p:cNvGrpSpPr/>
                <p:nvPr/>
              </p:nvGrpSpPr>
              <p:grpSpPr>
                <a:xfrm>
                  <a:off x="4139669" y="2440017"/>
                  <a:ext cx="2100054" cy="1783473"/>
                  <a:chOff x="5977146" y="2244406"/>
                  <a:chExt cx="2100054" cy="1783473"/>
                </a:xfrm>
              </p:grpSpPr>
              <p:sp>
                <p:nvSpPr>
                  <p:cNvPr id="98" name="Rectangle 97"/>
                  <p:cNvSpPr/>
                  <p:nvPr/>
                </p:nvSpPr>
                <p:spPr>
                  <a:xfrm>
                    <a:off x="5977146" y="2959623"/>
                    <a:ext cx="584571" cy="1068256"/>
                  </a:xfrm>
                  <a:prstGeom prst="rect">
                    <a:avLst/>
                  </a:prstGeom>
                  <a:solidFill>
                    <a:schemeClr val="tx2"/>
                  </a:solidFill>
                  <a:ln w="76200" cmpd="sng">
                    <a:solidFill>
                      <a:schemeClr val="tx2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6252448" y="2545738"/>
                    <a:ext cx="676656" cy="0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7409833" y="2545738"/>
                    <a:ext cx="667367" cy="0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6916994" y="2244406"/>
                    <a:ext cx="452087" cy="301332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6248400" y="2514600"/>
                    <a:ext cx="10765" cy="453663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8" name="Group 77"/>
              <p:cNvGrpSpPr/>
              <p:nvPr/>
            </p:nvGrpSpPr>
            <p:grpSpPr>
              <a:xfrm>
                <a:off x="2774780" y="1906617"/>
                <a:ext cx="2100054" cy="2336237"/>
                <a:chOff x="4139669" y="2440017"/>
                <a:chExt cx="2100054" cy="2336237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6207285" y="2743200"/>
                  <a:ext cx="0" cy="2033054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5" name="Group 84"/>
                <p:cNvGrpSpPr/>
                <p:nvPr/>
              </p:nvGrpSpPr>
              <p:grpSpPr>
                <a:xfrm>
                  <a:off x="4139669" y="2440017"/>
                  <a:ext cx="2100054" cy="1783473"/>
                  <a:chOff x="5977146" y="2244406"/>
                  <a:chExt cx="2100054" cy="1783473"/>
                </a:xfrm>
              </p:grpSpPr>
              <p:sp>
                <p:nvSpPr>
                  <p:cNvPr id="86" name="Rectangle 85"/>
                  <p:cNvSpPr/>
                  <p:nvPr/>
                </p:nvSpPr>
                <p:spPr>
                  <a:xfrm>
                    <a:off x="5977146" y="2959623"/>
                    <a:ext cx="584571" cy="1068256"/>
                  </a:xfrm>
                  <a:prstGeom prst="rect">
                    <a:avLst/>
                  </a:prstGeom>
                  <a:solidFill>
                    <a:schemeClr val="tx2"/>
                  </a:solidFill>
                  <a:ln w="76200" cmpd="sng">
                    <a:solidFill>
                      <a:schemeClr val="tx2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6252448" y="2545738"/>
                    <a:ext cx="676656" cy="0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7409833" y="2545738"/>
                    <a:ext cx="667367" cy="0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V="1">
                    <a:off x="6916994" y="2244406"/>
                    <a:ext cx="452087" cy="301332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6248400" y="2514600"/>
                    <a:ext cx="10765" cy="453663"/>
                  </a:xfrm>
                  <a:prstGeom prst="line">
                    <a:avLst/>
                  </a:prstGeom>
                  <a:ln w="7620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5" name="Left-Right Arrow 104"/>
            <p:cNvSpPr/>
            <p:nvPr/>
          </p:nvSpPr>
          <p:spPr>
            <a:xfrm>
              <a:off x="6781800" y="3134380"/>
              <a:ext cx="1357347" cy="447020"/>
            </a:xfrm>
            <a:prstGeom prst="leftRightArrow">
              <a:avLst/>
            </a:prstGeom>
            <a:solidFill>
              <a:srgbClr val="FF00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8" name="Group 277"/>
            <p:cNvGrpSpPr>
              <a:grpSpLocks noChangeAspect="1"/>
            </p:cNvGrpSpPr>
            <p:nvPr/>
          </p:nvGrpSpPr>
          <p:grpSpPr>
            <a:xfrm>
              <a:off x="6130900" y="2302683"/>
              <a:ext cx="1108100" cy="1050117"/>
              <a:chOff x="900875" y="2015770"/>
              <a:chExt cx="1385125" cy="1312646"/>
            </a:xfrm>
          </p:grpSpPr>
          <p:sp>
            <p:nvSpPr>
              <p:cNvPr id="279" name="Bent Arrow 278"/>
              <p:cNvSpPr>
                <a:spLocks/>
              </p:cNvSpPr>
              <p:nvPr/>
            </p:nvSpPr>
            <p:spPr>
              <a:xfrm>
                <a:off x="914400" y="2322576"/>
                <a:ext cx="1371600" cy="1005840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Left Arrow 279"/>
              <p:cNvSpPr/>
              <p:nvPr/>
            </p:nvSpPr>
            <p:spPr>
              <a:xfrm>
                <a:off x="900875" y="2015770"/>
                <a:ext cx="432625" cy="498830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1" name="Group 280"/>
            <p:cNvGrpSpPr>
              <a:grpSpLocks noChangeAspect="1"/>
            </p:cNvGrpSpPr>
            <p:nvPr/>
          </p:nvGrpSpPr>
          <p:grpSpPr>
            <a:xfrm>
              <a:off x="7273900" y="2286000"/>
              <a:ext cx="1108100" cy="1050117"/>
              <a:chOff x="938975" y="2015770"/>
              <a:chExt cx="1385125" cy="1312646"/>
            </a:xfrm>
          </p:grpSpPr>
          <p:sp>
            <p:nvSpPr>
              <p:cNvPr id="282" name="Bent Arrow 281"/>
              <p:cNvSpPr>
                <a:spLocks/>
              </p:cNvSpPr>
              <p:nvPr/>
            </p:nvSpPr>
            <p:spPr>
              <a:xfrm>
                <a:off x="952500" y="2322576"/>
                <a:ext cx="1371600" cy="1005840"/>
              </a:xfrm>
              <a:prstGeom prst="ben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Left Arrow 282"/>
              <p:cNvSpPr/>
              <p:nvPr/>
            </p:nvSpPr>
            <p:spPr>
              <a:xfrm>
                <a:off x="938975" y="2015770"/>
                <a:ext cx="432625" cy="498830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6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/>
              <a:t>SCALING CHALLENGE 2:</a:t>
            </a:r>
            <a:br>
              <a:rPr lang="en-US" sz="4000" b="1" dirty="0" smtClean="0"/>
            </a:br>
            <a:r>
              <a:rPr lang="en-US" sz="4700" b="1" dirty="0" smtClean="0"/>
              <a:t>CELL-TO-CELL INTERFERENCE</a:t>
            </a:r>
            <a:endParaRPr lang="en-US" sz="4700" b="1" dirty="0"/>
          </a:p>
        </p:txBody>
      </p:sp>
      <p:sp>
        <p:nvSpPr>
          <p:cNvPr id="265" name="Multiply 264"/>
          <p:cNvSpPr/>
          <p:nvPr/>
        </p:nvSpPr>
        <p:spPr>
          <a:xfrm>
            <a:off x="7227236" y="122232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6" name="Multiply 265"/>
          <p:cNvSpPr/>
          <p:nvPr/>
        </p:nvSpPr>
        <p:spPr>
          <a:xfrm>
            <a:off x="7239000" y="20675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7" name="Multiply 266"/>
          <p:cNvSpPr/>
          <p:nvPr/>
        </p:nvSpPr>
        <p:spPr>
          <a:xfrm>
            <a:off x="6014373" y="18048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9" name="Lightning Bolt 268"/>
          <p:cNvSpPr/>
          <p:nvPr/>
        </p:nvSpPr>
        <p:spPr>
          <a:xfrm>
            <a:off x="7533804" y="1505267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0" name="Lightning Bolt 269"/>
          <p:cNvSpPr/>
          <p:nvPr/>
        </p:nvSpPr>
        <p:spPr>
          <a:xfrm>
            <a:off x="7476967" y="2387593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Rounded Rectangle 270"/>
          <p:cNvSpPr/>
          <p:nvPr/>
        </p:nvSpPr>
        <p:spPr>
          <a:xfrm>
            <a:off x="0" y="5342439"/>
            <a:ext cx="9144000" cy="1210761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More interference results in </a:t>
            </a:r>
          </a:p>
          <a:p>
            <a:pPr algn="ctr">
              <a:lnSpc>
                <a:spcPct val="80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more failures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228600" y="2739284"/>
            <a:ext cx="2732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Less Interference</a:t>
            </a:r>
            <a:endParaRPr lang="en-US" sz="2800" b="1" dirty="0"/>
          </a:p>
        </p:txBody>
      </p:sp>
      <p:sp>
        <p:nvSpPr>
          <p:cNvPr id="285" name="TextBox 284"/>
          <p:cNvSpPr txBox="1"/>
          <p:nvPr/>
        </p:nvSpPr>
        <p:spPr>
          <a:xfrm>
            <a:off x="5715000" y="2753380"/>
            <a:ext cx="2928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More Interference</a:t>
            </a:r>
            <a:endParaRPr lang="en-US" sz="2800" b="1" dirty="0"/>
          </a:p>
        </p:txBody>
      </p:sp>
      <p:sp>
        <p:nvSpPr>
          <p:cNvPr id="286" name="TextBox 285"/>
          <p:cNvSpPr txBox="1"/>
          <p:nvPr/>
        </p:nvSpPr>
        <p:spPr>
          <a:xfrm>
            <a:off x="6629400" y="46795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Indirect path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2133600" y="48107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Indirect path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1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  <p:bldP spid="275" grpId="1" animBg="1"/>
      <p:bldP spid="272" grpId="0" animBg="1"/>
      <p:bldP spid="265" grpId="0" animBg="1"/>
      <p:bldP spid="265" grpId="1" animBg="1"/>
      <p:bldP spid="265" grpId="2" animBg="1"/>
      <p:bldP spid="266" grpId="0" animBg="1"/>
      <p:bldP spid="266" grpId="1" animBg="1"/>
      <p:bldP spid="266" grpId="2" animBg="1"/>
      <p:bldP spid="267" grpId="0" animBg="1"/>
      <p:bldP spid="269" grpId="0" animBg="1"/>
      <p:bldP spid="270" grpId="0" animBg="1"/>
      <p:bldP spid="271" grpId="0" animBg="1"/>
      <p:bldP spid="286" grpId="0"/>
      <p:bldP spid="2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417638"/>
            <a:ext cx="9144000" cy="49371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5" name="Picture 4" descr="Screen Shot 2015-02-21 at 7.33.01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1783505"/>
          </a:xfrm>
          <a:prstGeom prst="rect">
            <a:avLst/>
          </a:prstGeom>
          <a:solidFill>
            <a:schemeClr val="bg2"/>
          </a:solidFill>
          <a:ln w="57150" cmpd="sng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5" descr="Screen Shot 2015-02-21 at 7.33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3066"/>
            <a:ext cx="9144000" cy="1866734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990600" y="2667000"/>
            <a:ext cx="6705600" cy="1250105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1.52% of DRAM modules failed</a:t>
            </a:r>
          </a:p>
          <a:p>
            <a:pPr algn="ctr"/>
            <a:r>
              <a:rPr lang="en-US" sz="3600" b="1" dirty="0"/>
              <a:t>i</a:t>
            </a:r>
            <a:r>
              <a:rPr lang="en-US" sz="3600" b="1" dirty="0" smtClean="0"/>
              <a:t>n Google Servers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6800" y="4998295"/>
            <a:ext cx="6705600" cy="1250105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1.6% of DRAM modules failed</a:t>
            </a:r>
          </a:p>
          <a:p>
            <a:pPr algn="ctr"/>
            <a:r>
              <a:rPr lang="en-US" sz="3600" b="1" dirty="0" smtClean="0"/>
              <a:t>in LANL</a:t>
            </a:r>
            <a:endParaRPr lang="en-US" sz="36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/>
              <a:t>IMPLICATION: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4700" b="1" dirty="0" smtClean="0"/>
              <a:t>DRAM ERRORS IN THE FIELD</a:t>
            </a:r>
            <a:endParaRPr lang="en-US" sz="47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SIGMETRICS’09, SC’12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3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1066800"/>
            <a:ext cx="9143999" cy="48006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0" y="2362200"/>
            <a:ext cx="9144000" cy="3200400"/>
          </a:xfrm>
          <a:prstGeom prst="round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6200" b="1" i="1" dirty="0">
                <a:solidFill>
                  <a:schemeClr val="tx2"/>
                </a:solidFill>
              </a:rPr>
              <a:t>ENABLE</a:t>
            </a:r>
            <a:r>
              <a:rPr lang="en-US" sz="6200" b="1" dirty="0">
                <a:solidFill>
                  <a:srgbClr val="FF0000"/>
                </a:solidFill>
              </a:rPr>
              <a:t> </a:t>
            </a:r>
            <a:endParaRPr lang="en-US" sz="62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6200" b="1" i="1" dirty="0" smtClean="0">
                <a:solidFill>
                  <a:srgbClr val="FF0000"/>
                </a:solidFill>
                <a:latin typeface="+mj-lt"/>
              </a:rPr>
              <a:t>HIGH CAPACITY MEMORY</a:t>
            </a:r>
          </a:p>
          <a:p>
            <a:pPr algn="ctr">
              <a:lnSpc>
                <a:spcPct val="80000"/>
              </a:lnSpc>
            </a:pPr>
            <a:r>
              <a:rPr lang="en-US" sz="6200" b="1" i="1" dirty="0" smtClean="0">
                <a:solidFill>
                  <a:schemeClr val="tx2"/>
                </a:solidFill>
              </a:rPr>
              <a:t>WITHOUT</a:t>
            </a:r>
            <a:r>
              <a:rPr lang="en-US" sz="6200" b="1" i="1" dirty="0" smtClean="0">
                <a:solidFill>
                  <a:srgbClr val="1F497D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6200" b="1" i="1" dirty="0" smtClean="0">
                <a:solidFill>
                  <a:srgbClr val="FF0000"/>
                </a:solidFill>
              </a:rPr>
              <a:t>SACRIFICING RELIABILITY</a:t>
            </a:r>
            <a:endParaRPr lang="en-US" sz="6200" b="1" i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1524000"/>
            <a:ext cx="9144000" cy="838200"/>
          </a:xfrm>
          <a:prstGeom prst="roundRect">
            <a:avLst/>
          </a:prstGeom>
          <a:solidFill>
            <a:schemeClr val="bg2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6600" b="1" i="1" dirty="0" smtClean="0">
                <a:solidFill>
                  <a:schemeClr val="tx1"/>
                </a:solidFill>
              </a:rPr>
              <a:t>GOAL</a:t>
            </a:r>
            <a:endParaRPr lang="en-US" sz="6600" b="1" i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5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tangle 437"/>
          <p:cNvSpPr/>
          <p:nvPr/>
        </p:nvSpPr>
        <p:spPr>
          <a:xfrm>
            <a:off x="1" y="1263650"/>
            <a:ext cx="9144000" cy="54419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447" name="Group 446"/>
          <p:cNvGrpSpPr/>
          <p:nvPr/>
        </p:nvGrpSpPr>
        <p:grpSpPr>
          <a:xfrm>
            <a:off x="609600" y="1384300"/>
            <a:ext cx="3886200" cy="5092700"/>
            <a:chOff x="609600" y="1428750"/>
            <a:chExt cx="3886200" cy="5092700"/>
          </a:xfrm>
        </p:grpSpPr>
        <p:sp>
          <p:nvSpPr>
            <p:cNvPr id="445" name="Rounded Rectangle 444"/>
            <p:cNvSpPr/>
            <p:nvPr/>
          </p:nvSpPr>
          <p:spPr>
            <a:xfrm>
              <a:off x="609600" y="1428750"/>
              <a:ext cx="3886200" cy="50927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7" name="Picture 146" descr="24342616_s.jp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772239"/>
              <a:ext cx="2857500" cy="1905000"/>
            </a:xfrm>
            <a:prstGeom prst="rect">
              <a:avLst/>
            </a:prstGeom>
          </p:spPr>
        </p:pic>
        <p:grpSp>
          <p:nvGrpSpPr>
            <p:cNvPr id="153" name="Group 152"/>
            <p:cNvGrpSpPr>
              <a:grpSpLocks noChangeAspect="1"/>
            </p:cNvGrpSpPr>
            <p:nvPr/>
          </p:nvGrpSpPr>
          <p:grpSpPr>
            <a:xfrm>
              <a:off x="1524000" y="1455365"/>
              <a:ext cx="2089198" cy="1555654"/>
              <a:chOff x="3454955" y="2670363"/>
              <a:chExt cx="2434972" cy="1813117"/>
            </a:xfrm>
            <a:solidFill>
              <a:srgbClr val="10253F"/>
            </a:solidFill>
          </p:grpSpPr>
          <p:grpSp>
            <p:nvGrpSpPr>
              <p:cNvPr id="155" name="Group 154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258" name="Straight Connector 257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" name="Group 266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286" name="Oval 28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Oval 28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Oval 28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0" name="Oval 289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8" name="Group 267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281" name="Oval 28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2" name="Oval 281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Oval 282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Oval 283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Oval 284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9" name="Group 268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76" name="Oval 27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Oval 27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8" name="Oval 27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0" name="Oval 27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0" name="Group 269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71" name="Oval 27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2" name="Oval 271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3" name="Oval 27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Oval 273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Oval 27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6" name="Group 155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4" name="Group 233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253" name="Oval 252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" name="Oval 256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5" name="Group 234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248" name="Oval 247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" name="Oval 249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Oval 250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Oval 251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43" name="Oval 242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24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" name="Oval 244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Oval 24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" name="Oval 246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7" name="Group 236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38" name="Oval 237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" name="Oval 238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" name="Oval 239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" name="Oval 241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7" name="Group 156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1" name="Group 200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220" name="Oval 21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" name="Oval 22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" name="Oval 221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" name="Oval 22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" name="Oval 223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2" name="Group 201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215" name="Oval 214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" name="Oval 217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" name="Oval 218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3" name="Group 202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10" name="Oval 209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" name="Oval 21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Oval 211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Oval 213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205" name="Oval 204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" name="Oval 205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" name="Oval 206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Oval 208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8" name="Group 157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8" name="Group 167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9" name="Oval 188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0" name="Oval 18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1" name="Oval 190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9" name="Group 168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182" name="Oval 18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" name="Oval 182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83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5" name="Oval 184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6" name="Oval 185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0" name="Group 169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77" name="Oval 176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" name="Oval 17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" name="Oval 178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Oval 17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1" name="Oval 180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1" name="Group 170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172" name="Oval 171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" name="Oval 173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" name="Oval 174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Oval 175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292" name="Multiply 291"/>
            <p:cNvSpPr/>
            <p:nvPr/>
          </p:nvSpPr>
          <p:spPr>
            <a:xfrm>
              <a:off x="1600200" y="1487019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3" name="Multiply 292"/>
            <p:cNvSpPr/>
            <p:nvPr/>
          </p:nvSpPr>
          <p:spPr>
            <a:xfrm>
              <a:off x="2667000" y="2096619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4" name="Lightning Bolt 293"/>
            <p:cNvSpPr>
              <a:spLocks noChangeAspect="1"/>
            </p:cNvSpPr>
            <p:nvPr/>
          </p:nvSpPr>
          <p:spPr>
            <a:xfrm>
              <a:off x="1747684" y="2404775"/>
              <a:ext cx="462116" cy="514448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1979611" y="3616233"/>
              <a:ext cx="114458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</a:rPr>
                <a:t>DRAM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441" name="Rounded Rectangle 440"/>
            <p:cNvSpPr/>
            <p:nvPr/>
          </p:nvSpPr>
          <p:spPr>
            <a:xfrm>
              <a:off x="956770" y="5034136"/>
              <a:ext cx="3081830" cy="1061864"/>
            </a:xfrm>
            <a:prstGeom prst="roundRect">
              <a:avLst/>
            </a:prstGeom>
            <a:solidFill>
              <a:schemeClr val="bg2"/>
            </a:solidFill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b="1" dirty="0" smtClean="0">
                  <a:solidFill>
                    <a:srgbClr val="FF0000"/>
                  </a:solidFill>
                </a:rPr>
                <a:t>MAKE DRAM SCALABLE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1291537" y="4267200"/>
              <a:ext cx="2575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Difficult to scale</a:t>
              </a:r>
              <a:endParaRPr lang="en-US" sz="2800" b="1" dirty="0"/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4572000" y="1384300"/>
            <a:ext cx="3886200" cy="5092700"/>
            <a:chOff x="4572000" y="1384300"/>
            <a:chExt cx="3886200" cy="5092700"/>
          </a:xfrm>
        </p:grpSpPr>
        <p:sp>
          <p:nvSpPr>
            <p:cNvPr id="446" name="Rounded Rectangle 445"/>
            <p:cNvSpPr/>
            <p:nvPr/>
          </p:nvSpPr>
          <p:spPr>
            <a:xfrm>
              <a:off x="4572000" y="1384300"/>
              <a:ext cx="3886200" cy="5092700"/>
            </a:xfrm>
            <a:prstGeom prst="roundRect">
              <a:avLst/>
            </a:prstGeom>
            <a:solidFill>
              <a:srgbClr val="F2DCDB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6" name="Group 295"/>
            <p:cNvGrpSpPr>
              <a:grpSpLocks noChangeAspect="1"/>
            </p:cNvGrpSpPr>
            <p:nvPr/>
          </p:nvGrpSpPr>
          <p:grpSpPr>
            <a:xfrm>
              <a:off x="5378402" y="1447800"/>
              <a:ext cx="2089198" cy="1555654"/>
              <a:chOff x="3454955" y="2670363"/>
              <a:chExt cx="2434972" cy="1813117"/>
            </a:xfrm>
            <a:solidFill>
              <a:schemeClr val="accent1">
                <a:lumMod val="75000"/>
              </a:schemeClr>
            </a:solidFill>
          </p:grpSpPr>
          <p:grpSp>
            <p:nvGrpSpPr>
              <p:cNvPr id="298" name="Group 297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0" name="Group 409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429" name="Oval 428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0" name="Oval 429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1" name="Oval 430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2" name="Oval 431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3" name="Oval 432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1" name="Group 410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424" name="Oval 423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5" name="Oval 424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6" name="Oval 425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7" name="Oval 426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8" name="Oval 427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2" name="Group 411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19" name="Oval 418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0" name="Oval 419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1" name="Oval 420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2" name="Oval 421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3" name="Oval 422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3" name="Group 412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14" name="Oval 413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5" name="Oval 414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6" name="Oval 415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7" name="Oval 416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8" name="Oval 417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99" name="Group 298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7" name="Group 376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396" name="Oval 39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7" name="Oval 39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8" name="Oval 397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9" name="Oval 39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0" name="Oval 399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78" name="Group 377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391" name="Oval 39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2" name="Oval 391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3" name="Oval 392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4" name="Oval 393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5" name="Oval 394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79" name="Group 378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86" name="Oval 38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7" name="Oval 38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8" name="Oval 38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9" name="Oval 38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0" name="Oval 38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80" name="Group 379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81" name="Oval 38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2" name="Oval 381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3" name="Oval 38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4" name="Oval 383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5" name="Oval 38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00" name="Group 299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363" name="Oval 362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4" name="Oval 36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6" name="Oval 36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5" name="Group 344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358" name="Oval 357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0" name="Oval 359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2" name="Oval 361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6" name="Group 345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53" name="Oval 352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4" name="Oval 35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6" name="Oval 35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7" name="Group 346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48" name="Oval 347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0" name="Oval 349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2" name="Oval 351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01" name="Group 300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1" name="Group 310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330" name="Oval 32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1" name="Oval 33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2" name="Oval 331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3" name="Oval 33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4" name="Oval 333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2" name="Group 311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325" name="Oval 324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6" name="Oval 325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7" name="Oval 326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8" name="Oval 327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9" name="Oval 328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20" name="Oval 319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1" name="Oval 32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2" name="Oval 321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3" name="Oval 32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4" name="Oval 323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4" name="Group 313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315" name="Oval 314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6" name="Oval 315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7" name="Oval 316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9" name="Oval 318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pic>
          <p:nvPicPr>
            <p:cNvPr id="434" name="Picture 4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553039"/>
              <a:ext cx="698500" cy="626110"/>
            </a:xfrm>
            <a:prstGeom prst="rect">
              <a:avLst/>
            </a:prstGeom>
          </p:spPr>
        </p:pic>
        <p:pic>
          <p:nvPicPr>
            <p:cNvPr id="435" name="Picture 43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2298529"/>
              <a:ext cx="698500" cy="626110"/>
            </a:xfrm>
            <a:prstGeom prst="rect">
              <a:avLst/>
            </a:prstGeom>
          </p:spPr>
        </p:pic>
        <p:pic>
          <p:nvPicPr>
            <p:cNvPr id="436" name="Picture 43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0500" y="2315039"/>
              <a:ext cx="698500" cy="626110"/>
            </a:xfrm>
            <a:prstGeom prst="rect">
              <a:avLst/>
            </a:prstGeom>
          </p:spPr>
        </p:pic>
        <p:pic>
          <p:nvPicPr>
            <p:cNvPr id="437" name="Picture 4" descr="24342616_s.jpg"/>
            <p:cNvPicPr>
              <a:picLocks noChangeAspect="1"/>
            </p:cNvPicPr>
            <p:nvPr/>
          </p:nvPicPr>
          <p:blipFill>
            <a:blip r:embed="rId9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772239"/>
              <a:ext cx="2857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" name="TextBox 439"/>
            <p:cNvSpPr txBox="1"/>
            <p:nvPr/>
          </p:nvSpPr>
          <p:spPr>
            <a:xfrm>
              <a:off x="5181600" y="3394885"/>
              <a:ext cx="2497599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</a:rPr>
                <a:t>NEW 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</a:rPr>
                <a:t>TECHNOLOGIES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442" name="Rounded Rectangle 441"/>
            <p:cNvSpPr/>
            <p:nvPr/>
          </p:nvSpPr>
          <p:spPr>
            <a:xfrm>
              <a:off x="4876800" y="4989686"/>
              <a:ext cx="3158030" cy="1061864"/>
            </a:xfrm>
            <a:prstGeom prst="roundRect">
              <a:avLst/>
            </a:prstGeom>
            <a:solidFill>
              <a:schemeClr val="bg2"/>
            </a:solidFill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b="1" dirty="0" smtClean="0">
                  <a:solidFill>
                    <a:srgbClr val="FF0000"/>
                  </a:solidFill>
                </a:rPr>
                <a:t>LEVERAGE NEW TECHNOLOGIES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5153434" y="4191000"/>
              <a:ext cx="2466566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Predicted to be 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b="1" dirty="0"/>
                <a:t>h</a:t>
              </a:r>
              <a:r>
                <a:rPr lang="en-US" sz="2800" b="1" dirty="0" smtClean="0"/>
                <a:t>ighly scalable</a:t>
              </a:r>
              <a:endParaRPr lang="en-US" sz="28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TWO DIRECTIONS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18</a:t>
            </a:fld>
            <a:endParaRPr lang="en-US" dirty="0"/>
          </a:p>
        </p:txBody>
      </p:sp>
      <p:sp>
        <p:nvSpPr>
          <p:cNvPr id="297" name="TextBox 296"/>
          <p:cNvSpPr txBox="1"/>
          <p:nvPr/>
        </p:nvSpPr>
        <p:spPr>
          <a:xfrm>
            <a:off x="838200" y="6019800"/>
            <a:ext cx="354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SIGMETRICS’14, DSN’15, ONGOING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410200" y="6019800"/>
            <a:ext cx="214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WEED’13, ONGOING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1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  <p:bldP spid="4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329"/>
          <p:cNvGrpSpPr/>
          <p:nvPr/>
        </p:nvGrpSpPr>
        <p:grpSpPr>
          <a:xfrm>
            <a:off x="1115877" y="76200"/>
            <a:ext cx="6885123" cy="1687459"/>
            <a:chOff x="1115877" y="217541"/>
            <a:chExt cx="6885123" cy="1687459"/>
          </a:xfrm>
        </p:grpSpPr>
        <p:grpSp>
          <p:nvGrpSpPr>
            <p:cNvPr id="3" name="Group 2"/>
            <p:cNvGrpSpPr/>
            <p:nvPr/>
          </p:nvGrpSpPr>
          <p:grpSpPr>
            <a:xfrm>
              <a:off x="1115877" y="217541"/>
              <a:ext cx="6885123" cy="1687459"/>
              <a:chOff x="1115877" y="217541"/>
              <a:chExt cx="6885123" cy="1687459"/>
            </a:xfrm>
          </p:grpSpPr>
          <p:sp>
            <p:nvSpPr>
              <p:cNvPr id="323" name="Rounded Rectangle 322"/>
              <p:cNvSpPr/>
              <p:nvPr/>
            </p:nvSpPr>
            <p:spPr>
              <a:xfrm>
                <a:off x="1115877" y="250215"/>
                <a:ext cx="6885123" cy="165478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1371600" y="1371600"/>
                <a:ext cx="6019800" cy="500727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DRAM SCALING CHALLENGE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54" name="Group 153"/>
              <p:cNvGrpSpPr>
                <a:grpSpLocks noChangeAspect="1"/>
              </p:cNvGrpSpPr>
              <p:nvPr/>
            </p:nvGrpSpPr>
            <p:grpSpPr>
              <a:xfrm>
                <a:off x="2362200" y="217541"/>
                <a:ext cx="3995695" cy="1106127"/>
                <a:chOff x="457305" y="1624476"/>
                <a:chExt cx="7804093" cy="2160406"/>
              </a:xfrm>
            </p:grpSpPr>
            <p:grpSp>
              <p:nvGrpSpPr>
                <p:cNvPr id="155" name="Group 154"/>
                <p:cNvGrpSpPr/>
                <p:nvPr/>
              </p:nvGrpSpPr>
              <p:grpSpPr>
                <a:xfrm>
                  <a:off x="457305" y="1624476"/>
                  <a:ext cx="7804093" cy="2160406"/>
                  <a:chOff x="457305" y="3986676"/>
                  <a:chExt cx="7804093" cy="2160406"/>
                </a:xfrm>
              </p:grpSpPr>
              <p:sp>
                <p:nvSpPr>
                  <p:cNvPr id="158" name="Right Arrow 157"/>
                  <p:cNvSpPr>
                    <a:spLocks noChangeAspect="1"/>
                  </p:cNvSpPr>
                  <p:nvPr/>
                </p:nvSpPr>
                <p:spPr>
                  <a:xfrm>
                    <a:off x="3657600" y="5192330"/>
                    <a:ext cx="1643432" cy="597564"/>
                  </a:xfrm>
                  <a:prstGeom prst="rightArrow">
                    <a:avLst/>
                  </a:prstGeom>
                  <a:solidFill>
                    <a:srgbClr val="80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TextBox 158"/>
                  <p:cNvSpPr txBox="1"/>
                  <p:nvPr/>
                </p:nvSpPr>
                <p:spPr>
                  <a:xfrm>
                    <a:off x="3015024" y="4383901"/>
                    <a:ext cx="2744536" cy="10519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sz="2000" b="1" dirty="0" smtClean="0">
                        <a:solidFill>
                          <a:srgbClr val="800000"/>
                        </a:solidFill>
                      </a:rPr>
                      <a:t>Technology</a:t>
                    </a:r>
                  </a:p>
                  <a:p>
                    <a:pPr algn="ctr">
                      <a:lnSpc>
                        <a:spcPct val="70000"/>
                      </a:lnSpc>
                    </a:pPr>
                    <a:r>
                      <a:rPr lang="en-US" sz="2000" b="1" dirty="0" smtClean="0">
                        <a:solidFill>
                          <a:srgbClr val="800000"/>
                        </a:solidFill>
                      </a:rPr>
                      <a:t>Scaling</a:t>
                    </a:r>
                    <a:endParaRPr lang="en-US" sz="2000" b="1" dirty="0">
                      <a:solidFill>
                        <a:srgbClr val="800000"/>
                      </a:solidFill>
                    </a:endParaRPr>
                  </a:p>
                </p:txBody>
              </p:sp>
              <p:grpSp>
                <p:nvGrpSpPr>
                  <p:cNvPr id="160" name="Group 159"/>
                  <p:cNvGrpSpPr>
                    <a:grpSpLocks noChangeAspect="1"/>
                  </p:cNvGrpSpPr>
                  <p:nvPr/>
                </p:nvGrpSpPr>
                <p:grpSpPr>
                  <a:xfrm>
                    <a:off x="6172200" y="4083146"/>
                    <a:ext cx="2089198" cy="1555654"/>
                    <a:chOff x="3454955" y="2670363"/>
                    <a:chExt cx="2434972" cy="1813117"/>
                  </a:xfrm>
                  <a:solidFill>
                    <a:srgbClr val="10253F"/>
                  </a:solidFill>
                </p:grpSpPr>
                <p:grpSp>
                  <p:nvGrpSpPr>
                    <p:cNvPr id="175" name="Group 17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454955" y="2670363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78" name="Straight Connector 277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9" name="Straight Connector 278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0" name="Straight Connector 279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1" name="Straight Connector 280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2" name="Straight Connector 281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3" name="Straight Connector 282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4" name="Straight Connector 283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5" name="Straight Connector 284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6" name="Straight Connector 285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87" name="Group 286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306" name="Oval 305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7" name="Oval 306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8" name="Oval 307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9" name="Oval 308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10" name="Oval 309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88" name="Group 287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301" name="Oval 300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2" name="Oval 301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3" name="Oval 302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4" name="Oval 303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5" name="Oval 304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89" name="Group 288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96" name="Oval 295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7" name="Oval 296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8" name="Oval 297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9" name="Oval 298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0" name="Oval 299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90" name="Group 289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91" name="Oval 290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2" name="Oval 291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3" name="Oval 292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4" name="Oval 293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5" name="Oval 294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6" name="Group 17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457947" y="3551049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45" name="Straight Connector 244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6" name="Straight Connector 245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7" name="Straight Connector 246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8" name="Straight Connector 247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9" name="Straight Connector 248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0" name="Straight Connector 249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1" name="Straight Connector 250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2" name="Straight Connector 251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3" name="Straight Connector 252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54" name="Group 253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73" name="Oval 272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4" name="Oval 27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5" name="Oval 274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6" name="Oval 275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7" name="Oval 276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5" name="Group 254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68" name="Oval 267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9" name="Oval 268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0" name="Oval 269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1" name="Oval 270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2" name="Oval 271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6" name="Group 255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4" name="Oval 26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5" name="Oval 264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6" name="Oval 265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7" name="Oval 266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7" name="Group 256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58" name="Oval 257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59" name="Oval 258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0" name="Oval 259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1" name="Oval 260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2" name="Oval 261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7" name="Group 17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653211" y="2673371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12" name="Straight Connector 211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" name="Straight Connector 212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" name="Straight Connector 213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5" name="Straight Connector 214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8" name="Straight Connector 217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" name="Straight Connector 218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" name="Straight Connector 219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21" name="Group 220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40" name="Oval 239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1" name="Oval 240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2" name="Oval 241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3" name="Oval 242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4" name="Oval 243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2" name="Group 221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35" name="Oval 234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6" name="Oval 235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7" name="Oval 236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8" name="Oval 237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9" name="Oval 238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3" name="Group 222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30" name="Oval 229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1" name="Oval 230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2" name="Oval 231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3" name="Oval 232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4" name="Oval 233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4" name="Group 223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25" name="Oval 224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6" name="Oval 225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7" name="Oval 226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8" name="Oval 227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9" name="Oval 228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8" name="Group 17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656203" y="3554057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179" name="Straight Connector 178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" name="Straight Connector 179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" name="Straight Connector 180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" name="Straight Connector 181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Straight Connector 182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Straight Connector 183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" name="Straight Connector 184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" name="Straight Connector 185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Straight Connector 186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88" name="Group 187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07" name="Oval 206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8" name="Oval 207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9" name="Oval 208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10" name="Oval 209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11" name="Oval 210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89" name="Group 188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02" name="Oval 201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3" name="Oval 202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4" name="Oval 203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5" name="Oval 204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6" name="Oval 205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90" name="Group 189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197" name="Oval 196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8" name="Oval 197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9" name="Oval 198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0" name="Oval 199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1" name="Oval 200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91" name="Group 190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192" name="Oval 191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3" name="Oval 192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4" name="Oval 193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5" name="Oval 194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6" name="Oval 195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161" name="Group 160"/>
                  <p:cNvGrpSpPr>
                    <a:grpSpLocks noChangeAspect="1"/>
                  </p:cNvGrpSpPr>
                  <p:nvPr/>
                </p:nvGrpSpPr>
                <p:grpSpPr>
                  <a:xfrm>
                    <a:off x="911962" y="3986676"/>
                    <a:ext cx="1678838" cy="1620470"/>
                    <a:chOff x="-27432" y="3871327"/>
                    <a:chExt cx="1399032" cy="1350392"/>
                  </a:xfrm>
                </p:grpSpPr>
                <p:cxnSp>
                  <p:nvCxnSpPr>
                    <p:cNvPr id="164" name="Straight Connector 163"/>
                    <p:cNvCxnSpPr/>
                    <p:nvPr/>
                  </p:nvCxnSpPr>
                  <p:spPr>
                    <a:xfrm>
                      <a:off x="-27432" y="4255642"/>
                      <a:ext cx="1399032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5" name="Group 164"/>
                    <p:cNvGrpSpPr/>
                    <p:nvPr/>
                  </p:nvGrpSpPr>
                  <p:grpSpPr>
                    <a:xfrm>
                      <a:off x="-27432" y="3871327"/>
                      <a:ext cx="1399032" cy="1350392"/>
                      <a:chOff x="-152400" y="3871327"/>
                      <a:chExt cx="1399032" cy="1350392"/>
                    </a:xfrm>
                  </p:grpSpPr>
                  <p:cxnSp>
                    <p:nvCxnSpPr>
                      <p:cNvPr id="166" name="Straight Connector 165"/>
                      <p:cNvCxnSpPr/>
                      <p:nvPr/>
                    </p:nvCxnSpPr>
                    <p:spPr>
                      <a:xfrm>
                        <a:off x="868590" y="3877551"/>
                        <a:ext cx="0" cy="1344168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" name="Straight Connector 166"/>
                      <p:cNvCxnSpPr/>
                      <p:nvPr/>
                    </p:nvCxnSpPr>
                    <p:spPr>
                      <a:xfrm>
                        <a:off x="231929" y="3871327"/>
                        <a:ext cx="0" cy="1344168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" name="Straight Connector 167"/>
                      <p:cNvCxnSpPr/>
                      <p:nvPr/>
                    </p:nvCxnSpPr>
                    <p:spPr>
                      <a:xfrm>
                        <a:off x="-152400" y="4850654"/>
                        <a:ext cx="1399032" cy="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69" name="Group 168"/>
                      <p:cNvGrpSpPr/>
                      <p:nvPr/>
                    </p:nvGrpSpPr>
                    <p:grpSpPr>
                      <a:xfrm>
                        <a:off x="-42838" y="3991070"/>
                        <a:ext cx="1185838" cy="521134"/>
                        <a:chOff x="534160" y="2230725"/>
                        <a:chExt cx="1185838" cy="521134"/>
                      </a:xfrm>
                    </p:grpSpPr>
                    <p:sp>
                      <p:nvSpPr>
                        <p:cNvPr id="173" name="Oval 172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4" name="Oval 17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70" name="Group 169"/>
                      <p:cNvGrpSpPr/>
                      <p:nvPr/>
                    </p:nvGrpSpPr>
                    <p:grpSpPr>
                      <a:xfrm>
                        <a:off x="-35221" y="4586082"/>
                        <a:ext cx="1176701" cy="521134"/>
                        <a:chOff x="534160" y="2230725"/>
                        <a:chExt cx="1176701" cy="521134"/>
                      </a:xfrm>
                    </p:grpSpPr>
                    <p:sp>
                      <p:nvSpPr>
                        <p:cNvPr id="171" name="Oval 170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2" name="Oval 171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sp>
                <p:nvSpPr>
                  <p:cNvPr id="162" name="TextBox 161"/>
                  <p:cNvSpPr txBox="1"/>
                  <p:nvPr/>
                </p:nvSpPr>
                <p:spPr>
                  <a:xfrm>
                    <a:off x="457305" y="5570000"/>
                    <a:ext cx="2031807" cy="577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DRAM Cells</a:t>
                    </a:r>
                    <a:endParaRPr lang="en-US" b="1" dirty="0"/>
                  </a:p>
                </p:txBody>
              </p:sp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5963946" y="5562599"/>
                    <a:ext cx="2031807" cy="577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DRAM Cells</a:t>
                    </a:r>
                    <a:endParaRPr lang="en-US" b="1" dirty="0"/>
                  </a:p>
                </p:txBody>
              </p:sp>
            </p:grpSp>
            <p:sp>
              <p:nvSpPr>
                <p:cNvPr id="156" name="Multiply 155"/>
                <p:cNvSpPr/>
                <p:nvPr/>
              </p:nvSpPr>
              <p:spPr>
                <a:xfrm>
                  <a:off x="6248400" y="1752600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7" name="Multiply 156"/>
                <p:cNvSpPr/>
                <p:nvPr/>
              </p:nvSpPr>
              <p:spPr>
                <a:xfrm>
                  <a:off x="7315200" y="2362200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329" name="Lightning Bolt 328"/>
            <p:cNvSpPr/>
            <p:nvPr/>
          </p:nvSpPr>
          <p:spPr>
            <a:xfrm>
              <a:off x="5410200" y="685800"/>
              <a:ext cx="330080" cy="367463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4724400" y="1763659"/>
            <a:ext cx="4267200" cy="3429000"/>
            <a:chOff x="4724400" y="1905000"/>
            <a:chExt cx="4267200" cy="3429000"/>
          </a:xfrm>
        </p:grpSpPr>
        <p:grpSp>
          <p:nvGrpSpPr>
            <p:cNvPr id="324" name="Group 323"/>
            <p:cNvGrpSpPr/>
            <p:nvPr/>
          </p:nvGrpSpPr>
          <p:grpSpPr>
            <a:xfrm>
              <a:off x="4724400" y="1905000"/>
              <a:ext cx="4267200" cy="3429000"/>
              <a:chOff x="4724400" y="2286000"/>
              <a:chExt cx="4267200" cy="3429000"/>
            </a:xfrm>
          </p:grpSpPr>
          <p:sp>
            <p:nvSpPr>
              <p:cNvPr id="326" name="Rounded Rectangle 325"/>
              <p:cNvSpPr/>
              <p:nvPr/>
            </p:nvSpPr>
            <p:spPr>
              <a:xfrm>
                <a:off x="4724400" y="2438400"/>
                <a:ext cx="4267200" cy="32766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Rounded Rectangle 311"/>
              <p:cNvSpPr/>
              <p:nvPr/>
            </p:nvSpPr>
            <p:spPr>
              <a:xfrm>
                <a:off x="4800600" y="3681984"/>
                <a:ext cx="4161767" cy="1956816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NON-VOLATILE MEMORIES: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UNIFIED MEMORY &amp; STORAGE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5181600" y="2286000"/>
                <a:ext cx="3265731" cy="1382965"/>
                <a:chOff x="5181600" y="2362200"/>
                <a:chExt cx="3265731" cy="1382965"/>
              </a:xfrm>
            </p:grpSpPr>
            <p:pic>
              <p:nvPicPr>
                <p:cNvPr id="313" name="Picture 4" descr="24342616_s.jpg"/>
                <p:cNvPicPr>
                  <a:picLocks noChangeAspect="1"/>
                </p:cNvPicPr>
                <p:nvPr/>
              </p:nvPicPr>
              <p:blipFill>
                <a:blip r:embed="rId3">
                  <a:alphaModFix amt="9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600" y="2362200"/>
                  <a:ext cx="1714500" cy="1143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4" name="Picture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4700"/>
                          </a14:imgEffect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5700" y="2540000"/>
                  <a:ext cx="889000" cy="889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7" name="TextBox 316"/>
                <p:cNvSpPr txBox="1"/>
                <p:nvPr/>
              </p:nvSpPr>
              <p:spPr>
                <a:xfrm>
                  <a:off x="5376316" y="3200400"/>
                  <a:ext cx="1394620" cy="54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b="1" dirty="0" smtClean="0"/>
                    <a:t>Non-Volatile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b="1" dirty="0" smtClean="0"/>
                    <a:t>Memory</a:t>
                  </a:r>
                  <a:endParaRPr lang="en-US" b="1" dirty="0"/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7527788" y="3352800"/>
                  <a:ext cx="9195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Storage</a:t>
                  </a:r>
                  <a:endParaRPr lang="en-US" b="1" dirty="0"/>
                </a:p>
              </p:txBody>
            </p:sp>
            <p:sp>
              <p:nvSpPr>
                <p:cNvPr id="319" name="Curved Down Arrow 318"/>
                <p:cNvSpPr/>
                <p:nvPr/>
              </p:nvSpPr>
              <p:spPr>
                <a:xfrm>
                  <a:off x="6781800" y="2602992"/>
                  <a:ext cx="632399" cy="292608"/>
                </a:xfrm>
                <a:prstGeom prst="curvedDownArrow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Curved Up Arrow 319"/>
                <p:cNvSpPr/>
                <p:nvPr/>
              </p:nvSpPr>
              <p:spPr>
                <a:xfrm>
                  <a:off x="6781800" y="3200400"/>
                  <a:ext cx="632399" cy="292608"/>
                </a:xfrm>
                <a:prstGeom prst="curvedUpArrow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1" name="TextBox 320"/>
                <p:cNvSpPr txBox="1"/>
                <p:nvPr/>
              </p:nvSpPr>
              <p:spPr>
                <a:xfrm>
                  <a:off x="6692285" y="2895600"/>
                  <a:ext cx="851515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000" b="1" dirty="0" smtClean="0"/>
                    <a:t>UNIFY</a:t>
                  </a:r>
                  <a:endParaRPr lang="en-US" sz="2000" b="1" dirty="0"/>
                </a:p>
              </p:txBody>
            </p:sp>
          </p:grpSp>
        </p:grpSp>
        <p:pic>
          <p:nvPicPr>
            <p:cNvPr id="333" name="Picture 332" descr="20536579_s.jpg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889" b="64000" l="35778" r="64667">
                          <a14:foregroundMark x1="59556" y1="38444" x2="59556" y2="38444"/>
                          <a14:foregroundMark x1="51111" y1="46444" x2="51111" y2="4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0" t="33215" r="34316" b="34990"/>
            <a:stretch/>
          </p:blipFill>
          <p:spPr>
            <a:xfrm>
              <a:off x="5777242" y="2107221"/>
              <a:ext cx="623558" cy="635979"/>
            </a:xfrm>
            <a:prstGeom prst="rect">
              <a:avLst/>
            </a:prstGeom>
          </p:spPr>
        </p:pic>
      </p:grpSp>
      <p:grpSp>
        <p:nvGrpSpPr>
          <p:cNvPr id="348" name="Group 347"/>
          <p:cNvGrpSpPr/>
          <p:nvPr/>
        </p:nvGrpSpPr>
        <p:grpSpPr>
          <a:xfrm>
            <a:off x="1115877" y="5181600"/>
            <a:ext cx="6885123" cy="1524000"/>
            <a:chOff x="1115877" y="5181600"/>
            <a:chExt cx="6885123" cy="1524000"/>
          </a:xfrm>
        </p:grpSpPr>
        <p:grpSp>
          <p:nvGrpSpPr>
            <p:cNvPr id="345" name="Group 344"/>
            <p:cNvGrpSpPr/>
            <p:nvPr/>
          </p:nvGrpSpPr>
          <p:grpSpPr>
            <a:xfrm>
              <a:off x="1115877" y="5181600"/>
              <a:ext cx="6885123" cy="1524000"/>
              <a:chOff x="1219200" y="5181600"/>
              <a:chExt cx="6885123" cy="1524000"/>
            </a:xfrm>
          </p:grpSpPr>
          <p:grpSp>
            <p:nvGrpSpPr>
              <p:cNvPr id="331" name="Group 330"/>
              <p:cNvGrpSpPr/>
              <p:nvPr/>
            </p:nvGrpSpPr>
            <p:grpSpPr>
              <a:xfrm>
                <a:off x="1219200" y="5345059"/>
                <a:ext cx="6885123" cy="1360541"/>
                <a:chOff x="1219200" y="5268859"/>
                <a:chExt cx="6885123" cy="1360541"/>
              </a:xfrm>
            </p:grpSpPr>
            <p:sp>
              <p:nvSpPr>
                <p:cNvPr id="327" name="Rounded Rectangle 326"/>
                <p:cNvSpPr/>
                <p:nvPr/>
              </p:nvSpPr>
              <p:spPr>
                <a:xfrm>
                  <a:off x="1219200" y="5268859"/>
                  <a:ext cx="6885123" cy="1360541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Rounded Rectangle 327"/>
                <p:cNvSpPr/>
                <p:nvPr/>
              </p:nvSpPr>
              <p:spPr>
                <a:xfrm>
                  <a:off x="1676400" y="6096000"/>
                  <a:ext cx="6019800" cy="500727"/>
                </a:xfrm>
                <a:prstGeom prst="roundRect">
                  <a:avLst/>
                </a:prstGeom>
                <a:solidFill>
                  <a:srgbClr val="EEECE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 smtClean="0">
                      <a:solidFill>
                        <a:srgbClr val="FF0000"/>
                      </a:solidFill>
                    </a:rPr>
                    <a:t>PAST AND FUTURE WORK</a:t>
                  </a:r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332" name="Picture 331" descr="21583089_s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1223" y="5448300"/>
                <a:ext cx="571500" cy="571500"/>
              </a:xfrm>
              <a:prstGeom prst="rect">
                <a:avLst/>
              </a:prstGeom>
            </p:spPr>
          </p:pic>
          <p:pic>
            <p:nvPicPr>
              <p:cNvPr id="335" name="Picture 4" descr="24342616_s.jpg"/>
              <p:cNvPicPr>
                <a:picLocks noChangeAspect="1"/>
              </p:cNvPicPr>
              <p:nvPr/>
            </p:nvPicPr>
            <p:blipFill>
              <a:blip r:embed="rId3"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423" y="5181600"/>
                <a:ext cx="17145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" name="Picture 335" descr="20536579_s.jpg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4889" b="64000" l="35778" r="64667">
                            <a14:foregroundMark x1="59556" y1="38444" x2="59556" y2="38444"/>
                            <a14:foregroundMark x1="51111" y1="46444" x2="51111" y2="46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10" t="33215" r="34316" b="34990"/>
              <a:stretch/>
            </p:blipFill>
            <p:spPr>
              <a:xfrm>
                <a:off x="5651965" y="5383821"/>
                <a:ext cx="623558" cy="635979"/>
              </a:xfrm>
              <a:prstGeom prst="rect">
                <a:avLst/>
              </a:prstGeom>
            </p:spPr>
          </p:pic>
          <p:pic>
            <p:nvPicPr>
              <p:cNvPr id="338" name="Picture 337" descr="26454965_s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6889" r="83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7073" y="53340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340" name="Picture 339" descr="24342616_s.jpg"/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6623" y="5181600"/>
                <a:ext cx="1714500" cy="1143000"/>
              </a:xfrm>
              <a:prstGeom prst="rect">
                <a:avLst/>
              </a:prstGeom>
            </p:spPr>
          </p:pic>
          <p:pic>
            <p:nvPicPr>
              <p:cNvPr id="337" name="Picture 336" descr="33993446_s.jpg"/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4000" b="76444" l="12889" r="86667">
                            <a14:foregroundMark x1="64444" y1="64444" x2="64444" y2="64444"/>
                            <a14:foregroundMark x1="32889" y1="59778" x2="32889" y2="59778"/>
                          </a14:backgroundRemoval>
                        </a14:imgEffect>
                        <a14:imgEffect>
                          <a14:colorTemperature colorTemp="47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3" t="23527" r="11523" b="22951"/>
              <a:stretch/>
            </p:blipFill>
            <p:spPr>
              <a:xfrm>
                <a:off x="4060267" y="5484244"/>
                <a:ext cx="793580" cy="550581"/>
              </a:xfrm>
              <a:prstGeom prst="rect">
                <a:avLst/>
              </a:prstGeom>
            </p:spPr>
          </p:pic>
          <p:sp>
            <p:nvSpPr>
              <p:cNvPr id="341" name="Curved Down Arrow 340"/>
              <p:cNvSpPr/>
              <p:nvPr/>
            </p:nvSpPr>
            <p:spPr>
              <a:xfrm>
                <a:off x="6709924" y="5434584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Curved Up Arrow 341"/>
              <p:cNvSpPr/>
              <p:nvPr/>
            </p:nvSpPr>
            <p:spPr>
              <a:xfrm>
                <a:off x="6709924" y="57912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Curved Down Arrow 342"/>
              <p:cNvSpPr/>
              <p:nvPr/>
            </p:nvSpPr>
            <p:spPr>
              <a:xfrm>
                <a:off x="3052324" y="5422392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Curved Up Arrow 343"/>
              <p:cNvSpPr/>
              <p:nvPr/>
            </p:nvSpPr>
            <p:spPr>
              <a:xfrm>
                <a:off x="3052324" y="5803392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47" name="Picture 5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700" y="53721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0" name="Group 349"/>
          <p:cNvGrpSpPr/>
          <p:nvPr/>
        </p:nvGrpSpPr>
        <p:grpSpPr>
          <a:xfrm>
            <a:off x="228600" y="1916059"/>
            <a:ext cx="4267200" cy="3326170"/>
            <a:chOff x="228600" y="1916059"/>
            <a:chExt cx="4267200" cy="3326170"/>
          </a:xfrm>
        </p:grpSpPr>
        <p:grpSp>
          <p:nvGrpSpPr>
            <p:cNvPr id="322" name="Group 321"/>
            <p:cNvGrpSpPr/>
            <p:nvPr/>
          </p:nvGrpSpPr>
          <p:grpSpPr>
            <a:xfrm>
              <a:off x="228600" y="1916059"/>
              <a:ext cx="4267200" cy="3326170"/>
              <a:chOff x="228600" y="2438400"/>
              <a:chExt cx="4267200" cy="3326170"/>
            </a:xfrm>
          </p:grpSpPr>
          <p:sp>
            <p:nvSpPr>
              <p:cNvPr id="325" name="Rounded Rectangle 324"/>
              <p:cNvSpPr/>
              <p:nvPr/>
            </p:nvSpPr>
            <p:spPr>
              <a:xfrm>
                <a:off x="228600" y="2438400"/>
                <a:ext cx="4267200" cy="332617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4"/>
              <p:cNvGrpSpPr>
                <a:grpSpLocks noChangeAspect="1"/>
              </p:cNvGrpSpPr>
              <p:nvPr/>
            </p:nvGrpSpPr>
            <p:grpSpPr>
              <a:xfrm>
                <a:off x="968254" y="2545607"/>
                <a:ext cx="1012946" cy="754256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6" name="Group 5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8" name="Group 11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37" name="Oval 13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9" name="Group 11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32" name="Oval 13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3" name="Oval 13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4" name="Oval 13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27" name="Oval 12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8" name="Oval 12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2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0" name="Oval 12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1" name="Oval 13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1" name="Group 12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22" name="Oval 12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3" name="Oval 12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4" name="Oval 123"/>
                    <p:cNvSpPr>
                      <a:spLocks noChangeAspect="1"/>
                    </p:cNvSpPr>
                    <p:nvPr/>
                  </p:nvSpPr>
                  <p:spPr>
                    <a:xfrm>
                      <a:off x="1810098" y="2229173"/>
                      <a:ext cx="543301" cy="519583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5" name="Oval 12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6" name="Oval 12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" name="Group 6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99" name="Oval 9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0" name="Oval 9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1" name="Oval 10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Oval 9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6" name="Oval 9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9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8" name="Oval 9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" name="Group 8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9" name="Oval 8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Oval 8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1" name="Oval 9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" name="Group 7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8" name="Oval 6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Oval 6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3" name="Oval 6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4" name="Oval 6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" name="Group 8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3" name="Oval 22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43" name="Curved Down Arrow 142"/>
              <p:cNvSpPr/>
              <p:nvPr/>
            </p:nvSpPr>
            <p:spPr>
              <a:xfrm>
                <a:off x="2263201" y="2438400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Curved Up Arrow 143"/>
              <p:cNvSpPr/>
              <p:nvPr/>
            </p:nvSpPr>
            <p:spPr>
              <a:xfrm>
                <a:off x="2286000" y="33528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057400" y="2743200"/>
                <a:ext cx="1088234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Detect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/>
                  <a:t>a</a:t>
                </a:r>
                <a:r>
                  <a:rPr lang="en-US" sz="2000" b="1" dirty="0" smtClean="0"/>
                  <a:t>nd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Mitigate</a:t>
                </a:r>
                <a:endParaRPr lang="en-US" sz="2000" b="1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083666" y="3239819"/>
                <a:ext cx="954934" cy="49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Reliable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33244" y="3276600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DRAM Cells</a:t>
                </a:r>
                <a:endParaRPr lang="en-US" b="1" dirty="0"/>
              </a:p>
            </p:txBody>
          </p:sp>
          <p:sp>
            <p:nvSpPr>
              <p:cNvPr id="152" name="Lightning Bolt 151"/>
              <p:cNvSpPr/>
              <p:nvPr/>
            </p:nvSpPr>
            <p:spPr>
              <a:xfrm>
                <a:off x="1117720" y="2895600"/>
                <a:ext cx="330080" cy="367463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Rounded Rectangle 310"/>
              <p:cNvSpPr/>
              <p:nvPr/>
            </p:nvSpPr>
            <p:spPr>
              <a:xfrm>
                <a:off x="381000" y="3733800"/>
                <a:ext cx="3962400" cy="195457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SYSTEM-LEVEL TECHNIQUES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TO ENABLE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5" name="Multiply 314"/>
              <p:cNvSpPr>
                <a:spLocks noChangeAspect="1"/>
              </p:cNvSpPr>
              <p:nvPr/>
            </p:nvSpPr>
            <p:spPr>
              <a:xfrm>
                <a:off x="979627" y="2538985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6" name="Multiply 315"/>
              <p:cNvSpPr>
                <a:spLocks noChangeAspect="1"/>
              </p:cNvSpPr>
              <p:nvPr/>
            </p:nvSpPr>
            <p:spPr>
              <a:xfrm>
                <a:off x="1472185" y="2819400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49" name="Picture 348" descr="6106097_s_clipped_rev_1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1974718"/>
              <a:ext cx="1143000" cy="774700"/>
            </a:xfrm>
            <a:prstGeom prst="rect">
              <a:avLst/>
            </a:prstGeom>
          </p:spPr>
        </p:pic>
      </p:grpSp>
      <p:sp>
        <p:nvSpPr>
          <p:cNvPr id="339" name="Slide Number Placeholder 3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871537"/>
            <a:ext cx="9144000" cy="408146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47800" y="871538"/>
            <a:ext cx="6248400" cy="4081462"/>
          </a:xfrm>
          <a:prstGeom prst="rect">
            <a:avLst/>
          </a:prstGeom>
          <a:solidFill>
            <a:srgbClr val="E0C9A4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78163" y="3308350"/>
            <a:ext cx="0" cy="594360"/>
          </a:xfrm>
          <a:prstGeom prst="straightConnector1">
            <a:avLst/>
          </a:prstGeom>
          <a:ln w="5715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24342616_s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13" y="2137766"/>
            <a:ext cx="2314788" cy="154319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8909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96043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517775" y="2638425"/>
            <a:ext cx="1108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</a:rPr>
              <a:t>DRAM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78163" y="1911350"/>
            <a:ext cx="0" cy="594360"/>
          </a:xfrm>
          <a:prstGeom prst="straightConnector1">
            <a:avLst/>
          </a:prstGeom>
          <a:ln w="5715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625600" y="2209800"/>
            <a:ext cx="2895600" cy="1397000"/>
          </a:xfrm>
          <a:prstGeom prst="roundRect">
            <a:avLst/>
          </a:prstGeom>
          <a:noFill/>
          <a:ln w="889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MEMORY IN TODAY’S SYSTEM</a:t>
            </a:r>
            <a:endParaRPr lang="en-US" b="1" dirty="0">
              <a:cs typeface="Charter Black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53000" y="1117600"/>
            <a:ext cx="2489200" cy="6858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Processor</a:t>
            </a:r>
            <a:endParaRPr lang="en-US" sz="4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4953000" y="2540000"/>
            <a:ext cx="2489200" cy="685800"/>
          </a:xfrm>
          <a:prstGeom prst="roundRect">
            <a:avLst/>
          </a:prstGeom>
          <a:solidFill>
            <a:schemeClr val="tx2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Memory</a:t>
            </a:r>
            <a:endParaRPr lang="en-US" sz="4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4927600" y="3962400"/>
            <a:ext cx="2489200" cy="685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Storage</a:t>
            </a:r>
            <a:endParaRPr lang="en-US" sz="4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0" y="53340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DRAM is critical for performance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3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23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Rectangle 919"/>
          <p:cNvSpPr/>
          <p:nvPr/>
        </p:nvSpPr>
        <p:spPr>
          <a:xfrm>
            <a:off x="6172200" y="1219200"/>
            <a:ext cx="2971800" cy="312419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9" name="Rectangle 918"/>
          <p:cNvSpPr/>
          <p:nvPr/>
        </p:nvSpPr>
        <p:spPr>
          <a:xfrm>
            <a:off x="0" y="1219200"/>
            <a:ext cx="6172200" cy="3124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TRADITIONAL APPROACH</a:t>
            </a:r>
            <a:br>
              <a:rPr lang="en-US" b="1" dirty="0" smtClean="0"/>
            </a:br>
            <a:r>
              <a:rPr lang="en-US" b="1" dirty="0" smtClean="0"/>
              <a:t>TO ENABLE DRAM SCALING</a:t>
            </a:r>
            <a:endParaRPr lang="en-US" b="1" dirty="0"/>
          </a:p>
        </p:txBody>
      </p:sp>
      <p:grpSp>
        <p:nvGrpSpPr>
          <p:cNvPr id="460" name="Group 459"/>
          <p:cNvGrpSpPr/>
          <p:nvPr/>
        </p:nvGrpSpPr>
        <p:grpSpPr>
          <a:xfrm>
            <a:off x="152400" y="1807326"/>
            <a:ext cx="2089198" cy="2383674"/>
            <a:chOff x="6096000" y="1620470"/>
            <a:chExt cx="2089198" cy="2383674"/>
          </a:xfrm>
        </p:grpSpPr>
        <p:grpSp>
          <p:nvGrpSpPr>
            <p:cNvPr id="461" name="Group 460"/>
            <p:cNvGrpSpPr>
              <a:grpSpLocks noChangeAspect="1"/>
            </p:cNvGrpSpPr>
            <p:nvPr/>
          </p:nvGrpSpPr>
          <p:grpSpPr>
            <a:xfrm>
              <a:off x="6096000" y="1620470"/>
              <a:ext cx="2089198" cy="1555654"/>
              <a:chOff x="3454955" y="2670363"/>
              <a:chExt cx="2434972" cy="1813117"/>
            </a:xfrm>
            <a:solidFill>
              <a:srgbClr val="10253F"/>
            </a:solidFill>
          </p:grpSpPr>
          <p:grpSp>
            <p:nvGrpSpPr>
              <p:cNvPr id="465" name="Group 464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68" name="Straight Connector 567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7" name="Group 576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96" name="Oval 59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7" name="Oval 59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8" name="Oval 597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9" name="Oval 59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0" name="Oval 599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8" name="Group 577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91" name="Oval 59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2" name="Oval 591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3" name="Oval 592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4" name="Oval 593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5" name="Oval 594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9" name="Group 578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6" name="Oval 58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7" name="Oval 58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8" name="Oval 58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9" name="Oval 58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0" name="Oval 58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80" name="Group 579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1" name="Oval 58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2" name="Oval 581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3" name="Oval 58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4" name="Oval 583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5" name="Oval 58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6" name="Group 465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Straight Connector 536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Straight Connector 537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Straight Connector 538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Straight Connector 539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Straight Connector 540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Straight Connector 541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Straight Connector 542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4" name="Group 543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63" name="Oval 562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4" name="Oval 56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5" name="Oval 564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6" name="Oval 56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7" name="Oval 566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5" name="Group 544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58" name="Oval 557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9" name="Oval 558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0" name="Oval 559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1" name="Oval 560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2" name="Oval 561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6" name="Group 545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4" name="Oval 55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7" name="Oval 556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7" name="Group 546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48" name="Oval 547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0" name="Oval 549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1" name="Oval 550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7" name="Group 466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02" name="Straight Connector 501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Straight Connector 502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Straight Connector 505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1" name="Group 510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30" name="Oval 52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1" name="Oval 53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2" name="Oval 531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3" name="Oval 53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4" name="Oval 533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2" name="Group 511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25" name="Oval 524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6" name="Oval 525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7" name="Oval 526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9" name="Oval 528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3" name="Group 512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20" name="Oval 519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1" name="Oval 52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2" name="Oval 521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3" name="Oval 52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4" name="Oval 523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4" name="Group 513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15" name="Oval 514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6" name="Oval 515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7" name="Oval 516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8" name="Oval 517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9" name="Oval 518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8" name="Group 467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469" name="Straight Connector 468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Connector 476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8" name="Group 477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497" name="Oval 496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8" name="Oval 49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9" name="Oval 498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0" name="Oval 49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1" name="Oval 500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9" name="Group 478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492" name="Oval 49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3" name="Oval 492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4" name="Oval 493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5" name="Oval 494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6" name="Oval 495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0" name="Group 479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7" name="Oval 486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8" name="Oval 48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9" name="Oval 488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0" name="Oval 48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Oval 490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1" name="Group 480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2" name="Oval 481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3" name="Oval 482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4" name="Oval 483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5" name="Oval 484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6" name="Oval 485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462" name="Multiply 461"/>
            <p:cNvSpPr/>
            <p:nvPr/>
          </p:nvSpPr>
          <p:spPr>
            <a:xfrm>
              <a:off x="6172200" y="1652124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3" name="Multiply 462"/>
            <p:cNvSpPr/>
            <p:nvPr/>
          </p:nvSpPr>
          <p:spPr>
            <a:xfrm>
              <a:off x="7239000" y="2261724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6237190" y="3208029"/>
              <a:ext cx="1916210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Unreliable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</p:grpSp>
      <p:pic>
        <p:nvPicPr>
          <p:cNvPr id="760" name="Picture 759" descr="24342616_s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88" y="2971800"/>
            <a:ext cx="1714500" cy="1143000"/>
          </a:xfrm>
          <a:prstGeom prst="rect">
            <a:avLst/>
          </a:prstGeom>
        </p:spPr>
      </p:pic>
      <p:sp>
        <p:nvSpPr>
          <p:cNvPr id="905" name="Lightning Bolt 904"/>
          <p:cNvSpPr>
            <a:spLocks noChangeAspect="1"/>
          </p:cNvSpPr>
          <p:nvPr/>
        </p:nvSpPr>
        <p:spPr>
          <a:xfrm>
            <a:off x="533400" y="2756736"/>
            <a:ext cx="462116" cy="51444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13" name="Group 912"/>
          <p:cNvGrpSpPr/>
          <p:nvPr/>
        </p:nvGrpSpPr>
        <p:grpSpPr>
          <a:xfrm>
            <a:off x="3930602" y="1807326"/>
            <a:ext cx="2089198" cy="2383674"/>
            <a:chOff x="3429000" y="1807326"/>
            <a:chExt cx="2089198" cy="2383674"/>
          </a:xfrm>
        </p:grpSpPr>
        <p:grpSp>
          <p:nvGrpSpPr>
            <p:cNvPr id="764" name="Group 763"/>
            <p:cNvGrpSpPr/>
            <p:nvPr/>
          </p:nvGrpSpPr>
          <p:grpSpPr>
            <a:xfrm>
              <a:off x="3429000" y="1807326"/>
              <a:ext cx="2089198" cy="2383674"/>
              <a:chOff x="6096000" y="1620470"/>
              <a:chExt cx="2089198" cy="2383674"/>
            </a:xfrm>
          </p:grpSpPr>
          <p:grpSp>
            <p:nvGrpSpPr>
              <p:cNvPr id="765" name="Group 764"/>
              <p:cNvGrpSpPr>
                <a:grpSpLocks noChangeAspect="1"/>
              </p:cNvGrpSpPr>
              <p:nvPr/>
            </p:nvGrpSpPr>
            <p:grpSpPr>
              <a:xfrm>
                <a:off x="6096000" y="1620470"/>
                <a:ext cx="2089198" cy="1555654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769" name="Group 768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72" name="Straight Connector 87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3" name="Straight Connector 87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4" name="Straight Connector 87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5" name="Straight Connector 87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6" name="Straight Connector 87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7" name="Straight Connector 87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8" name="Straight Connector 87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9" name="Straight Connector 87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0" name="Straight Connector 87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81" name="Group 88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900" name="Oval 89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1" name="Oval 90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2" name="Oval 90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3" name="Oval 90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4" name="Oval 90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2" name="Group 88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895" name="Oval 89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6" name="Oval 89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7" name="Oval 89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8" name="Oval 89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9" name="Oval 89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3" name="Group 88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90" name="Oval 88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1" name="Oval 89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2" name="Oval 89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3" name="Oval 89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4" name="Oval 89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4" name="Group 88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85" name="Oval 88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6" name="Oval 88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7" name="Oval 886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8" name="Oval 88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9" name="Oval 88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70" name="Group 769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39" name="Straight Connector 83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0" name="Straight Connector 83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1" name="Straight Connector 84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2" name="Straight Connector 84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3" name="Straight Connector 84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4" name="Straight Connector 84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5" name="Straight Connector 84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6" name="Straight Connector 84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7" name="Straight Connector 84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48" name="Group 847"/>
                  <p:cNvGrpSpPr/>
                  <p:nvPr/>
                </p:nvGrpSpPr>
                <p:grpSpPr>
                  <a:xfrm>
                    <a:off x="534163" y="2226069"/>
                    <a:ext cx="3067761" cy="525790"/>
                    <a:chOff x="534163" y="2226069"/>
                    <a:chExt cx="3067761" cy="525790"/>
                  </a:xfrm>
                  <a:grpFill/>
                </p:grpSpPr>
                <p:sp>
                  <p:nvSpPr>
                    <p:cNvPr id="867" name="Oval 866"/>
                    <p:cNvSpPr/>
                    <p:nvPr/>
                  </p:nvSpPr>
                  <p:spPr>
                    <a:xfrm>
                      <a:off x="534163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8" name="Oval 86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9" name="Oval 86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0" name="Oval 86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1" name="Oval 87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49" name="Group 84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862" name="Oval 86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3" name="Oval 86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4" name="Oval 86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5" name="Oval 86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6" name="Oval 86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50" name="Group 84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57" name="Oval 85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8" name="Oval 85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9" name="Oval 85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0" name="Oval 85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1" name="Oval 86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51" name="Group 85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52" name="Oval 85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3" name="Oval 85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4" name="Oval 85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5" name="Oval 85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6" name="Oval 85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71" name="Group 770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06" name="Straight Connector 80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7" name="Straight Connector 80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8" name="Straight Connector 80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9" name="Straight Connector 80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0" name="Straight Connector 80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1" name="Straight Connector 81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2" name="Straight Connector 81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3" name="Straight Connector 81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4" name="Straight Connector 81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15" name="Group 81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34" name="Oval 83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5" name="Oval 83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6" name="Oval 83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7" name="Oval 83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8" name="Oval 83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16" name="Group 81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829" name="Oval 82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0" name="Oval 82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1" name="Oval 83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2" name="Oval 83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3" name="Oval 83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17" name="Group 81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24" name="Oval 82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5" name="Oval 82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6" name="Oval 82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7" name="Oval 82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8" name="Oval 82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18" name="Group 81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19" name="Oval 81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0" name="Oval 81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1" name="Oval 82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2" name="Oval 82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3" name="Oval 82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72" name="Group 771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773" name="Straight Connector 77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4" name="Straight Connector 77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5" name="Straight Connector 77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6" name="Straight Connector 77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9" name="Straight Connector 77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0" name="Straight Connector 77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1" name="Straight Connector 78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01" name="Oval 80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2" name="Oval 80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3" name="Oval 80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4" name="Oval 80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5" name="Oval 80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796" name="Oval 79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7" name="Oval 79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8" name="Oval 79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9" name="Oval 79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0" name="Oval 79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84" name="Group 78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91" name="Oval 79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2" name="Oval 79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3" name="Oval 79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4" name="Oval 79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5" name="Oval 79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85" name="Group 78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86" name="Oval 78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7" name="Oval 78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8" name="Oval 78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9" name="Oval 78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0" name="Oval 78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768" name="TextBox 767"/>
              <p:cNvSpPr txBox="1"/>
              <p:nvPr/>
            </p:nvSpPr>
            <p:spPr>
              <a:xfrm>
                <a:off x="6237190" y="3179303"/>
                <a:ext cx="1916210" cy="8248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b="1" dirty="0" smtClean="0"/>
                  <a:t>Reliable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800" b="1" dirty="0" smtClean="0"/>
                  <a:t>DRAM Cells</a:t>
                </a:r>
                <a:endParaRPr lang="en-US" sz="2800" b="1" dirty="0"/>
              </a:p>
            </p:txBody>
          </p:sp>
        </p:grpSp>
        <p:pic>
          <p:nvPicPr>
            <p:cNvPr id="907" name="Picture 90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1400" y="1905000"/>
              <a:ext cx="698500" cy="626110"/>
            </a:xfrm>
            <a:prstGeom prst="rect">
              <a:avLst/>
            </a:prstGeom>
          </p:spPr>
        </p:pic>
        <p:pic>
          <p:nvPicPr>
            <p:cNvPr id="908" name="Picture 90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1400" y="2650490"/>
              <a:ext cx="698500" cy="626110"/>
            </a:xfrm>
            <a:prstGeom prst="rect">
              <a:avLst/>
            </a:prstGeom>
          </p:spPr>
        </p:pic>
        <p:pic>
          <p:nvPicPr>
            <p:cNvPr id="909" name="Picture 90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9300" y="2667000"/>
              <a:ext cx="698500" cy="626110"/>
            </a:xfrm>
            <a:prstGeom prst="rect">
              <a:avLst/>
            </a:prstGeom>
          </p:spPr>
        </p:pic>
      </p:grpSp>
      <p:sp>
        <p:nvSpPr>
          <p:cNvPr id="910" name="Curved Down Arrow 909"/>
          <p:cNvSpPr>
            <a:spLocks noChangeAspect="1"/>
          </p:cNvSpPr>
          <p:nvPr/>
        </p:nvSpPr>
        <p:spPr>
          <a:xfrm>
            <a:off x="2498475" y="1548384"/>
            <a:ext cx="1264798" cy="585216"/>
          </a:xfrm>
          <a:prstGeom prst="curved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1" name="Curved Up Arrow 910"/>
          <p:cNvSpPr>
            <a:spLocks noChangeAspect="1"/>
          </p:cNvSpPr>
          <p:nvPr/>
        </p:nvSpPr>
        <p:spPr>
          <a:xfrm>
            <a:off x="2498475" y="3072384"/>
            <a:ext cx="1264798" cy="585216"/>
          </a:xfrm>
          <a:prstGeom prst="curved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2" name="TextBox 911"/>
          <p:cNvSpPr txBox="1"/>
          <p:nvPr/>
        </p:nvSpPr>
        <p:spPr>
          <a:xfrm>
            <a:off x="2427139" y="2133600"/>
            <a:ext cx="1382861" cy="101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Make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DRAM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Reliable</a:t>
            </a:r>
            <a:endParaRPr lang="en-US" sz="2800" b="1" dirty="0"/>
          </a:p>
        </p:txBody>
      </p:sp>
      <p:pic>
        <p:nvPicPr>
          <p:cNvPr id="917" name="Picture 9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3900" y="3260090"/>
            <a:ext cx="698500" cy="626110"/>
          </a:xfrm>
          <a:prstGeom prst="rect">
            <a:avLst/>
          </a:prstGeom>
        </p:spPr>
      </p:pic>
      <p:sp>
        <p:nvSpPr>
          <p:cNvPr id="918" name="TextBox 917"/>
          <p:cNvSpPr txBox="1"/>
          <p:nvPr/>
        </p:nvSpPr>
        <p:spPr>
          <a:xfrm>
            <a:off x="5867400" y="3927902"/>
            <a:ext cx="3581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Reliable System</a:t>
            </a:r>
            <a:endParaRPr lang="en-US" sz="2800" b="1" dirty="0"/>
          </a:p>
        </p:txBody>
      </p:sp>
      <p:pic>
        <p:nvPicPr>
          <p:cNvPr id="922" name="Picture 921" descr="6106097_s_clipped_rev_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219200"/>
            <a:ext cx="2857500" cy="1936750"/>
          </a:xfrm>
          <a:prstGeom prst="rect">
            <a:avLst/>
          </a:prstGeom>
        </p:spPr>
      </p:pic>
      <p:sp>
        <p:nvSpPr>
          <p:cNvPr id="923" name="Rectangle 922"/>
          <p:cNvSpPr/>
          <p:nvPr/>
        </p:nvSpPr>
        <p:spPr>
          <a:xfrm>
            <a:off x="0" y="4267200"/>
            <a:ext cx="6172200" cy="1098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Manufacturing Time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24" name="Rectangle 923"/>
          <p:cNvSpPr/>
          <p:nvPr/>
        </p:nvSpPr>
        <p:spPr>
          <a:xfrm>
            <a:off x="6248400" y="4268470"/>
            <a:ext cx="2895600" cy="1097280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System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 the Field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916" name="Rectangle 915"/>
          <p:cNvSpPr/>
          <p:nvPr/>
        </p:nvSpPr>
        <p:spPr>
          <a:xfrm>
            <a:off x="6172199" y="1203960"/>
            <a:ext cx="141889" cy="420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5" name="Rounded Rectangle 924"/>
          <p:cNvSpPr/>
          <p:nvPr/>
        </p:nvSpPr>
        <p:spPr>
          <a:xfrm>
            <a:off x="0" y="56388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DRAM has strict reliability guarantee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4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" grpId="0" animBg="1"/>
      <p:bldP spid="918" grpId="0"/>
      <p:bldP spid="923" grpId="0" animBg="1"/>
      <p:bldP spid="924" grpId="0" animBg="1"/>
      <p:bldP spid="916" grpId="0" animBg="1"/>
      <p:bldP spid="9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Rectangle 919"/>
          <p:cNvSpPr/>
          <p:nvPr/>
        </p:nvSpPr>
        <p:spPr>
          <a:xfrm>
            <a:off x="6172200" y="1219200"/>
            <a:ext cx="2971800" cy="312419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9" name="Rectangle 918"/>
          <p:cNvSpPr/>
          <p:nvPr/>
        </p:nvSpPr>
        <p:spPr>
          <a:xfrm>
            <a:off x="0" y="1219200"/>
            <a:ext cx="6172200" cy="3124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MY APPROACH</a:t>
            </a:r>
            <a:endParaRPr lang="en-US" b="1" dirty="0"/>
          </a:p>
        </p:txBody>
      </p:sp>
      <p:grpSp>
        <p:nvGrpSpPr>
          <p:cNvPr id="460" name="Group 459"/>
          <p:cNvGrpSpPr/>
          <p:nvPr/>
        </p:nvGrpSpPr>
        <p:grpSpPr>
          <a:xfrm>
            <a:off x="152400" y="1807326"/>
            <a:ext cx="2089198" cy="2383674"/>
            <a:chOff x="6096000" y="1620470"/>
            <a:chExt cx="2089198" cy="2383674"/>
          </a:xfrm>
        </p:grpSpPr>
        <p:grpSp>
          <p:nvGrpSpPr>
            <p:cNvPr id="461" name="Group 460"/>
            <p:cNvGrpSpPr>
              <a:grpSpLocks noChangeAspect="1"/>
            </p:cNvGrpSpPr>
            <p:nvPr/>
          </p:nvGrpSpPr>
          <p:grpSpPr>
            <a:xfrm>
              <a:off x="6096000" y="1620470"/>
              <a:ext cx="2089198" cy="1555654"/>
              <a:chOff x="3454955" y="2670363"/>
              <a:chExt cx="2434972" cy="1813117"/>
            </a:xfrm>
            <a:solidFill>
              <a:srgbClr val="10253F"/>
            </a:solidFill>
          </p:grpSpPr>
          <p:grpSp>
            <p:nvGrpSpPr>
              <p:cNvPr id="465" name="Group 464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68" name="Straight Connector 567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7" name="Group 576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96" name="Oval 59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7" name="Oval 59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8" name="Oval 597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9" name="Oval 59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0" name="Oval 599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8" name="Group 577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91" name="Oval 59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2" name="Oval 591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3" name="Oval 592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4" name="Oval 593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5" name="Oval 594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9" name="Group 578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6" name="Oval 58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7" name="Oval 58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8" name="Oval 58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9" name="Oval 58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0" name="Oval 58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80" name="Group 579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1" name="Oval 58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2" name="Oval 581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3" name="Oval 58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4" name="Oval 583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5" name="Oval 58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6" name="Group 465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Straight Connector 536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Straight Connector 537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Straight Connector 538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Straight Connector 539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Straight Connector 540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Straight Connector 541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Straight Connector 542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4" name="Group 543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63" name="Oval 562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4" name="Oval 56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5" name="Oval 564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6" name="Oval 56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7" name="Oval 566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5" name="Group 544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58" name="Oval 557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9" name="Oval 558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0" name="Oval 559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1" name="Oval 560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2" name="Oval 561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6" name="Group 545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4" name="Oval 55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7" name="Oval 556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7" name="Group 546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48" name="Oval 547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0" name="Oval 549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1" name="Oval 550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7" name="Group 466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02" name="Straight Connector 501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Straight Connector 502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Straight Connector 505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1" name="Group 510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30" name="Oval 52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1" name="Oval 53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2" name="Oval 531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3" name="Oval 53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4" name="Oval 533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2" name="Group 511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25" name="Oval 524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6" name="Oval 525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7" name="Oval 526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9" name="Oval 528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3" name="Group 512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20" name="Oval 519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1" name="Oval 52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2" name="Oval 521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3" name="Oval 52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4" name="Oval 523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4" name="Group 513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15" name="Oval 514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6" name="Oval 515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7" name="Oval 516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8" name="Oval 517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9" name="Oval 518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8" name="Group 467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469" name="Straight Connector 468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Connector 476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8" name="Group 477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497" name="Oval 496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8" name="Oval 49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9" name="Oval 498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0" name="Oval 49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1" name="Oval 500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9" name="Group 478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492" name="Oval 49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3" name="Oval 492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4" name="Oval 493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5" name="Oval 494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6" name="Oval 495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0" name="Group 479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7" name="Oval 486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8" name="Oval 48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9" name="Oval 488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0" name="Oval 48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Oval 490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1" name="Group 480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2" name="Oval 481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3" name="Oval 482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4" name="Oval 483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5" name="Oval 484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6" name="Oval 485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462" name="Multiply 461"/>
            <p:cNvSpPr/>
            <p:nvPr/>
          </p:nvSpPr>
          <p:spPr>
            <a:xfrm>
              <a:off x="6172200" y="1652124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3" name="Multiply 462"/>
            <p:cNvSpPr/>
            <p:nvPr/>
          </p:nvSpPr>
          <p:spPr>
            <a:xfrm>
              <a:off x="7239000" y="2261724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6237190" y="3208029"/>
              <a:ext cx="1916210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Unreliable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</p:grpSp>
      <p:pic>
        <p:nvPicPr>
          <p:cNvPr id="760" name="Picture 759" descr="24342616_s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88" y="2971800"/>
            <a:ext cx="1714500" cy="1143000"/>
          </a:xfrm>
          <a:prstGeom prst="rect">
            <a:avLst/>
          </a:prstGeom>
        </p:spPr>
      </p:pic>
      <p:sp>
        <p:nvSpPr>
          <p:cNvPr id="905" name="Lightning Bolt 904"/>
          <p:cNvSpPr>
            <a:spLocks noChangeAspect="1"/>
          </p:cNvSpPr>
          <p:nvPr/>
        </p:nvSpPr>
        <p:spPr>
          <a:xfrm>
            <a:off x="533400" y="2756736"/>
            <a:ext cx="462116" cy="51444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13" name="Group 912"/>
          <p:cNvGrpSpPr/>
          <p:nvPr/>
        </p:nvGrpSpPr>
        <p:grpSpPr>
          <a:xfrm>
            <a:off x="3930602" y="1807326"/>
            <a:ext cx="2089198" cy="2383674"/>
            <a:chOff x="3429000" y="1807326"/>
            <a:chExt cx="2089198" cy="2383674"/>
          </a:xfrm>
        </p:grpSpPr>
        <p:grpSp>
          <p:nvGrpSpPr>
            <p:cNvPr id="764" name="Group 763"/>
            <p:cNvGrpSpPr/>
            <p:nvPr/>
          </p:nvGrpSpPr>
          <p:grpSpPr>
            <a:xfrm>
              <a:off x="3429000" y="1807326"/>
              <a:ext cx="2089198" cy="2383674"/>
              <a:chOff x="6096000" y="1620470"/>
              <a:chExt cx="2089198" cy="2383674"/>
            </a:xfrm>
          </p:grpSpPr>
          <p:grpSp>
            <p:nvGrpSpPr>
              <p:cNvPr id="765" name="Group 764"/>
              <p:cNvGrpSpPr>
                <a:grpSpLocks noChangeAspect="1"/>
              </p:cNvGrpSpPr>
              <p:nvPr/>
            </p:nvGrpSpPr>
            <p:grpSpPr>
              <a:xfrm>
                <a:off x="6096000" y="1620470"/>
                <a:ext cx="2089198" cy="1555654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769" name="Group 768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72" name="Straight Connector 87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3" name="Straight Connector 87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4" name="Straight Connector 87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5" name="Straight Connector 87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6" name="Straight Connector 87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7" name="Straight Connector 87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8" name="Straight Connector 87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9" name="Straight Connector 87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0" name="Straight Connector 87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81" name="Group 88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900" name="Oval 89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1" name="Oval 90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2" name="Oval 90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3" name="Oval 90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4" name="Oval 90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2" name="Group 88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895" name="Oval 89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6" name="Oval 89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7" name="Oval 89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8" name="Oval 89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9" name="Oval 89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3" name="Group 88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90" name="Oval 88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1" name="Oval 89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2" name="Oval 89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3" name="Oval 89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4" name="Oval 89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4" name="Group 88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85" name="Oval 88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6" name="Oval 88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7" name="Oval 886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8" name="Oval 88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9" name="Oval 88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70" name="Group 769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39" name="Straight Connector 83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0" name="Straight Connector 83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1" name="Straight Connector 84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2" name="Straight Connector 84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3" name="Straight Connector 84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4" name="Straight Connector 84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5" name="Straight Connector 84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6" name="Straight Connector 84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7" name="Straight Connector 84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48" name="Group 847"/>
                  <p:cNvGrpSpPr/>
                  <p:nvPr/>
                </p:nvGrpSpPr>
                <p:grpSpPr>
                  <a:xfrm>
                    <a:off x="534163" y="2226069"/>
                    <a:ext cx="3067761" cy="525790"/>
                    <a:chOff x="534163" y="2226069"/>
                    <a:chExt cx="3067761" cy="525790"/>
                  </a:xfrm>
                  <a:grpFill/>
                </p:grpSpPr>
                <p:sp>
                  <p:nvSpPr>
                    <p:cNvPr id="867" name="Oval 866"/>
                    <p:cNvSpPr/>
                    <p:nvPr/>
                  </p:nvSpPr>
                  <p:spPr>
                    <a:xfrm>
                      <a:off x="534163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8" name="Oval 86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9" name="Oval 86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0" name="Oval 86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1" name="Oval 87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49" name="Group 84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862" name="Oval 86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3" name="Oval 86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4" name="Oval 86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5" name="Oval 86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6" name="Oval 86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50" name="Group 84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57" name="Oval 85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8" name="Oval 85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9" name="Oval 85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0" name="Oval 85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1" name="Oval 86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51" name="Group 85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52" name="Oval 85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3" name="Oval 85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4" name="Oval 85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5" name="Oval 85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6" name="Oval 85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71" name="Group 770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06" name="Straight Connector 80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7" name="Straight Connector 80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8" name="Straight Connector 80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9" name="Straight Connector 80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0" name="Straight Connector 80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1" name="Straight Connector 81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2" name="Straight Connector 81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3" name="Straight Connector 81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4" name="Straight Connector 81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15" name="Group 81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34" name="Oval 83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5" name="Oval 83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6" name="Oval 83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7" name="Oval 83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8" name="Oval 83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16" name="Group 81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829" name="Oval 82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0" name="Oval 82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1" name="Oval 83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2" name="Oval 83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3" name="Oval 83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17" name="Group 81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24" name="Oval 82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5" name="Oval 82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6" name="Oval 82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7" name="Oval 82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8" name="Oval 82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18" name="Group 81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19" name="Oval 81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0" name="Oval 81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1" name="Oval 82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2" name="Oval 82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3" name="Oval 82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72" name="Group 771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773" name="Straight Connector 77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4" name="Straight Connector 77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5" name="Straight Connector 77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6" name="Straight Connector 77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9" name="Straight Connector 77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0" name="Straight Connector 77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1" name="Straight Connector 78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82" name="Group 78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01" name="Oval 80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2" name="Oval 80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3" name="Oval 80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4" name="Oval 80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5" name="Oval 80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83" name="Group 78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796" name="Oval 79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7" name="Oval 79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8" name="Oval 79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9" name="Oval 79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0" name="Oval 79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84" name="Group 78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91" name="Oval 79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2" name="Oval 79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3" name="Oval 79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4" name="Oval 79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5" name="Oval 79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85" name="Group 78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86" name="Oval 78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7" name="Oval 78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8" name="Oval 78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9" name="Oval 78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0" name="Oval 78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768" name="TextBox 767"/>
              <p:cNvSpPr txBox="1"/>
              <p:nvPr/>
            </p:nvSpPr>
            <p:spPr>
              <a:xfrm>
                <a:off x="6237190" y="3179303"/>
                <a:ext cx="1916210" cy="8248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b="1" dirty="0" smtClean="0"/>
                  <a:t>Reliable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800" b="1" dirty="0" smtClean="0"/>
                  <a:t>DRAM Cells</a:t>
                </a:r>
                <a:endParaRPr lang="en-US" sz="2800" b="1" dirty="0"/>
              </a:p>
            </p:txBody>
          </p:sp>
        </p:grpSp>
        <p:pic>
          <p:nvPicPr>
            <p:cNvPr id="907" name="Picture 90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1400" y="1905000"/>
              <a:ext cx="698500" cy="626110"/>
            </a:xfrm>
            <a:prstGeom prst="rect">
              <a:avLst/>
            </a:prstGeom>
          </p:spPr>
        </p:pic>
        <p:pic>
          <p:nvPicPr>
            <p:cNvPr id="908" name="Picture 90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1400" y="2650490"/>
              <a:ext cx="698500" cy="626110"/>
            </a:xfrm>
            <a:prstGeom prst="rect">
              <a:avLst/>
            </a:prstGeom>
          </p:spPr>
        </p:pic>
        <p:pic>
          <p:nvPicPr>
            <p:cNvPr id="909" name="Picture 90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9300" y="2667000"/>
              <a:ext cx="698500" cy="626110"/>
            </a:xfrm>
            <a:prstGeom prst="rect">
              <a:avLst/>
            </a:prstGeom>
          </p:spPr>
        </p:pic>
      </p:grpSp>
      <p:sp>
        <p:nvSpPr>
          <p:cNvPr id="910" name="Curved Down Arrow 909"/>
          <p:cNvSpPr>
            <a:spLocks noChangeAspect="1"/>
          </p:cNvSpPr>
          <p:nvPr/>
        </p:nvSpPr>
        <p:spPr>
          <a:xfrm>
            <a:off x="2498475" y="1548384"/>
            <a:ext cx="1264798" cy="585216"/>
          </a:xfrm>
          <a:prstGeom prst="curved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1" name="Curved Up Arrow 910"/>
          <p:cNvSpPr>
            <a:spLocks noChangeAspect="1"/>
          </p:cNvSpPr>
          <p:nvPr/>
        </p:nvSpPr>
        <p:spPr>
          <a:xfrm>
            <a:off x="2498475" y="3072384"/>
            <a:ext cx="1264798" cy="585216"/>
          </a:xfrm>
          <a:prstGeom prst="curved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2" name="TextBox 911"/>
          <p:cNvSpPr txBox="1"/>
          <p:nvPr/>
        </p:nvSpPr>
        <p:spPr>
          <a:xfrm>
            <a:off x="2427139" y="2133600"/>
            <a:ext cx="1382861" cy="101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Make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DRAM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Reliable</a:t>
            </a:r>
            <a:endParaRPr lang="en-US" sz="2800" b="1" dirty="0"/>
          </a:p>
        </p:txBody>
      </p:sp>
      <p:pic>
        <p:nvPicPr>
          <p:cNvPr id="917" name="Picture 9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3900" y="3260090"/>
            <a:ext cx="698500" cy="626110"/>
          </a:xfrm>
          <a:prstGeom prst="rect">
            <a:avLst/>
          </a:prstGeom>
        </p:spPr>
      </p:pic>
      <p:sp>
        <p:nvSpPr>
          <p:cNvPr id="918" name="TextBox 917"/>
          <p:cNvSpPr txBox="1"/>
          <p:nvPr/>
        </p:nvSpPr>
        <p:spPr>
          <a:xfrm>
            <a:off x="5867400" y="3927902"/>
            <a:ext cx="3581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Reliable System</a:t>
            </a:r>
            <a:endParaRPr lang="en-US" sz="2800" b="1" dirty="0"/>
          </a:p>
        </p:txBody>
      </p:sp>
      <p:pic>
        <p:nvPicPr>
          <p:cNvPr id="922" name="Picture 921" descr="6106097_s_clipped_rev_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219200"/>
            <a:ext cx="2857500" cy="1936750"/>
          </a:xfrm>
          <a:prstGeom prst="rect">
            <a:avLst/>
          </a:prstGeom>
        </p:spPr>
      </p:pic>
      <p:sp>
        <p:nvSpPr>
          <p:cNvPr id="923" name="Rectangle 922"/>
          <p:cNvSpPr/>
          <p:nvPr/>
        </p:nvSpPr>
        <p:spPr>
          <a:xfrm>
            <a:off x="0" y="4267200"/>
            <a:ext cx="6172200" cy="1098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Manufacturing Time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24" name="Rectangle 923"/>
          <p:cNvSpPr/>
          <p:nvPr/>
        </p:nvSpPr>
        <p:spPr>
          <a:xfrm>
            <a:off x="6248400" y="4268470"/>
            <a:ext cx="2895600" cy="1097280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System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 the Field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21</a:t>
            </a:fld>
            <a:endParaRPr lang="en-US" dirty="0"/>
          </a:p>
        </p:txBody>
      </p:sp>
      <p:sp>
        <p:nvSpPr>
          <p:cNvPr id="302" name="Rectangle 301"/>
          <p:cNvSpPr/>
          <p:nvPr/>
        </p:nvSpPr>
        <p:spPr>
          <a:xfrm>
            <a:off x="0" y="4267200"/>
            <a:ext cx="2498475" cy="1098550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Manufacturing Time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2498475" y="4267200"/>
            <a:ext cx="6645526" cy="1097280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System 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 the Field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916" name="Rectangle 915"/>
          <p:cNvSpPr/>
          <p:nvPr/>
        </p:nvSpPr>
        <p:spPr>
          <a:xfrm>
            <a:off x="6172199" y="1203960"/>
            <a:ext cx="141889" cy="420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4" name="Rounded Rectangle 303"/>
          <p:cNvSpPr/>
          <p:nvPr/>
        </p:nvSpPr>
        <p:spPr>
          <a:xfrm>
            <a:off x="0" y="56388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Shift the responsibility to systems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4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3288E-6 1.50289E-6 L -0.41575 -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8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303" grpId="0" animBg="1"/>
      <p:bldP spid="916" grpId="0" animBg="1"/>
      <p:bldP spid="3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Rectangle 919"/>
          <p:cNvSpPr/>
          <p:nvPr/>
        </p:nvSpPr>
        <p:spPr>
          <a:xfrm>
            <a:off x="1" y="1066800"/>
            <a:ext cx="9144000" cy="31272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VISION: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SYSTEM-LEVEL DETECTION AND MITIGATION</a:t>
            </a:r>
            <a:endParaRPr lang="en-US" b="1" dirty="0"/>
          </a:p>
        </p:txBody>
      </p:sp>
      <p:grpSp>
        <p:nvGrpSpPr>
          <p:cNvPr id="460" name="Group 459"/>
          <p:cNvGrpSpPr/>
          <p:nvPr/>
        </p:nvGrpSpPr>
        <p:grpSpPr>
          <a:xfrm>
            <a:off x="1492202" y="1654926"/>
            <a:ext cx="2089198" cy="2323349"/>
            <a:chOff x="6096000" y="1620470"/>
            <a:chExt cx="2089198" cy="2323349"/>
          </a:xfrm>
        </p:grpSpPr>
        <p:grpSp>
          <p:nvGrpSpPr>
            <p:cNvPr id="461" name="Group 460"/>
            <p:cNvGrpSpPr>
              <a:grpSpLocks noChangeAspect="1"/>
            </p:cNvGrpSpPr>
            <p:nvPr/>
          </p:nvGrpSpPr>
          <p:grpSpPr>
            <a:xfrm>
              <a:off x="6096000" y="1620470"/>
              <a:ext cx="2089198" cy="1555654"/>
              <a:chOff x="3454955" y="2670363"/>
              <a:chExt cx="2434972" cy="1813117"/>
            </a:xfrm>
            <a:solidFill>
              <a:srgbClr val="10253F"/>
            </a:solidFill>
          </p:grpSpPr>
          <p:grpSp>
            <p:nvGrpSpPr>
              <p:cNvPr id="465" name="Group 464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68" name="Straight Connector 567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7" name="Group 576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96" name="Oval 59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7" name="Oval 59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8" name="Oval 597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9" name="Oval 59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0" name="Oval 599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8" name="Group 577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91" name="Oval 59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2" name="Oval 591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3" name="Oval 592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4" name="Oval 593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5" name="Oval 594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9" name="Group 578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6" name="Oval 58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7" name="Oval 58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8" name="Oval 58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9" name="Oval 58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0" name="Oval 58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80" name="Group 579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1" name="Oval 58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2" name="Oval 581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3" name="Oval 58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4" name="Oval 583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5" name="Oval 58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6" name="Group 465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Straight Connector 536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Straight Connector 537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Straight Connector 538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Straight Connector 539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Straight Connector 540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Straight Connector 541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Straight Connector 542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4" name="Group 543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63" name="Oval 562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4" name="Oval 56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5" name="Oval 564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6" name="Oval 56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7" name="Oval 566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5" name="Group 544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58" name="Oval 557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9" name="Oval 558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0" name="Oval 559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1" name="Oval 560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2" name="Oval 561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6" name="Group 545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4" name="Oval 55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7" name="Oval 556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7" name="Group 546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48" name="Oval 547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0" name="Oval 549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1" name="Oval 550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7" name="Group 466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02" name="Straight Connector 501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Straight Connector 502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Straight Connector 505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1" name="Group 510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30" name="Oval 52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1" name="Oval 53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2" name="Oval 531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3" name="Oval 53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4" name="Oval 533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2" name="Group 511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25" name="Oval 524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6" name="Oval 525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7" name="Oval 526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9" name="Oval 528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3" name="Group 512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20" name="Oval 519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1" name="Oval 52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2" name="Oval 521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3" name="Oval 52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4" name="Oval 523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4" name="Group 513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15" name="Oval 514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6" name="Oval 515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7" name="Oval 516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8" name="Oval 517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9" name="Oval 518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8" name="Group 467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469" name="Straight Connector 468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Connector 476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8" name="Group 477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497" name="Oval 496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8" name="Oval 49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9" name="Oval 498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0" name="Oval 49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1" name="Oval 500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9" name="Group 478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492" name="Oval 49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3" name="Oval 492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4" name="Oval 493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5" name="Oval 494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6" name="Oval 495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0" name="Group 479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7" name="Oval 486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8" name="Oval 48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9" name="Oval 488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0" name="Oval 48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Oval 490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1" name="Group 480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2" name="Oval 481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3" name="Oval 482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4" name="Oval 483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5" name="Oval 484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6" name="Oval 485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462" name="Multiply 461"/>
            <p:cNvSpPr/>
            <p:nvPr/>
          </p:nvSpPr>
          <p:spPr>
            <a:xfrm>
              <a:off x="6172200" y="1652124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3" name="Multiply 462"/>
            <p:cNvSpPr/>
            <p:nvPr/>
          </p:nvSpPr>
          <p:spPr>
            <a:xfrm>
              <a:off x="7239000" y="2261724"/>
              <a:ext cx="914400" cy="914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6237190" y="3147704"/>
              <a:ext cx="1916210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Unreliable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</p:grpSp>
      <p:pic>
        <p:nvPicPr>
          <p:cNvPr id="760" name="Picture 759" descr="24342616_s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88" y="2819400"/>
            <a:ext cx="1714500" cy="1143000"/>
          </a:xfrm>
          <a:prstGeom prst="rect">
            <a:avLst/>
          </a:prstGeom>
        </p:spPr>
      </p:pic>
      <p:sp>
        <p:nvSpPr>
          <p:cNvPr id="905" name="Lightning Bolt 904"/>
          <p:cNvSpPr>
            <a:spLocks noChangeAspect="1"/>
          </p:cNvSpPr>
          <p:nvPr/>
        </p:nvSpPr>
        <p:spPr>
          <a:xfrm>
            <a:off x="1595284" y="2604336"/>
            <a:ext cx="462116" cy="51444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0" name="Curved Down Arrow 909"/>
          <p:cNvSpPr>
            <a:spLocks noChangeAspect="1"/>
          </p:cNvSpPr>
          <p:nvPr/>
        </p:nvSpPr>
        <p:spPr>
          <a:xfrm>
            <a:off x="4022475" y="1395984"/>
            <a:ext cx="1264798" cy="585216"/>
          </a:xfrm>
          <a:prstGeom prst="curved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1" name="Curved Up Arrow 910"/>
          <p:cNvSpPr>
            <a:spLocks noChangeAspect="1"/>
          </p:cNvSpPr>
          <p:nvPr/>
        </p:nvSpPr>
        <p:spPr>
          <a:xfrm>
            <a:off x="4022475" y="2919984"/>
            <a:ext cx="1264798" cy="585216"/>
          </a:xfrm>
          <a:prstGeom prst="curved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2" name="TextBox 911"/>
          <p:cNvSpPr txBox="1"/>
          <p:nvPr/>
        </p:nvSpPr>
        <p:spPr>
          <a:xfrm>
            <a:off x="3917739" y="1968935"/>
            <a:ext cx="1449661" cy="101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/>
              <a:t>Detect</a:t>
            </a:r>
          </a:p>
          <a:p>
            <a:pPr algn="ctr">
              <a:lnSpc>
                <a:spcPct val="70000"/>
              </a:lnSpc>
            </a:pPr>
            <a:r>
              <a:rPr lang="en-US" sz="2800" b="1" dirty="0"/>
              <a:t>and </a:t>
            </a:r>
          </a:p>
          <a:p>
            <a:pPr algn="ctr">
              <a:lnSpc>
                <a:spcPct val="70000"/>
              </a:lnSpc>
            </a:pPr>
            <a:r>
              <a:rPr lang="en-US" sz="2800" b="1" dirty="0"/>
              <a:t>Mitigate</a:t>
            </a:r>
          </a:p>
        </p:txBody>
      </p:sp>
      <p:sp>
        <p:nvSpPr>
          <p:cNvPr id="918" name="TextBox 917"/>
          <p:cNvSpPr txBox="1"/>
          <p:nvPr/>
        </p:nvSpPr>
        <p:spPr>
          <a:xfrm>
            <a:off x="4953000" y="3775502"/>
            <a:ext cx="3581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Reliable System</a:t>
            </a:r>
            <a:endParaRPr lang="en-US" sz="2800" b="1" dirty="0"/>
          </a:p>
        </p:txBody>
      </p:sp>
      <p:pic>
        <p:nvPicPr>
          <p:cNvPr id="922" name="Picture 921" descr="6106097_s_clipped_rev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1066800"/>
            <a:ext cx="2857500" cy="1936750"/>
          </a:xfrm>
          <a:prstGeom prst="rect">
            <a:avLst/>
          </a:prstGeom>
        </p:spPr>
      </p:pic>
      <p:sp>
        <p:nvSpPr>
          <p:cNvPr id="302" name="Lightning Bolt 301"/>
          <p:cNvSpPr>
            <a:spLocks noChangeAspect="1"/>
          </p:cNvSpPr>
          <p:nvPr/>
        </p:nvSpPr>
        <p:spPr>
          <a:xfrm>
            <a:off x="6243484" y="3143152"/>
            <a:ext cx="462116" cy="51444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4" name="Rounded Rectangle 303"/>
          <p:cNvSpPr/>
          <p:nvPr/>
        </p:nvSpPr>
        <p:spPr>
          <a:xfrm>
            <a:off x="0" y="4191001"/>
            <a:ext cx="9144000" cy="1142999"/>
          </a:xfrm>
          <a:prstGeom prst="round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Detect and mitigate errors after </a:t>
            </a: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the system has become operational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0" y="5334000"/>
            <a:ext cx="9143999" cy="1463674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 dirty="0" smtClean="0"/>
              <a:t>ONLINE PROFILING</a:t>
            </a:r>
          </a:p>
          <a:p>
            <a:pPr algn="ctr">
              <a:lnSpc>
                <a:spcPct val="80000"/>
              </a:lnSpc>
            </a:pPr>
            <a:r>
              <a:rPr lang="en-US" sz="4000" b="1" dirty="0" smtClean="0"/>
              <a:t>Reduces cost, </a:t>
            </a:r>
            <a:r>
              <a:rPr lang="en-US" sz="4000" b="1" dirty="0"/>
              <a:t>increases yield</a:t>
            </a:r>
            <a:r>
              <a:rPr lang="en-US" sz="4000" b="1" dirty="0" smtClean="0"/>
              <a:t>,</a:t>
            </a:r>
          </a:p>
          <a:p>
            <a:pPr algn="ctr">
              <a:lnSpc>
                <a:spcPct val="80000"/>
              </a:lnSpc>
            </a:pPr>
            <a:r>
              <a:rPr lang="en-US" sz="4000" b="1" dirty="0" smtClean="0"/>
              <a:t>and enables </a:t>
            </a:r>
            <a:r>
              <a:rPr lang="en-US" sz="4000" b="1" dirty="0"/>
              <a:t>scaling</a:t>
            </a:r>
          </a:p>
        </p:txBody>
      </p:sp>
    </p:spTree>
    <p:extLst>
      <p:ext uri="{BB962C8B-B14F-4D97-AF65-F5344CB8AC3E}">
        <p14:creationId xmlns:p14="http://schemas.microsoft.com/office/powerpoint/2010/main" val="114846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1916059"/>
            <a:ext cx="4267200" cy="3326170"/>
            <a:chOff x="228600" y="1916059"/>
            <a:chExt cx="4267200" cy="3326170"/>
          </a:xfrm>
        </p:grpSpPr>
        <p:grpSp>
          <p:nvGrpSpPr>
            <p:cNvPr id="6" name="Group 5"/>
            <p:cNvGrpSpPr/>
            <p:nvPr/>
          </p:nvGrpSpPr>
          <p:grpSpPr>
            <a:xfrm>
              <a:off x="228600" y="1916059"/>
              <a:ext cx="4267200" cy="3326170"/>
              <a:chOff x="228600" y="2438400"/>
              <a:chExt cx="4267200" cy="3326170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28600" y="2438400"/>
                <a:ext cx="4267200" cy="332617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968254" y="2545607"/>
                <a:ext cx="1012946" cy="754256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19" name="Group 18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45" name="Oval 14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2" name="Oval 14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3" name="Oval 14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4" name="Oval 14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7" name="Oval 136"/>
                    <p:cNvSpPr>
                      <a:spLocks noChangeAspect="1"/>
                    </p:cNvSpPr>
                    <p:nvPr/>
                  </p:nvSpPr>
                  <p:spPr>
                    <a:xfrm>
                      <a:off x="1810098" y="2229173"/>
                      <a:ext cx="543301" cy="519583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" name="Group 19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17" name="Oval 11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1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4" name="Oval 11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0" name="Group 9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1" name="Group 20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2" name="Group 21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0" name="Curved Down Arrow 9"/>
              <p:cNvSpPr/>
              <p:nvPr/>
            </p:nvSpPr>
            <p:spPr>
              <a:xfrm>
                <a:off x="2263201" y="2438400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urved Up Arrow 10"/>
              <p:cNvSpPr/>
              <p:nvPr/>
            </p:nvSpPr>
            <p:spPr>
              <a:xfrm>
                <a:off x="2286000" y="33528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7400" y="2743200"/>
                <a:ext cx="1088234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Detect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/>
                  <a:t>a</a:t>
                </a:r>
                <a:r>
                  <a:rPr lang="en-US" sz="2000" b="1" dirty="0" smtClean="0"/>
                  <a:t>nd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Mitigate</a:t>
                </a:r>
                <a:endParaRPr lang="en-US" sz="20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83666" y="3239819"/>
                <a:ext cx="954934" cy="49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Reliable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33244" y="3276600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DRAM Cells</a:t>
                </a:r>
                <a:endParaRPr lang="en-US" b="1" dirty="0"/>
              </a:p>
            </p:txBody>
          </p:sp>
          <p:sp>
            <p:nvSpPr>
              <p:cNvPr id="15" name="Lightning Bolt 14"/>
              <p:cNvSpPr/>
              <p:nvPr/>
            </p:nvSpPr>
            <p:spPr>
              <a:xfrm>
                <a:off x="1117720" y="2895600"/>
                <a:ext cx="330080" cy="367463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1000" y="3733800"/>
                <a:ext cx="3962400" cy="195457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SYSTEM-LEVEL TECHNIQUES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TO ENABLE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Multiply 16"/>
              <p:cNvSpPr>
                <a:spLocks noChangeAspect="1"/>
              </p:cNvSpPr>
              <p:nvPr/>
            </p:nvSpPr>
            <p:spPr>
              <a:xfrm>
                <a:off x="979627" y="2538985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Multiply 17"/>
              <p:cNvSpPr>
                <a:spLocks noChangeAspect="1"/>
              </p:cNvSpPr>
              <p:nvPr/>
            </p:nvSpPr>
            <p:spPr>
              <a:xfrm>
                <a:off x="1472185" y="2819400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" name="Picture 6" descr="6106097_s_clipped_rev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1974718"/>
              <a:ext cx="1143000" cy="774700"/>
            </a:xfrm>
            <a:prstGeom prst="rect">
              <a:avLst/>
            </a:prstGeom>
          </p:spPr>
        </p:pic>
      </p:grpSp>
      <p:sp>
        <p:nvSpPr>
          <p:cNvPr id="155" name="Rounded Rectangle 154"/>
          <p:cNvSpPr/>
          <p:nvPr/>
        </p:nvSpPr>
        <p:spPr>
          <a:xfrm>
            <a:off x="4648200" y="76200"/>
            <a:ext cx="4267200" cy="17373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ounded Rectangle 155"/>
          <p:cNvSpPr/>
          <p:nvPr/>
        </p:nvSpPr>
        <p:spPr>
          <a:xfrm>
            <a:off x="4800600" y="228600"/>
            <a:ext cx="3962400" cy="1447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CHALLENGE: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INTERMITTENT FAILURES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648200" y="1905000"/>
            <a:ext cx="4267200" cy="22098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ounded Rectangle 157"/>
          <p:cNvSpPr/>
          <p:nvPr/>
        </p:nvSpPr>
        <p:spPr>
          <a:xfrm>
            <a:off x="4800600" y="2057400"/>
            <a:ext cx="3962400" cy="19050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EFFICACY OF SYSTEM-LEVEL TECHNIQUES WITH REAL DRAM CHIPS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4648200" y="4191000"/>
            <a:ext cx="4267200" cy="9906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ounded Rectangle 159"/>
          <p:cNvSpPr/>
          <p:nvPr/>
        </p:nvSpPr>
        <p:spPr>
          <a:xfrm>
            <a:off x="4800600" y="4343400"/>
            <a:ext cx="3962400" cy="685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HIGH-LEVEL DESIGN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4648200" y="5242229"/>
            <a:ext cx="4267200" cy="125001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ounded Rectangle 161"/>
          <p:cNvSpPr/>
          <p:nvPr/>
        </p:nvSpPr>
        <p:spPr>
          <a:xfrm>
            <a:off x="4800600" y="5410200"/>
            <a:ext cx="3962400" cy="946149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NEW SYSTEM-LEVEL TECHNIQUES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5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Rectangle 919"/>
          <p:cNvSpPr/>
          <p:nvPr/>
        </p:nvSpPr>
        <p:spPr>
          <a:xfrm>
            <a:off x="1" y="1066800"/>
            <a:ext cx="9144000" cy="31272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CHALLENGE: INTERMITTENT FAILURES</a:t>
            </a:r>
            <a:endParaRPr lang="en-US" b="1" dirty="0"/>
          </a:p>
        </p:txBody>
      </p:sp>
      <p:grpSp>
        <p:nvGrpSpPr>
          <p:cNvPr id="460" name="Group 459"/>
          <p:cNvGrpSpPr/>
          <p:nvPr/>
        </p:nvGrpSpPr>
        <p:grpSpPr>
          <a:xfrm>
            <a:off x="1492202" y="1654926"/>
            <a:ext cx="2089198" cy="2323349"/>
            <a:chOff x="6096000" y="1620470"/>
            <a:chExt cx="2089198" cy="2323349"/>
          </a:xfrm>
        </p:grpSpPr>
        <p:grpSp>
          <p:nvGrpSpPr>
            <p:cNvPr id="461" name="Group 460"/>
            <p:cNvGrpSpPr>
              <a:grpSpLocks noChangeAspect="1"/>
            </p:cNvGrpSpPr>
            <p:nvPr/>
          </p:nvGrpSpPr>
          <p:grpSpPr>
            <a:xfrm>
              <a:off x="6096000" y="1620470"/>
              <a:ext cx="2089198" cy="1555654"/>
              <a:chOff x="3454955" y="2670363"/>
              <a:chExt cx="2434972" cy="1813117"/>
            </a:xfrm>
            <a:solidFill>
              <a:srgbClr val="10253F"/>
            </a:solidFill>
          </p:grpSpPr>
          <p:grpSp>
            <p:nvGrpSpPr>
              <p:cNvPr id="465" name="Group 464"/>
              <p:cNvGrpSpPr>
                <a:grpSpLocks noChangeAspect="1"/>
              </p:cNvGrpSpPr>
              <p:nvPr/>
            </p:nvGrpSpPr>
            <p:grpSpPr>
              <a:xfrm>
                <a:off x="3454955" y="2670363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68" name="Straight Connector 567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7" name="Group 576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96" name="Oval 595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7" name="Oval 59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8" name="Oval 597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9" name="Oval 59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0" name="Oval 599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8" name="Group 577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91" name="Oval 590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2" name="Oval 591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3" name="Oval 592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4" name="Oval 593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5" name="Oval 594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9" name="Group 578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6" name="Oval 585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7" name="Oval 586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8" name="Oval 587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9" name="Oval 588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0" name="Oval 589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80" name="Group 579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81" name="Oval 580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2" name="Oval 581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3" name="Oval 582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4" name="Oval 583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5" name="Oval 584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6" name="Group 465"/>
              <p:cNvGrpSpPr>
                <a:grpSpLocks noChangeAspect="1"/>
              </p:cNvGrpSpPr>
              <p:nvPr/>
            </p:nvGrpSpPr>
            <p:grpSpPr>
              <a:xfrm>
                <a:off x="3457947" y="3551049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Straight Connector 536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Straight Connector 537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Straight Connector 538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Straight Connector 539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Straight Connector 540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Straight Connector 541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Straight Connector 542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4" name="Group 543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63" name="Oval 562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4" name="Oval 56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5" name="Oval 564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6" name="Oval 56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7" name="Oval 566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5" name="Group 544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58" name="Oval 557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9" name="Oval 558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0" name="Oval 559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1" name="Oval 560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2" name="Oval 561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6" name="Group 545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4" name="Oval 553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7" name="Oval 556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7" name="Group 546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48" name="Oval 547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0" name="Oval 549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1" name="Oval 550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7" name="Group 466"/>
              <p:cNvGrpSpPr>
                <a:grpSpLocks noChangeAspect="1"/>
              </p:cNvGrpSpPr>
              <p:nvPr/>
            </p:nvGrpSpPr>
            <p:grpSpPr>
              <a:xfrm>
                <a:off x="4653211" y="2673371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502" name="Straight Connector 501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Straight Connector 502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Connector 503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Straight Connector 505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Straight Connector 509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1" name="Group 510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530" name="Oval 529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1" name="Oval 53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2" name="Oval 531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3" name="Oval 53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4" name="Oval 533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2" name="Group 511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525" name="Oval 524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6" name="Oval 525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7" name="Oval 526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9" name="Oval 528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3" name="Group 512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20" name="Oval 519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1" name="Oval 520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2" name="Oval 521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3" name="Oval 522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4" name="Oval 523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4" name="Group 513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515" name="Oval 514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6" name="Oval 515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7" name="Oval 516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8" name="Oval 517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9" name="Oval 518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68" name="Group 467"/>
              <p:cNvGrpSpPr>
                <a:grpSpLocks noChangeAspect="1"/>
              </p:cNvGrpSpPr>
              <p:nvPr/>
            </p:nvGrpSpPr>
            <p:grpSpPr>
              <a:xfrm>
                <a:off x="4656203" y="3554057"/>
                <a:ext cx="1233724" cy="929423"/>
                <a:chOff x="428328" y="2110982"/>
                <a:chExt cx="3273181" cy="2582606"/>
              </a:xfrm>
              <a:grpFill/>
            </p:grpSpPr>
            <p:cxnSp>
              <p:nvCxnSpPr>
                <p:cNvPr id="469" name="Straight Connector 468"/>
                <p:cNvCxnSpPr/>
                <p:nvPr/>
              </p:nvCxnSpPr>
              <p:spPr>
                <a:xfrm>
                  <a:off x="3331890" y="2135878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/>
                <p:cNvCxnSpPr/>
                <p:nvPr/>
              </p:nvCxnSpPr>
              <p:spPr>
                <a:xfrm>
                  <a:off x="2704366" y="2129654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/>
                <p:cNvCxnSpPr/>
                <p:nvPr/>
              </p:nvCxnSpPr>
              <p:spPr>
                <a:xfrm>
                  <a:off x="2076842" y="2123430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/>
                <p:cNvCxnSpPr/>
                <p:nvPr/>
              </p:nvCxnSpPr>
              <p:spPr>
                <a:xfrm>
                  <a:off x="449881" y="4281301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/>
                <p:cNvCxnSpPr/>
                <p:nvPr/>
              </p:nvCxnSpPr>
              <p:spPr>
                <a:xfrm>
                  <a:off x="443673" y="3690373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/>
                <p:cNvCxnSpPr/>
                <p:nvPr/>
              </p:nvCxnSpPr>
              <p:spPr>
                <a:xfrm>
                  <a:off x="1449318" y="2117206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/>
                <p:cNvCxnSpPr/>
                <p:nvPr/>
              </p:nvCxnSpPr>
              <p:spPr>
                <a:xfrm>
                  <a:off x="812657" y="2110982"/>
                  <a:ext cx="0" cy="255771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/>
                <p:cNvCxnSpPr/>
                <p:nvPr/>
              </p:nvCxnSpPr>
              <p:spPr>
                <a:xfrm>
                  <a:off x="429848" y="2495297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Connector 476"/>
                <p:cNvCxnSpPr/>
                <p:nvPr/>
              </p:nvCxnSpPr>
              <p:spPr>
                <a:xfrm>
                  <a:off x="428328" y="3090309"/>
                  <a:ext cx="3251628" cy="0"/>
                </a:xfrm>
                <a:prstGeom prst="line">
                  <a:avLst/>
                </a:prstGeom>
                <a:grpFill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8" name="Group 477"/>
                <p:cNvGrpSpPr/>
                <p:nvPr/>
              </p:nvGrpSpPr>
              <p:grpSpPr>
                <a:xfrm>
                  <a:off x="534160" y="2226069"/>
                  <a:ext cx="3067764" cy="525790"/>
                  <a:chOff x="534160" y="2226069"/>
                  <a:chExt cx="3067764" cy="525790"/>
                </a:xfrm>
                <a:grpFill/>
              </p:grpSpPr>
              <p:sp>
                <p:nvSpPr>
                  <p:cNvPr id="497" name="Oval 496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8" name="Oval 49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9" name="Oval 498"/>
                  <p:cNvSpPr/>
                  <p:nvPr/>
                </p:nvSpPr>
                <p:spPr>
                  <a:xfrm>
                    <a:off x="1800961" y="2229173"/>
                    <a:ext cx="543300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0" name="Oval 49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1" name="Oval 500"/>
                  <p:cNvSpPr/>
                  <p:nvPr/>
                </p:nvSpPr>
                <p:spPr>
                  <a:xfrm>
                    <a:off x="3058623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9" name="Group 478"/>
                <p:cNvGrpSpPr/>
                <p:nvPr/>
              </p:nvGrpSpPr>
              <p:grpSpPr>
                <a:xfrm>
                  <a:off x="541777" y="2821081"/>
                  <a:ext cx="3058627" cy="525790"/>
                  <a:chOff x="534160" y="2226069"/>
                  <a:chExt cx="3058627" cy="525790"/>
                </a:xfrm>
                <a:grpFill/>
              </p:grpSpPr>
              <p:sp>
                <p:nvSpPr>
                  <p:cNvPr id="492" name="Oval 491"/>
                  <p:cNvSpPr/>
                  <p:nvPr/>
                </p:nvSpPr>
                <p:spPr>
                  <a:xfrm>
                    <a:off x="534160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3" name="Oval 492"/>
                  <p:cNvSpPr/>
                  <p:nvPr/>
                </p:nvSpPr>
                <p:spPr>
                  <a:xfrm>
                    <a:off x="1167560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4" name="Oval 493"/>
                  <p:cNvSpPr/>
                  <p:nvPr/>
                </p:nvSpPr>
                <p:spPr>
                  <a:xfrm>
                    <a:off x="1800960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5" name="Oval 494"/>
                  <p:cNvSpPr/>
                  <p:nvPr/>
                </p:nvSpPr>
                <p:spPr>
                  <a:xfrm>
                    <a:off x="2425223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6" name="Oval 495"/>
                  <p:cNvSpPr/>
                  <p:nvPr/>
                </p:nvSpPr>
                <p:spPr>
                  <a:xfrm>
                    <a:off x="3049486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0" name="Group 479"/>
                <p:cNvGrpSpPr/>
                <p:nvPr/>
              </p:nvGrpSpPr>
              <p:grpSpPr>
                <a:xfrm>
                  <a:off x="538848" y="3430281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7" name="Oval 486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8" name="Oval 487"/>
                  <p:cNvSpPr/>
                  <p:nvPr/>
                </p:nvSpPr>
                <p:spPr>
                  <a:xfrm>
                    <a:off x="1176697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9" name="Oval 488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0" name="Oval 489"/>
                  <p:cNvSpPr/>
                  <p:nvPr/>
                </p:nvSpPr>
                <p:spPr>
                  <a:xfrm>
                    <a:off x="2434360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Oval 490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81" name="Group 480"/>
                <p:cNvGrpSpPr/>
                <p:nvPr/>
              </p:nvGrpSpPr>
              <p:grpSpPr>
                <a:xfrm>
                  <a:off x="535919" y="4030345"/>
                  <a:ext cx="3067764" cy="525790"/>
                  <a:chOff x="543297" y="2226069"/>
                  <a:chExt cx="3067764" cy="525790"/>
                </a:xfrm>
                <a:grpFill/>
              </p:grpSpPr>
              <p:sp>
                <p:nvSpPr>
                  <p:cNvPr id="482" name="Oval 481"/>
                  <p:cNvSpPr/>
                  <p:nvPr/>
                </p:nvSpPr>
                <p:spPr>
                  <a:xfrm>
                    <a:off x="543297" y="2232277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3" name="Oval 482"/>
                  <p:cNvSpPr/>
                  <p:nvPr/>
                </p:nvSpPr>
                <p:spPr>
                  <a:xfrm>
                    <a:off x="1185834" y="2230725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4" name="Oval 483"/>
                  <p:cNvSpPr/>
                  <p:nvPr/>
                </p:nvSpPr>
                <p:spPr>
                  <a:xfrm>
                    <a:off x="1810097" y="2229173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5" name="Oval 484"/>
                  <p:cNvSpPr/>
                  <p:nvPr/>
                </p:nvSpPr>
                <p:spPr>
                  <a:xfrm>
                    <a:off x="2443497" y="2227621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6" name="Oval 485"/>
                  <p:cNvSpPr/>
                  <p:nvPr/>
                </p:nvSpPr>
                <p:spPr>
                  <a:xfrm>
                    <a:off x="3067760" y="2226069"/>
                    <a:ext cx="543301" cy="519582"/>
                  </a:xfrm>
                  <a:prstGeom prst="ellips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464" name="TextBox 463"/>
            <p:cNvSpPr txBox="1"/>
            <p:nvPr/>
          </p:nvSpPr>
          <p:spPr>
            <a:xfrm>
              <a:off x="6237190" y="3147704"/>
              <a:ext cx="1916210" cy="796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Unreliable</a:t>
              </a:r>
            </a:p>
            <a:p>
              <a:pPr algn="ctr">
                <a:lnSpc>
                  <a:spcPct val="80000"/>
                </a:lnSpc>
              </a:pPr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</p:grpSp>
      <p:pic>
        <p:nvPicPr>
          <p:cNvPr id="760" name="Picture 759" descr="24342616_s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88" y="2819400"/>
            <a:ext cx="1714500" cy="1143000"/>
          </a:xfrm>
          <a:prstGeom prst="rect">
            <a:avLst/>
          </a:prstGeom>
        </p:spPr>
      </p:pic>
      <p:sp>
        <p:nvSpPr>
          <p:cNvPr id="910" name="Curved Down Arrow 909"/>
          <p:cNvSpPr>
            <a:spLocks noChangeAspect="1"/>
          </p:cNvSpPr>
          <p:nvPr/>
        </p:nvSpPr>
        <p:spPr>
          <a:xfrm>
            <a:off x="4022475" y="1395984"/>
            <a:ext cx="1264798" cy="585216"/>
          </a:xfrm>
          <a:prstGeom prst="curved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1" name="Curved Up Arrow 910"/>
          <p:cNvSpPr>
            <a:spLocks noChangeAspect="1"/>
          </p:cNvSpPr>
          <p:nvPr/>
        </p:nvSpPr>
        <p:spPr>
          <a:xfrm>
            <a:off x="4022475" y="2919984"/>
            <a:ext cx="1264798" cy="585216"/>
          </a:xfrm>
          <a:prstGeom prst="curved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2" name="TextBox 911"/>
          <p:cNvSpPr txBox="1"/>
          <p:nvPr/>
        </p:nvSpPr>
        <p:spPr>
          <a:xfrm>
            <a:off x="3917739" y="1968935"/>
            <a:ext cx="1449661" cy="101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/>
              <a:t>Detect</a:t>
            </a:r>
          </a:p>
          <a:p>
            <a:pPr algn="ctr">
              <a:lnSpc>
                <a:spcPct val="70000"/>
              </a:lnSpc>
            </a:pPr>
            <a:r>
              <a:rPr lang="en-US" sz="2800" b="1" dirty="0"/>
              <a:t>and </a:t>
            </a:r>
          </a:p>
          <a:p>
            <a:pPr algn="ctr">
              <a:lnSpc>
                <a:spcPct val="70000"/>
              </a:lnSpc>
            </a:pPr>
            <a:r>
              <a:rPr lang="en-US" sz="2800" b="1" dirty="0"/>
              <a:t>Mitigate</a:t>
            </a:r>
          </a:p>
        </p:txBody>
      </p:sp>
      <p:sp>
        <p:nvSpPr>
          <p:cNvPr id="918" name="TextBox 917"/>
          <p:cNvSpPr txBox="1"/>
          <p:nvPr/>
        </p:nvSpPr>
        <p:spPr>
          <a:xfrm>
            <a:off x="4953000" y="3775502"/>
            <a:ext cx="3581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Reliable System</a:t>
            </a:r>
            <a:endParaRPr lang="en-US" sz="2800" b="1" dirty="0"/>
          </a:p>
        </p:txBody>
      </p:sp>
      <p:pic>
        <p:nvPicPr>
          <p:cNvPr id="922" name="Picture 921" descr="6106097_s_clipped_rev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1066800"/>
            <a:ext cx="2857500" cy="1936750"/>
          </a:xfrm>
          <a:prstGeom prst="rect">
            <a:avLst/>
          </a:prstGeom>
        </p:spPr>
      </p:pic>
      <p:sp>
        <p:nvSpPr>
          <p:cNvPr id="302" name="Lightning Bolt 301"/>
          <p:cNvSpPr>
            <a:spLocks noChangeAspect="1"/>
          </p:cNvSpPr>
          <p:nvPr/>
        </p:nvSpPr>
        <p:spPr>
          <a:xfrm>
            <a:off x="6243484" y="3143152"/>
            <a:ext cx="462116" cy="51444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4" name="Rounded Rectangle 303"/>
          <p:cNvSpPr/>
          <p:nvPr/>
        </p:nvSpPr>
        <p:spPr>
          <a:xfrm>
            <a:off x="0" y="4191000"/>
            <a:ext cx="9144000" cy="1142999"/>
          </a:xfrm>
          <a:prstGeom prst="round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If failures were permanent, a simple </a:t>
            </a: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boot up test would have worked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5334000"/>
            <a:ext cx="9143999" cy="11588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 dirty="0" smtClean="0"/>
              <a:t>What are the characteristics of intermittent failures?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24</a:t>
            </a:fld>
            <a:endParaRPr lang="en-US" dirty="0"/>
          </a:p>
        </p:txBody>
      </p:sp>
      <p:sp>
        <p:nvSpPr>
          <p:cNvPr id="156" name="Multiply 155"/>
          <p:cNvSpPr/>
          <p:nvPr/>
        </p:nvSpPr>
        <p:spPr>
          <a:xfrm>
            <a:off x="2584463" y="166766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7" name="Multiply 156"/>
          <p:cNvSpPr/>
          <p:nvPr/>
        </p:nvSpPr>
        <p:spPr>
          <a:xfrm>
            <a:off x="1371600" y="225022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8" name="Lightning Bolt 157"/>
          <p:cNvSpPr/>
          <p:nvPr/>
        </p:nvSpPr>
        <p:spPr>
          <a:xfrm>
            <a:off x="2891031" y="1950611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Multiply 159"/>
          <p:cNvSpPr/>
          <p:nvPr/>
        </p:nvSpPr>
        <p:spPr>
          <a:xfrm>
            <a:off x="2590800" y="2362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9" name="Lightning Bolt 158"/>
          <p:cNvSpPr/>
          <p:nvPr/>
        </p:nvSpPr>
        <p:spPr>
          <a:xfrm>
            <a:off x="2834194" y="2667000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7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 animBg="1"/>
      <p:bldP spid="156" grpId="1" animBg="1"/>
      <p:bldP spid="156" grpId="2" animBg="1"/>
      <p:bldP spid="157" grpId="0" animBg="1"/>
      <p:bldP spid="158" grpId="0" animBg="1"/>
      <p:bldP spid="160" grpId="0" animBg="1"/>
      <p:bldP spid="160" grpId="1" animBg="1"/>
      <p:bldP spid="160" grpId="2" animBg="1"/>
      <p:bldP spid="1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1" y="3810000"/>
            <a:ext cx="9144001" cy="2443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" y="990600"/>
            <a:ext cx="9144000" cy="281826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3670334" y="2146580"/>
            <a:ext cx="584571" cy="1068256"/>
          </a:xfrm>
          <a:prstGeom prst="rect">
            <a:avLst/>
          </a:prstGeom>
          <a:noFill/>
          <a:ln w="76200" cmpd="sng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3672764" y="2733514"/>
            <a:ext cx="584571" cy="470051"/>
          </a:xfrm>
          <a:prstGeom prst="rect">
            <a:avLst/>
          </a:prstGeom>
          <a:solidFill>
            <a:srgbClr val="1F497D"/>
          </a:solidFill>
          <a:ln w="76200" cmpd="sng">
            <a:solidFill>
              <a:srgbClr val="1F49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3693499" y="2172080"/>
            <a:ext cx="534128" cy="5399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494"/>
            <a:ext cx="8229600" cy="1143000"/>
          </a:xfrm>
        </p:spPr>
        <p:txBody>
          <a:bodyPr/>
          <a:lstStyle/>
          <a:p>
            <a:r>
              <a:rPr lang="en-US" b="1" dirty="0" smtClean="0"/>
              <a:t>DRAM RETENTION FAILURE</a:t>
            </a:r>
            <a:endParaRPr lang="en-US" b="1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3962039" y="1732695"/>
            <a:ext cx="10765" cy="453663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2412569" y="4216328"/>
            <a:ext cx="4663549" cy="664952"/>
            <a:chOff x="4786283" y="4851244"/>
            <a:chExt cx="3363601" cy="664952"/>
          </a:xfrm>
        </p:grpSpPr>
        <p:sp>
          <p:nvSpPr>
            <p:cNvPr id="63" name="TextBox 62"/>
            <p:cNvSpPr txBox="1"/>
            <p:nvPr/>
          </p:nvSpPr>
          <p:spPr>
            <a:xfrm>
              <a:off x="5229148" y="4851244"/>
              <a:ext cx="2651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       Retention Time</a:t>
              </a:r>
              <a:endParaRPr lang="en-US" sz="2800" b="1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4807538" y="5154004"/>
              <a:ext cx="514984" cy="1485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7619611" y="5154004"/>
              <a:ext cx="514948" cy="674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8145512" y="4910457"/>
              <a:ext cx="4372" cy="59041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4786283" y="4924041"/>
              <a:ext cx="8565" cy="59215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>
            <a:off x="3945636" y="1732695"/>
            <a:ext cx="678130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103021" y="1732695"/>
            <a:ext cx="667367" cy="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610182" y="1431363"/>
            <a:ext cx="452087" cy="301332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756804" y="1725903"/>
            <a:ext cx="0" cy="2033054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403643" y="4876800"/>
            <a:ext cx="4691151" cy="17852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Bent Arrow 56"/>
          <p:cNvSpPr/>
          <p:nvPr/>
        </p:nvSpPr>
        <p:spPr>
          <a:xfrm>
            <a:off x="4576718" y="1767421"/>
            <a:ext cx="994518" cy="123285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2770731" y="5575435"/>
            <a:ext cx="3235005" cy="523220"/>
            <a:chOff x="3860750" y="5986263"/>
            <a:chExt cx="3235005" cy="523220"/>
          </a:xfrm>
        </p:grpSpPr>
        <p:sp>
          <p:nvSpPr>
            <p:cNvPr id="59" name="TextBox 58"/>
            <p:cNvSpPr txBox="1"/>
            <p:nvPr/>
          </p:nvSpPr>
          <p:spPr>
            <a:xfrm>
              <a:off x="3860750" y="5986263"/>
              <a:ext cx="9235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Time</a:t>
              </a:r>
              <a:endParaRPr lang="en-US" sz="2800" b="1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4817945" y="6301346"/>
              <a:ext cx="227781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/>
          <p:cNvSpPr txBox="1"/>
          <p:nvPr/>
        </p:nvSpPr>
        <p:spPr>
          <a:xfrm>
            <a:off x="5832373" y="2091477"/>
            <a:ext cx="1740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Leakage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116901" y="3193238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Capacitor</a:t>
            </a:r>
            <a:endParaRPr lang="en-US" sz="28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4461249" y="924580"/>
            <a:ext cx="1177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Switch</a:t>
            </a:r>
            <a:endParaRPr lang="en-US" sz="28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1246428" y="1684714"/>
            <a:ext cx="1969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Refreshed</a:t>
            </a:r>
          </a:p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Every 64 ms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2396879" y="4928948"/>
            <a:ext cx="4130584" cy="954107"/>
            <a:chOff x="4786283" y="4869918"/>
            <a:chExt cx="2713366" cy="954107"/>
          </a:xfrm>
        </p:grpSpPr>
        <p:sp>
          <p:nvSpPr>
            <p:cNvPr id="97" name="TextBox 96"/>
            <p:cNvSpPr txBox="1"/>
            <p:nvPr/>
          </p:nvSpPr>
          <p:spPr>
            <a:xfrm>
              <a:off x="5286839" y="4869918"/>
              <a:ext cx="17512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Refresh Interval </a:t>
              </a:r>
            </a:p>
            <a:p>
              <a:pPr algn="ctr"/>
              <a:r>
                <a:rPr lang="en-US" sz="2800" b="1" dirty="0" smtClean="0"/>
                <a:t>64 ms</a:t>
              </a:r>
              <a:endParaRPr lang="en-US" sz="2800" b="1" dirty="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H="1">
              <a:off x="4807538" y="5359418"/>
              <a:ext cx="514984" cy="1485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6969400" y="5396766"/>
              <a:ext cx="514948" cy="674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7495277" y="4947805"/>
              <a:ext cx="4372" cy="59041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4786283" y="4961389"/>
              <a:ext cx="8565" cy="59215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91" y="4126937"/>
            <a:ext cx="2208299" cy="1979439"/>
          </a:xfrm>
          <a:prstGeom prst="rect">
            <a:avLst/>
          </a:prstGeom>
        </p:spPr>
      </p:pic>
      <p:grpSp>
        <p:nvGrpSpPr>
          <p:cNvPr id="111" name="Group 110"/>
          <p:cNvGrpSpPr/>
          <p:nvPr/>
        </p:nvGrpSpPr>
        <p:grpSpPr>
          <a:xfrm>
            <a:off x="2396890" y="4219336"/>
            <a:ext cx="3614722" cy="664952"/>
            <a:chOff x="4786283" y="4851244"/>
            <a:chExt cx="3729723" cy="664952"/>
          </a:xfrm>
        </p:grpSpPr>
        <p:sp>
          <p:nvSpPr>
            <p:cNvPr id="112" name="TextBox 111"/>
            <p:cNvSpPr txBox="1"/>
            <p:nvPr/>
          </p:nvSpPr>
          <p:spPr>
            <a:xfrm>
              <a:off x="5190607" y="4851244"/>
              <a:ext cx="33253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Retention Time</a:t>
              </a:r>
              <a:endParaRPr lang="en-US" sz="2800" b="1" dirty="0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flipH="1">
              <a:off x="4788268" y="5154004"/>
              <a:ext cx="514984" cy="1485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7638881" y="5154004"/>
              <a:ext cx="514948" cy="674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8145512" y="4910457"/>
              <a:ext cx="4372" cy="59041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4786283" y="4924041"/>
              <a:ext cx="8565" cy="59215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Rectangle 116"/>
          <p:cNvSpPr/>
          <p:nvPr/>
        </p:nvSpPr>
        <p:spPr>
          <a:xfrm>
            <a:off x="2387964" y="4873893"/>
            <a:ext cx="3287491" cy="1524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Multiply 117"/>
          <p:cNvSpPr/>
          <p:nvPr/>
        </p:nvSpPr>
        <p:spPr>
          <a:xfrm>
            <a:off x="-132705" y="3790807"/>
            <a:ext cx="3081438" cy="265170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/>
          <p:cNvSpPr/>
          <p:nvPr/>
        </p:nvSpPr>
        <p:spPr>
          <a:xfrm>
            <a:off x="2422371" y="4876800"/>
            <a:ext cx="4691151" cy="17852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8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8" grpId="0" animBg="1"/>
      <p:bldP spid="67" grpId="0" animBg="1"/>
      <p:bldP spid="67" grpId="1" animBg="1"/>
      <p:bldP spid="67" grpId="2" animBg="1"/>
      <p:bldP spid="67" grpId="3" animBg="1"/>
      <p:bldP spid="67" grpId="4" animBg="1"/>
      <p:bldP spid="67" grpId="5" animBg="1"/>
      <p:bldP spid="42" grpId="0" animBg="1"/>
      <p:bldP spid="42" grpId="1" animBg="1"/>
      <p:bldP spid="57" grpId="0" animBg="1"/>
      <p:bldP spid="89" grpId="0"/>
      <p:bldP spid="90" grpId="0"/>
      <p:bldP spid="91" grpId="0"/>
      <p:bldP spid="92" grpId="0"/>
      <p:bldP spid="117" grpId="0" animBg="1"/>
      <p:bldP spid="118" grpId="0" animBg="1"/>
      <p:bldP spid="1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1" y="990600"/>
            <a:ext cx="9144000" cy="299418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84" y="3927252"/>
            <a:ext cx="9144000" cy="117216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Some retention failures are intermittent</a:t>
            </a:r>
          </a:p>
          <a:p>
            <a:r>
              <a:rPr lang="en-US" dirty="0" smtClean="0"/>
              <a:t>Two </a:t>
            </a:r>
            <a:r>
              <a:rPr lang="en-US" dirty="0"/>
              <a:t>characteristics</a:t>
            </a:r>
            <a:r>
              <a:rPr lang="en-US" dirty="0" smtClean="0"/>
              <a:t> of intermittent retention failures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555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INTERMITTENT RETENTION FAILURE 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90440" y="998116"/>
            <a:ext cx="3273181" cy="2986673"/>
            <a:chOff x="69068" y="1327354"/>
            <a:chExt cx="3273181" cy="2986673"/>
          </a:xfrm>
        </p:grpSpPr>
        <p:grpSp>
          <p:nvGrpSpPr>
            <p:cNvPr id="12" name="Group 11"/>
            <p:cNvGrpSpPr/>
            <p:nvPr/>
          </p:nvGrpSpPr>
          <p:grpSpPr>
            <a:xfrm>
              <a:off x="69068" y="1327354"/>
              <a:ext cx="3273181" cy="2582606"/>
              <a:chOff x="428328" y="2110982"/>
              <a:chExt cx="3273181" cy="2582606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788890" y="3790807"/>
              <a:ext cx="1916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</p:grpSp>
      <p:sp>
        <p:nvSpPr>
          <p:cNvPr id="47" name="Multiply 46"/>
          <p:cNvSpPr/>
          <p:nvPr/>
        </p:nvSpPr>
        <p:spPr>
          <a:xfrm>
            <a:off x="3258795" y="213863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Multiply 47"/>
          <p:cNvSpPr/>
          <p:nvPr/>
        </p:nvSpPr>
        <p:spPr>
          <a:xfrm>
            <a:off x="4493186" y="149147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4821276" y="1795967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Lightning Bolt 49"/>
          <p:cNvSpPr/>
          <p:nvPr/>
        </p:nvSpPr>
        <p:spPr>
          <a:xfrm>
            <a:off x="5420585" y="2983093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Multiply 50"/>
          <p:cNvSpPr/>
          <p:nvPr/>
        </p:nvSpPr>
        <p:spPr>
          <a:xfrm>
            <a:off x="5204151" y="274914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94889" y="5138918"/>
            <a:ext cx="5233082" cy="584776"/>
          </a:xfrm>
          <a:prstGeom prst="roundRect">
            <a:avLst/>
          </a:prstGeom>
          <a:solidFill>
            <a:srgbClr val="EEECE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b="1" dirty="0">
                <a:solidFill>
                  <a:srgbClr val="FF0000"/>
                </a:solidFill>
              </a:rPr>
              <a:t>Data Pattern Sensitivity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94766" y="5138918"/>
            <a:ext cx="655147" cy="655147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52" name="Rounded Rectangle 51"/>
          <p:cNvSpPr/>
          <p:nvPr/>
        </p:nvSpPr>
        <p:spPr>
          <a:xfrm>
            <a:off x="1091518" y="5943600"/>
            <a:ext cx="5233082" cy="584776"/>
          </a:xfrm>
          <a:prstGeom prst="roundRect">
            <a:avLst/>
          </a:prstGeom>
          <a:solidFill>
            <a:srgbClr val="EEECE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Variable Retention Time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94766" y="5875518"/>
            <a:ext cx="655147" cy="655147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7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1" grpId="2" animBg="1"/>
      <p:bldP spid="2" grpId="0" animBg="1"/>
      <p:bldP spid="6" grpId="0" animBg="1"/>
      <p:bldP spid="5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1" y="1753739"/>
            <a:ext cx="9144000" cy="319926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80592" y="2043186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53068" y="2036962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25544" y="2030738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98583" y="4188609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92375" y="3597681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98020" y="2024514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61359" y="2018290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77030" y="2997617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78550" y="2402605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887550" y="3337589"/>
            <a:ext cx="3067764" cy="525790"/>
            <a:chOff x="543297" y="2226069"/>
            <a:chExt cx="3067764" cy="525790"/>
          </a:xfrm>
          <a:solidFill>
            <a:srgbClr val="10253F"/>
          </a:solidFill>
        </p:grpSpPr>
        <p:sp>
          <p:nvSpPr>
            <p:cNvPr id="23" name="Oval 22"/>
            <p:cNvSpPr/>
            <p:nvPr/>
          </p:nvSpPr>
          <p:spPr>
            <a:xfrm>
              <a:off x="543297" y="2232277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1176697" y="2230725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1810097" y="2229173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434360" y="2227621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067760" y="2226069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84621" y="3937653"/>
            <a:ext cx="3067764" cy="525790"/>
            <a:chOff x="543297" y="2226069"/>
            <a:chExt cx="3067764" cy="525790"/>
          </a:xfrm>
          <a:solidFill>
            <a:srgbClr val="10253F"/>
          </a:solidFill>
        </p:grpSpPr>
        <p:sp>
          <p:nvSpPr>
            <p:cNvPr id="18" name="Oval 17"/>
            <p:cNvSpPr/>
            <p:nvPr/>
          </p:nvSpPr>
          <p:spPr>
            <a:xfrm>
              <a:off x="543297" y="2232277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185834" y="2230725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1810097" y="2229173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443497" y="2227621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067760" y="2226069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82862" y="2133377"/>
            <a:ext cx="3067764" cy="525790"/>
            <a:chOff x="534160" y="2226069"/>
            <a:chExt cx="3067764" cy="525790"/>
          </a:xfrm>
        </p:grpSpPr>
        <p:sp>
          <p:nvSpPr>
            <p:cNvPr id="33" name="Oval 32"/>
            <p:cNvSpPr/>
            <p:nvPr/>
          </p:nvSpPr>
          <p:spPr>
            <a:xfrm>
              <a:off x="534160" y="2232277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1176697" y="2230725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1800960" y="2229173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2434360" y="2227621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3058623" y="2226069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Oval 27"/>
          <p:cNvSpPr/>
          <p:nvPr/>
        </p:nvSpPr>
        <p:spPr>
          <a:xfrm>
            <a:off x="2890479" y="2734597"/>
            <a:ext cx="543301" cy="519582"/>
          </a:xfrm>
          <a:prstGeom prst="ellipse">
            <a:avLst/>
          </a:prstGeom>
          <a:solidFill>
            <a:srgbClr val="10253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2" name="Oval 31"/>
          <p:cNvSpPr/>
          <p:nvPr/>
        </p:nvSpPr>
        <p:spPr>
          <a:xfrm>
            <a:off x="5405805" y="2728389"/>
            <a:ext cx="543301" cy="519582"/>
          </a:xfrm>
          <a:prstGeom prst="ellipse">
            <a:avLst/>
          </a:prstGeom>
          <a:solidFill>
            <a:srgbClr val="10253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9" name="Oval 28"/>
          <p:cNvSpPr/>
          <p:nvPr/>
        </p:nvSpPr>
        <p:spPr>
          <a:xfrm>
            <a:off x="3523879" y="2733045"/>
            <a:ext cx="543301" cy="519582"/>
          </a:xfrm>
          <a:prstGeom prst="ellipse">
            <a:avLst/>
          </a:prstGeom>
          <a:solidFill>
            <a:srgbClr val="10253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3429000" y="2590800"/>
            <a:ext cx="2034903" cy="780344"/>
            <a:chOff x="3505200" y="4582714"/>
            <a:chExt cx="2034903" cy="780344"/>
          </a:xfrm>
        </p:grpSpPr>
        <p:sp>
          <p:nvSpPr>
            <p:cNvPr id="72" name="Oval 71"/>
            <p:cNvSpPr/>
            <p:nvPr/>
          </p:nvSpPr>
          <p:spPr>
            <a:xfrm>
              <a:off x="3505200" y="4585818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4129463" y="4584266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4762863" y="4582714"/>
              <a:ext cx="777240" cy="777240"/>
            </a:xfrm>
            <a:prstGeom prst="ellipse">
              <a:avLst/>
            </a:prstGeom>
            <a:solidFill>
              <a:srgbClr val="FF0000"/>
            </a:solidFill>
            <a:ln w="1270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Oval 29"/>
          <p:cNvSpPr/>
          <p:nvPr/>
        </p:nvSpPr>
        <p:spPr>
          <a:xfrm>
            <a:off x="4157279" y="2731493"/>
            <a:ext cx="543301" cy="519582"/>
          </a:xfrm>
          <a:prstGeom prst="ellipse">
            <a:avLst/>
          </a:prstGeom>
          <a:solidFill>
            <a:srgbClr val="10253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1" name="Oval 30"/>
          <p:cNvSpPr/>
          <p:nvPr/>
        </p:nvSpPr>
        <p:spPr>
          <a:xfrm>
            <a:off x="4781542" y="2729941"/>
            <a:ext cx="543301" cy="519582"/>
          </a:xfrm>
          <a:prstGeom prst="ellipse">
            <a:avLst/>
          </a:prstGeom>
          <a:solidFill>
            <a:srgbClr val="10253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2493909" y="2362200"/>
            <a:ext cx="3811302" cy="1301922"/>
            <a:chOff x="2493909" y="2338510"/>
            <a:chExt cx="3811302" cy="1301922"/>
          </a:xfrm>
        </p:grpSpPr>
        <p:pic>
          <p:nvPicPr>
            <p:cNvPr id="39" name="Picture 38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779" y="2351650"/>
              <a:ext cx="1277484" cy="1277484"/>
            </a:xfrm>
            <a:prstGeom prst="rect">
              <a:avLst/>
            </a:prstGeom>
          </p:spPr>
        </p:pic>
        <p:pic>
          <p:nvPicPr>
            <p:cNvPr id="78" name="Picture 77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459" y="2350729"/>
              <a:ext cx="1277484" cy="1277484"/>
            </a:xfrm>
            <a:prstGeom prst="rect">
              <a:avLst/>
            </a:prstGeom>
          </p:spPr>
        </p:pic>
        <p:pic>
          <p:nvPicPr>
            <p:cNvPr id="77" name="Picture 76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575" y="2362948"/>
              <a:ext cx="1277484" cy="1277484"/>
            </a:xfrm>
            <a:prstGeom prst="rect">
              <a:avLst/>
            </a:prstGeom>
          </p:spPr>
        </p:pic>
        <p:pic>
          <p:nvPicPr>
            <p:cNvPr id="79" name="Picture 78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727" y="2338510"/>
              <a:ext cx="1277484" cy="1277484"/>
            </a:xfrm>
            <a:prstGeom prst="rect">
              <a:avLst/>
            </a:prstGeom>
          </p:spPr>
        </p:pic>
        <p:pic>
          <p:nvPicPr>
            <p:cNvPr id="80" name="Picture 79" descr="21175849_s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00" b="90000" l="8667" r="90000">
                          <a14:foregroundMark x1="55111" y1="19111" x2="55111" y2="19111"/>
                          <a14:foregroundMark x1="55111" y1="19111" x2="55111" y2="19111"/>
                          <a14:foregroundMark x1="40889" y1="36444" x2="40889" y2="36444"/>
                          <a14:foregroundMark x1="40889" y1="36444" x2="40889" y2="36444"/>
                          <a14:foregroundMark x1="30444" y1="23333" x2="30444" y2="23333"/>
                          <a14:foregroundMark x1="39556" y1="19556" x2="39556" y2="19556"/>
                          <a14:foregroundMark x1="66222" y1="21333" x2="66222" y2="21333"/>
                          <a14:foregroundMark x1="72000" y1="31111" x2="72000" y2="31111"/>
                          <a14:foregroundMark x1="18889" y1="28222" x2="18889" y2="28222"/>
                          <a14:foregroundMark x1="20667" y1="46444" x2="20667" y2="46444"/>
                          <a14:foregroundMark x1="19333" y1="59111" x2="19333" y2="59111"/>
                          <a14:foregroundMark x1="25556" y1="69111" x2="25556" y2="69111"/>
                          <a14:foregroundMark x1="34667" y1="77333" x2="34667" y2="77333"/>
                          <a14:foregroundMark x1="46222" y1="81778" x2="46222" y2="81778"/>
                          <a14:foregroundMark x1="58000" y1="81333" x2="58000" y2="81333"/>
                          <a14:foregroundMark x1="70000" y1="75111" x2="70000" y2="75111"/>
                          <a14:foregroundMark x1="78222" y1="64889" x2="78222" y2="64889"/>
                          <a14:foregroundMark x1="79556" y1="53333" x2="79556" y2="53333"/>
                          <a14:foregroundMark x1="79111" y1="40222" x2="79111" y2="4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909" y="2350177"/>
              <a:ext cx="1277484" cy="127748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2891875" y="2721059"/>
            <a:ext cx="3067764" cy="525790"/>
            <a:chOff x="543297" y="2226069"/>
            <a:chExt cx="3067764" cy="525790"/>
          </a:xfrm>
        </p:grpSpPr>
        <p:sp>
          <p:nvSpPr>
            <p:cNvPr id="61" name="Oval 60"/>
            <p:cNvSpPr/>
            <p:nvPr/>
          </p:nvSpPr>
          <p:spPr>
            <a:xfrm>
              <a:off x="543297" y="2232277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176697" y="2230725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0</a:t>
              </a:r>
              <a:endParaRPr lang="en-US" sz="3200" b="1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1810097" y="2229173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0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2434360" y="2227621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0</a:t>
              </a:r>
              <a:endParaRPr lang="en-US" sz="3200" b="1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3067760" y="2226069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95" y="2514600"/>
            <a:ext cx="894429" cy="840326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57698" y="2581870"/>
            <a:ext cx="3086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 Black"/>
                <a:cs typeface="Arial Black"/>
              </a:rPr>
              <a:t>FAILURE</a:t>
            </a:r>
            <a:endParaRPr lang="en-US" sz="48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19800" y="2514600"/>
            <a:ext cx="3086302" cy="1163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800" b="1" dirty="0" smtClean="0">
                <a:solidFill>
                  <a:srgbClr val="008000"/>
                </a:solidFill>
                <a:latin typeface="Arial Black"/>
                <a:cs typeface="Arial Black"/>
              </a:rPr>
              <a:t>NO </a:t>
            </a:r>
          </a:p>
          <a:p>
            <a:pPr algn="ctr">
              <a:lnSpc>
                <a:spcPct val="70000"/>
              </a:lnSpc>
            </a:pPr>
            <a:r>
              <a:rPr lang="en-US" sz="4800" b="1" dirty="0" smtClean="0">
                <a:solidFill>
                  <a:srgbClr val="008000"/>
                </a:solidFill>
                <a:latin typeface="Arial Black"/>
                <a:cs typeface="Arial Black"/>
              </a:rPr>
              <a:t>FAILURE</a:t>
            </a:r>
            <a:endParaRPr lang="en-US" sz="4800" b="1" dirty="0"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66" name="Multiply 65"/>
          <p:cNvSpPr/>
          <p:nvPr/>
        </p:nvSpPr>
        <p:spPr>
          <a:xfrm>
            <a:off x="3968991" y="251477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782489" y="2724495"/>
            <a:ext cx="543301" cy="519582"/>
          </a:xfrm>
          <a:prstGeom prst="ellipse">
            <a:avLst/>
          </a:prstGeom>
          <a:solidFill>
            <a:srgbClr val="10253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82" name="Oval 81"/>
          <p:cNvSpPr/>
          <p:nvPr/>
        </p:nvSpPr>
        <p:spPr>
          <a:xfrm>
            <a:off x="3522082" y="2728819"/>
            <a:ext cx="543301" cy="519582"/>
          </a:xfrm>
          <a:prstGeom prst="ellipse">
            <a:avLst/>
          </a:prstGeom>
          <a:solidFill>
            <a:srgbClr val="10253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0" y="2667000"/>
            <a:ext cx="2777030" cy="601616"/>
          </a:xfrm>
          <a:prstGeom prst="round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INTERFERENCE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62" y="12132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PATTERN SENSITIVITY</a:t>
            </a:r>
            <a:endParaRPr lang="en-US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0" y="5165725"/>
            <a:ext cx="9143999" cy="11588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Some cells can fail depending on the </a:t>
            </a: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data stored in neighboring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27</a:t>
            </a:fld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0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JSSC’88, MDTD’02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2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6" grpId="1"/>
      <p:bldP spid="66" grpId="0" animBg="1"/>
      <p:bldP spid="81" grpId="0" animBg="1"/>
      <p:bldP spid="82" grpId="0" animBg="1"/>
      <p:bldP spid="58" grpId="0" animBg="1"/>
      <p:bldP spid="5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" y="1372739"/>
            <a:ext cx="9144000" cy="337043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322"/>
            <a:ext cx="7299953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VARIABLE RETENTION TIME</a:t>
            </a:r>
            <a:endParaRPr lang="en-US" b="1" dirty="0"/>
          </a:p>
        </p:txBody>
      </p:sp>
      <p:grpSp>
        <p:nvGrpSpPr>
          <p:cNvPr id="77" name="Group 76"/>
          <p:cNvGrpSpPr/>
          <p:nvPr/>
        </p:nvGrpSpPr>
        <p:grpSpPr>
          <a:xfrm>
            <a:off x="928106" y="1756854"/>
            <a:ext cx="3273181" cy="2582606"/>
            <a:chOff x="2777030" y="2018290"/>
            <a:chExt cx="3273181" cy="2582606"/>
          </a:xfrm>
          <a:solidFill>
            <a:srgbClr val="10253F"/>
          </a:solidFill>
        </p:grpSpPr>
        <p:cxnSp>
          <p:nvCxnSpPr>
            <p:cNvPr id="5" name="Straight Connector 4"/>
            <p:cNvCxnSpPr/>
            <p:nvPr/>
          </p:nvCxnSpPr>
          <p:spPr>
            <a:xfrm>
              <a:off x="5680592" y="2043186"/>
              <a:ext cx="0" cy="255771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053068" y="2036962"/>
              <a:ext cx="0" cy="255771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425544" y="2030738"/>
              <a:ext cx="0" cy="255771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798583" y="4188609"/>
              <a:ext cx="3251628" cy="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92375" y="3597681"/>
              <a:ext cx="3251628" cy="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98020" y="2024514"/>
              <a:ext cx="0" cy="255771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161359" y="2018290"/>
              <a:ext cx="0" cy="255771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78550" y="2402605"/>
              <a:ext cx="3251628" cy="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77030" y="2997617"/>
              <a:ext cx="3251628" cy="0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2882862" y="2133377"/>
              <a:ext cx="3067764" cy="525790"/>
              <a:chOff x="534160" y="2226069"/>
              <a:chExt cx="3067764" cy="525790"/>
            </a:xfrm>
            <a:grpFill/>
          </p:grpSpPr>
          <p:sp>
            <p:nvSpPr>
              <p:cNvPr id="33" name="Oval 32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 b="1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2890479" y="2734597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523879" y="2733045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157279" y="2731493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4781542" y="2729941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5405805" y="2728389"/>
              <a:ext cx="543301" cy="519582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87550" y="3337589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884621" y="3937653"/>
              <a:ext cx="3067764" cy="525790"/>
              <a:chOff x="543297" y="2226069"/>
              <a:chExt cx="3067764" cy="525790"/>
            </a:xfrm>
            <a:grpFill/>
          </p:grpSpPr>
          <p:sp>
            <p:nvSpPr>
              <p:cNvPr id="18" name="Oval 17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6" name="Multiply 65"/>
          <p:cNvSpPr/>
          <p:nvPr/>
        </p:nvSpPr>
        <p:spPr>
          <a:xfrm>
            <a:off x="1498503" y="283844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0" name="Chart 79"/>
          <p:cNvGraphicFramePr/>
          <p:nvPr>
            <p:extLst>
              <p:ext uri="{D42A27DB-BD31-4B8C-83A1-F6EECF244321}">
                <p14:modId xmlns:p14="http://schemas.microsoft.com/office/powerpoint/2010/main" val="1777840965"/>
              </p:ext>
            </p:extLst>
          </p:nvPr>
        </p:nvGraphicFramePr>
        <p:xfrm>
          <a:off x="4388746" y="1397000"/>
          <a:ext cx="4500800" cy="334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795" y="2871348"/>
            <a:ext cx="894429" cy="840326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0" y="5029200"/>
            <a:ext cx="9143999" cy="132715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chemeClr val="bg1"/>
                </a:solidFill>
              </a:rPr>
              <a:t>R</a:t>
            </a:r>
            <a:r>
              <a:rPr lang="en-US" sz="4000" b="1" dirty="0" smtClean="0">
                <a:solidFill>
                  <a:schemeClr val="bg1"/>
                </a:solidFill>
              </a:rPr>
              <a:t>etention time changes </a:t>
            </a:r>
            <a:r>
              <a:rPr lang="en-US" sz="4000" b="1" i="1" dirty="0" smtClean="0">
                <a:solidFill>
                  <a:schemeClr val="bg1"/>
                </a:solidFill>
              </a:rPr>
              <a:t>randomly</a:t>
            </a: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chemeClr val="bg1"/>
                </a:solidFill>
              </a:rPr>
              <a:t>in </a:t>
            </a:r>
            <a:r>
              <a:rPr lang="en-US" sz="4000" b="1" dirty="0">
                <a:solidFill>
                  <a:schemeClr val="bg1"/>
                </a:solidFill>
              </a:rPr>
              <a:t>some </a:t>
            </a:r>
            <a:r>
              <a:rPr lang="en-US" sz="4000" b="1" dirty="0" smtClean="0">
                <a:solidFill>
                  <a:schemeClr val="bg1"/>
                </a:solidFill>
              </a:rPr>
              <a:t>cells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721006"/>
            <a:ext cx="894429" cy="840326"/>
          </a:xfrm>
          <a:prstGeom prst="rect">
            <a:avLst/>
          </a:prstGeom>
        </p:spPr>
      </p:pic>
      <p:sp>
        <p:nvSpPr>
          <p:cNvPr id="44" name="Multiply 43"/>
          <p:cNvSpPr/>
          <p:nvPr/>
        </p:nvSpPr>
        <p:spPr>
          <a:xfrm>
            <a:off x="6477000" y="360194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71" y="1721006"/>
            <a:ext cx="894429" cy="8403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28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0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IEDM’87, IEDM’92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8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Graphic spid="80" grpId="0">
        <p:bldSub>
          <a:bldChart bld="category"/>
        </p:bldSub>
      </p:bldGraphic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" y="1103704"/>
            <a:ext cx="9144000" cy="359600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CURRENT APROACH TO CONTAIN INTERMITTENT FAILURES </a:t>
            </a:r>
            <a:endParaRPr lang="en-US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2110298" y="1136044"/>
            <a:ext cx="4374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Manufacturing Time Testing</a:t>
            </a:r>
            <a:endParaRPr lang="en-US" sz="2800" b="1" dirty="0"/>
          </a:p>
        </p:txBody>
      </p:sp>
      <p:sp>
        <p:nvSpPr>
          <p:cNvPr id="88" name="Rectangle 87"/>
          <p:cNvSpPr/>
          <p:nvPr/>
        </p:nvSpPr>
        <p:spPr>
          <a:xfrm>
            <a:off x="2222379" y="1733609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5867116" y="1792639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5437754" y="1853382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810230" y="1847158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4182706" y="1840934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555745" y="3998805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549537" y="3407877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555182" y="1834710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918521" y="1828486"/>
            <a:ext cx="0" cy="25577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2535712" y="2212801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2534192" y="2807813"/>
            <a:ext cx="32516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2640024" y="1949781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/>
          <p:nvPr/>
        </p:nvSpPr>
        <p:spPr>
          <a:xfrm>
            <a:off x="3282561" y="1948229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/>
          <p:nvPr/>
        </p:nvSpPr>
        <p:spPr>
          <a:xfrm>
            <a:off x="3906824" y="1946677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4540224" y="1945125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5164487" y="1943573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/>
          <p:nvPr/>
        </p:nvSpPr>
        <p:spPr>
          <a:xfrm>
            <a:off x="2647641" y="2544793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/>
          <p:cNvSpPr/>
          <p:nvPr/>
        </p:nvSpPr>
        <p:spPr>
          <a:xfrm>
            <a:off x="3281041" y="2543241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/>
          <p:nvPr/>
        </p:nvSpPr>
        <p:spPr>
          <a:xfrm>
            <a:off x="3914441" y="2541689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4538704" y="2540137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5162967" y="2538585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2644712" y="3153993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3278112" y="3152441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3911512" y="3150889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4535775" y="3149337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5169175" y="3147785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2641783" y="3754057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3284320" y="3752505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3908583" y="3750953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4541983" y="3749401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5166246" y="3747849"/>
            <a:ext cx="543301" cy="519582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ight Arrow 132"/>
          <p:cNvSpPr/>
          <p:nvPr/>
        </p:nvSpPr>
        <p:spPr>
          <a:xfrm>
            <a:off x="6125570" y="2219132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6125563" y="1770957"/>
            <a:ext cx="9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PASS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165907" y="3996171"/>
            <a:ext cx="81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FAIL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41" name="Right Arrow 140"/>
          <p:cNvSpPr/>
          <p:nvPr/>
        </p:nvSpPr>
        <p:spPr>
          <a:xfrm>
            <a:off x="6128562" y="3790756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ight Arrow 136"/>
          <p:cNvSpPr/>
          <p:nvPr/>
        </p:nvSpPr>
        <p:spPr>
          <a:xfrm>
            <a:off x="1512717" y="2947416"/>
            <a:ext cx="675312" cy="339139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49220"/>
            <a:ext cx="1574800" cy="1084580"/>
          </a:xfrm>
          <a:prstGeom prst="rect">
            <a:avLst/>
          </a:prstGeom>
        </p:spPr>
      </p:pic>
      <p:pic>
        <p:nvPicPr>
          <p:cNvPr id="51" name="Picture 50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16974"/>
            <a:ext cx="1574800" cy="1084580"/>
          </a:xfrm>
          <a:prstGeom prst="rect">
            <a:avLst/>
          </a:prstGeom>
        </p:spPr>
      </p:pic>
      <p:pic>
        <p:nvPicPr>
          <p:cNvPr id="52" name="Picture 51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33600"/>
            <a:ext cx="1574800" cy="1084580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52" y="1770957"/>
            <a:ext cx="954058" cy="896348"/>
          </a:xfrm>
          <a:prstGeom prst="rect">
            <a:avLst/>
          </a:prstGeom>
        </p:spPr>
      </p:pic>
      <p:pic>
        <p:nvPicPr>
          <p:cNvPr id="53" name="Picture 52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505200"/>
            <a:ext cx="1574800" cy="1084580"/>
          </a:xfrm>
          <a:prstGeom prst="rect">
            <a:avLst/>
          </a:prstGeom>
        </p:spPr>
      </p:pic>
      <p:sp>
        <p:nvSpPr>
          <p:cNvPr id="204" name="Multiply 203"/>
          <p:cNvSpPr/>
          <p:nvPr/>
        </p:nvSpPr>
        <p:spPr>
          <a:xfrm>
            <a:off x="7391400" y="3505200"/>
            <a:ext cx="1175849" cy="11945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0" y="4699707"/>
            <a:ext cx="9144000" cy="1853493"/>
          </a:xfrm>
          <a:prstGeom prst="round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1. Manufacturers </a:t>
            </a:r>
            <a:r>
              <a:rPr lang="en-US" sz="4000" b="1" dirty="0">
                <a:solidFill>
                  <a:srgbClr val="FF0000"/>
                </a:solidFill>
              </a:rPr>
              <a:t>perform exhaustive </a:t>
            </a:r>
            <a:r>
              <a:rPr lang="en-US" sz="4000" b="1" dirty="0" smtClean="0">
                <a:solidFill>
                  <a:srgbClr val="FF0000"/>
                </a:solidFill>
              </a:rPr>
              <a:t>testing of </a:t>
            </a:r>
            <a:r>
              <a:rPr lang="en-US" sz="4000" b="1" dirty="0">
                <a:solidFill>
                  <a:srgbClr val="FF0000"/>
                </a:solidFill>
              </a:rPr>
              <a:t>DRAM </a:t>
            </a:r>
            <a:r>
              <a:rPr lang="en-US" sz="4000" b="1" dirty="0" smtClean="0">
                <a:solidFill>
                  <a:srgbClr val="FF0000"/>
                </a:solidFill>
              </a:rPr>
              <a:t>chips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2. Chips </a:t>
            </a:r>
            <a:r>
              <a:rPr lang="en-US" sz="4000" b="1" dirty="0">
                <a:solidFill>
                  <a:srgbClr val="FF0000"/>
                </a:solidFill>
              </a:rPr>
              <a:t>failing the tests are </a:t>
            </a:r>
            <a:r>
              <a:rPr lang="en-US" sz="4000" b="1" dirty="0" smtClean="0">
                <a:solidFill>
                  <a:srgbClr val="FF0000"/>
                </a:solidFill>
              </a:rPr>
              <a:t>discarded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1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88" grpId="0" animBg="1"/>
      <p:bldP spid="89" grpId="0" animBg="1"/>
      <p:bldP spid="89" grpId="1" animBg="1"/>
      <p:bldP spid="122" grpId="0" animBg="1"/>
      <p:bldP spid="123" grpId="0" animBg="1"/>
      <p:bldP spid="124" grpId="0" animBg="1"/>
      <p:bldP spid="125" grpId="0" animBg="1"/>
      <p:bldP spid="12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33" grpId="0" animBg="1"/>
      <p:bldP spid="135" grpId="0"/>
      <p:bldP spid="136" grpId="0"/>
      <p:bldP spid="141" grpId="0" animBg="1"/>
      <p:bldP spid="137" grpId="0" animBg="1"/>
      <p:bldP spid="204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4295239"/>
            <a:ext cx="9144001" cy="137531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1600200"/>
            <a:ext cx="9144000" cy="1905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MAIN MEMORY CAPACITY</a:t>
            </a:r>
            <a:endParaRPr lang="en-US" b="1" dirty="0"/>
          </a:p>
        </p:txBody>
      </p:sp>
      <p:pic>
        <p:nvPicPr>
          <p:cNvPr id="7" name="Picture 6" descr="3118390_s.jp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00" b="64667" l="4889" r="94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08" b="32843"/>
          <a:stretch/>
        </p:blipFill>
        <p:spPr>
          <a:xfrm>
            <a:off x="1714500" y="1646238"/>
            <a:ext cx="5715000" cy="1369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2819400"/>
            <a:ext cx="3919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Gigabytes of DRAM</a:t>
            </a:r>
            <a:endParaRPr lang="en-US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0" y="35052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Increasing demand for high capacity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267200"/>
            <a:ext cx="6502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1. More cores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2. Data-intensive applications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2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1" y="1103704"/>
            <a:ext cx="9144000" cy="400169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10298" y="1022940"/>
            <a:ext cx="4374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Manufacturing Time Testing</a:t>
            </a:r>
            <a:endParaRPr lang="en-US" sz="2800" b="1" dirty="0"/>
          </a:p>
        </p:txBody>
      </p:sp>
      <p:sp>
        <p:nvSpPr>
          <p:cNvPr id="148" name="Rectangle 147"/>
          <p:cNvSpPr/>
          <p:nvPr/>
        </p:nvSpPr>
        <p:spPr>
          <a:xfrm>
            <a:off x="2225371" y="1623513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5870108" y="1682543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ight Arrow 155"/>
          <p:cNvSpPr/>
          <p:nvPr/>
        </p:nvSpPr>
        <p:spPr>
          <a:xfrm>
            <a:off x="1515709" y="2837320"/>
            <a:ext cx="675312" cy="339139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969379" y="2106017"/>
            <a:ext cx="2434972" cy="1813117"/>
            <a:chOff x="3454955" y="2670363"/>
            <a:chExt cx="2434972" cy="1813117"/>
          </a:xfrm>
          <a:solidFill>
            <a:srgbClr val="10253F"/>
          </a:solidFill>
        </p:grpSpPr>
        <p:grpSp>
          <p:nvGrpSpPr>
            <p:cNvPr id="151" name="Group 150"/>
            <p:cNvGrpSpPr>
              <a:grpSpLocks noChangeAspect="1"/>
            </p:cNvGrpSpPr>
            <p:nvPr/>
          </p:nvGrpSpPr>
          <p:grpSpPr>
            <a:xfrm>
              <a:off x="3454955" y="2670363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63" name="Straight Connector 162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2" name="Group 171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91" name="Oval 190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3" name="Group 172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Oval 186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4" name="Group 173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81" name="Oval 18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76" name="Oval 175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30" name="Group 129"/>
            <p:cNvGrpSpPr>
              <a:grpSpLocks noChangeAspect="1"/>
            </p:cNvGrpSpPr>
            <p:nvPr/>
          </p:nvGrpSpPr>
          <p:grpSpPr>
            <a:xfrm>
              <a:off x="3457947" y="3551049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0" name="Group 199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219" name="Oval 218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0" name="Oval 21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Oval 220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2" name="Oval 22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3" name="Oval 222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214" name="Oval 213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204" name="Oval 203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24" name="Group 223"/>
            <p:cNvGrpSpPr>
              <a:grpSpLocks noChangeAspect="1"/>
            </p:cNvGrpSpPr>
            <p:nvPr/>
          </p:nvGrpSpPr>
          <p:grpSpPr>
            <a:xfrm>
              <a:off x="4653211" y="2673371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225" name="Straight Connector 224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" name="Group 233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253" name="Oval 252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5" name="Group 234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248" name="Oval 247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9" name="Oval 248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Oval 249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Oval 250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243" name="Oval 242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Oval 243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5" name="Oval 244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Oval 245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7" name="Oval 246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7" name="Group 236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238" name="Oval 237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9" name="Oval 238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Oval 239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58" name="Group 257"/>
            <p:cNvGrpSpPr>
              <a:grpSpLocks noChangeAspect="1"/>
            </p:cNvGrpSpPr>
            <p:nvPr/>
          </p:nvGrpSpPr>
          <p:grpSpPr>
            <a:xfrm>
              <a:off x="4656203" y="3554057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259" name="Straight Connector 258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8" name="Group 267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287" name="Oval 28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Oval 290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69" name="Group 268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282" name="Oval 28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0" name="Group 269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277" name="Oval 27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8" name="Oval 277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9" name="Oval 27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1" name="Oval 28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1" name="Group 270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272" name="Oval 27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3" name="Oval 272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4" name="Oval 27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5" name="Oval 274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6" name="Oval 27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302" name="Right Arrow 301"/>
          <p:cNvSpPr/>
          <p:nvPr/>
        </p:nvSpPr>
        <p:spPr>
          <a:xfrm>
            <a:off x="6125570" y="2106028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3" name="TextBox 302"/>
          <p:cNvSpPr txBox="1"/>
          <p:nvPr/>
        </p:nvSpPr>
        <p:spPr>
          <a:xfrm>
            <a:off x="6125563" y="1657853"/>
            <a:ext cx="9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PASS</a:t>
            </a:r>
            <a:endParaRPr lang="en-US" sz="2800" b="1" dirty="0"/>
          </a:p>
        </p:txBody>
      </p:sp>
      <p:sp>
        <p:nvSpPr>
          <p:cNvPr id="304" name="TextBox 303"/>
          <p:cNvSpPr txBox="1"/>
          <p:nvPr/>
        </p:nvSpPr>
        <p:spPr>
          <a:xfrm>
            <a:off x="6165907" y="3883067"/>
            <a:ext cx="81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FAIL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05" name="Right Arrow 304"/>
          <p:cNvSpPr/>
          <p:nvPr/>
        </p:nvSpPr>
        <p:spPr>
          <a:xfrm>
            <a:off x="6128562" y="3677652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Title 1"/>
          <p:cNvSpPr>
            <a:spLocks noGrp="1"/>
          </p:cNvSpPr>
          <p:nvPr>
            <p:ph type="title"/>
          </p:nvPr>
        </p:nvSpPr>
        <p:spPr>
          <a:xfrm>
            <a:off x="457200" y="-4596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SCALING AFFECTING TESTING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8" name="Picture 197" descr="21175849_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83" y="1967317"/>
            <a:ext cx="1277484" cy="1277484"/>
          </a:xfrm>
          <a:prstGeom prst="rect">
            <a:avLst/>
          </a:prstGeom>
        </p:spPr>
      </p:pic>
      <p:pic>
        <p:nvPicPr>
          <p:cNvPr id="295" name="Picture 294" descr="21175849_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88" y="2668300"/>
            <a:ext cx="1277484" cy="1277484"/>
          </a:xfrm>
          <a:prstGeom prst="rect">
            <a:avLst/>
          </a:prstGeom>
        </p:spPr>
      </p:pic>
      <p:pic>
        <p:nvPicPr>
          <p:cNvPr id="306" name="Picture 305" descr="21175849_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79" y="1965844"/>
            <a:ext cx="1277484" cy="1277484"/>
          </a:xfrm>
          <a:prstGeom prst="rect">
            <a:avLst/>
          </a:prstGeom>
        </p:spPr>
      </p:pic>
      <p:pic>
        <p:nvPicPr>
          <p:cNvPr id="307" name="Picture 306" descr="21175849_s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89" y="2719876"/>
            <a:ext cx="1277484" cy="1277484"/>
          </a:xfrm>
          <a:prstGeom prst="rect">
            <a:avLst/>
          </a:prstGeom>
        </p:spPr>
      </p:pic>
      <p:pic>
        <p:nvPicPr>
          <p:cNvPr id="292" name="Picture 291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1574800" cy="1084580"/>
          </a:xfrm>
          <a:prstGeom prst="rect">
            <a:avLst/>
          </a:prstGeom>
        </p:spPr>
      </p:pic>
      <p:pic>
        <p:nvPicPr>
          <p:cNvPr id="293" name="Picture 292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039869"/>
            <a:ext cx="1574800" cy="1084580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152" y="1143000"/>
            <a:ext cx="954058" cy="896348"/>
          </a:xfrm>
          <a:prstGeom prst="rect">
            <a:avLst/>
          </a:prstGeom>
        </p:spPr>
      </p:pic>
      <p:pic>
        <p:nvPicPr>
          <p:cNvPr id="294" name="Picture 293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057400"/>
            <a:ext cx="1574800" cy="1084580"/>
          </a:xfrm>
          <a:prstGeom prst="rect">
            <a:avLst/>
          </a:prstGeom>
        </p:spPr>
      </p:pic>
      <p:sp>
        <p:nvSpPr>
          <p:cNvPr id="162" name="Multiply 161"/>
          <p:cNvSpPr/>
          <p:nvPr/>
        </p:nvSpPr>
        <p:spPr>
          <a:xfrm>
            <a:off x="7423489" y="1981200"/>
            <a:ext cx="1175849" cy="11945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96" name="Picture 295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3048000"/>
            <a:ext cx="1574800" cy="1084580"/>
          </a:xfrm>
          <a:prstGeom prst="rect">
            <a:avLst/>
          </a:prstGeom>
        </p:spPr>
      </p:pic>
      <p:sp>
        <p:nvSpPr>
          <p:cNvPr id="297" name="Multiply 296"/>
          <p:cNvSpPr/>
          <p:nvPr/>
        </p:nvSpPr>
        <p:spPr>
          <a:xfrm>
            <a:off x="7372689" y="2971800"/>
            <a:ext cx="1175849" cy="11945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11" name="Picture 310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3987093"/>
            <a:ext cx="1574800" cy="1084580"/>
          </a:xfrm>
          <a:prstGeom prst="rect">
            <a:avLst/>
          </a:prstGeom>
        </p:spPr>
      </p:pic>
      <p:sp>
        <p:nvSpPr>
          <p:cNvPr id="312" name="Multiply 311"/>
          <p:cNvSpPr/>
          <p:nvPr/>
        </p:nvSpPr>
        <p:spPr>
          <a:xfrm>
            <a:off x="7372689" y="3910893"/>
            <a:ext cx="1175849" cy="11945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1828800" y="4505980"/>
            <a:ext cx="483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Longer Tests and More Failures</a:t>
            </a:r>
            <a:endParaRPr lang="en-US" sz="2800" b="1" dirty="0"/>
          </a:p>
        </p:txBody>
      </p:sp>
      <p:sp>
        <p:nvSpPr>
          <p:cNvPr id="314" name="Rounded Rectangle 313"/>
          <p:cNvSpPr/>
          <p:nvPr/>
        </p:nvSpPr>
        <p:spPr>
          <a:xfrm>
            <a:off x="0" y="5165725"/>
            <a:ext cx="9143999" cy="11588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More interference in smaller technology </a:t>
            </a:r>
            <a:r>
              <a:rPr lang="en-US" sz="3600" b="1" dirty="0" smtClean="0">
                <a:solidFill>
                  <a:schemeClr val="bg1"/>
                </a:solidFill>
              </a:rPr>
              <a:t>nodes leads </a:t>
            </a:r>
            <a:r>
              <a:rPr lang="en-US" sz="3600" b="1" dirty="0">
                <a:solidFill>
                  <a:schemeClr val="bg1"/>
                </a:solidFill>
              </a:rPr>
              <a:t>to lower yield and higher </a:t>
            </a:r>
            <a:r>
              <a:rPr lang="en-US" sz="3600" b="1" dirty="0" smtClean="0">
                <a:solidFill>
                  <a:schemeClr val="bg1"/>
                </a:solidFill>
              </a:rPr>
              <a:t>cost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7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303" grpId="0"/>
      <p:bldP spid="304" grpId="0"/>
      <p:bldP spid="305" grpId="0" animBg="1"/>
      <p:bldP spid="162" grpId="0" animBg="1"/>
      <p:bldP spid="297" grpId="0" animBg="1"/>
      <p:bldP spid="3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/>
          <p:cNvSpPr/>
          <p:nvPr/>
        </p:nvSpPr>
        <p:spPr>
          <a:xfrm>
            <a:off x="1" y="1012738"/>
            <a:ext cx="9144000" cy="450140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262"/>
            <a:ext cx="8229600" cy="1143000"/>
          </a:xfrm>
        </p:spPr>
        <p:txBody>
          <a:bodyPr/>
          <a:lstStyle/>
          <a:p>
            <a:r>
              <a:rPr lang="en-US" b="1" dirty="0" smtClean="0"/>
              <a:t>SYSTEM-LEVEL ONLINE PROFILING</a:t>
            </a:r>
            <a:endParaRPr lang="en-US" b="1" dirty="0"/>
          </a:p>
        </p:txBody>
      </p:sp>
      <p:pic>
        <p:nvPicPr>
          <p:cNvPr id="171" name="Picture 170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47" y="2411458"/>
            <a:ext cx="1181100" cy="813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51216" y="2192941"/>
            <a:ext cx="202581" cy="274506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09663" y="2301977"/>
            <a:ext cx="9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PASS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0007" y="4153711"/>
            <a:ext cx="814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FAIL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86655" y="2560393"/>
            <a:ext cx="2434972" cy="1813117"/>
            <a:chOff x="3454955" y="2670363"/>
            <a:chExt cx="2434972" cy="1813117"/>
          </a:xfrm>
          <a:solidFill>
            <a:schemeClr val="tx2">
              <a:lumMod val="50000"/>
            </a:schemeClr>
          </a:solidFill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3454955" y="2670363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55" name="Oval 154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50" name="Oval 14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40" name="Oval 139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3457947" y="3551049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12" name="Oval 11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07" name="Oval 10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4653211" y="2673371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89" name="Oval 88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84" name="Oval 83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79" name="Oval 78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74" name="Oval 73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4656203" y="3554057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56" name="Oval 5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51" name="Oval 50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41" name="Oval 4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63" name="TextBox 162"/>
          <p:cNvSpPr txBox="1"/>
          <p:nvPr/>
        </p:nvSpPr>
        <p:spPr>
          <a:xfrm>
            <a:off x="126318" y="1122510"/>
            <a:ext cx="3545537" cy="954107"/>
          </a:xfrm>
          <a:prstGeom prst="rect">
            <a:avLst/>
          </a:prstGeom>
          <a:solidFill>
            <a:schemeClr val="bg2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Not fully tested during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b="1" dirty="0" smtClean="0">
                <a:solidFill>
                  <a:srgbClr val="FF0000"/>
                </a:solidFill>
              </a:rPr>
              <a:t>anufacture-time 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4595373" y="1106843"/>
            <a:ext cx="3353552" cy="954107"/>
          </a:xfrm>
          <a:prstGeom prst="rect">
            <a:avLst/>
          </a:prstGeom>
          <a:solidFill>
            <a:schemeClr val="bg2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Ship modules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</a:t>
            </a:r>
            <a:r>
              <a:rPr lang="en-US" sz="2800" b="1" dirty="0" smtClean="0">
                <a:solidFill>
                  <a:srgbClr val="FF0000"/>
                </a:solidFill>
              </a:rPr>
              <a:t>ith possible failures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990994" y="2750152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2993986" y="3948296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Right Arrow 163"/>
          <p:cNvSpPr/>
          <p:nvPr/>
        </p:nvSpPr>
        <p:spPr>
          <a:xfrm>
            <a:off x="5571209" y="3369400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Oval 176"/>
          <p:cNvSpPr>
            <a:spLocks noChangeAspect="1"/>
          </p:cNvSpPr>
          <p:nvPr/>
        </p:nvSpPr>
        <p:spPr>
          <a:xfrm>
            <a:off x="3361594" y="1552011"/>
            <a:ext cx="731520" cy="73152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8" name="Oval 177"/>
          <p:cNvSpPr>
            <a:spLocks noChangeAspect="1"/>
          </p:cNvSpPr>
          <p:nvPr/>
        </p:nvSpPr>
        <p:spPr>
          <a:xfrm>
            <a:off x="7622607" y="1032149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5526890" y="4296585"/>
            <a:ext cx="3140002" cy="954107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Detect and mitigate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ailures online</a:t>
            </a:r>
          </a:p>
        </p:txBody>
      </p:sp>
      <p:sp>
        <p:nvSpPr>
          <p:cNvPr id="180" name="Oval 179"/>
          <p:cNvSpPr>
            <a:spLocks noChangeAspect="1"/>
          </p:cNvSpPr>
          <p:nvPr/>
        </p:nvSpPr>
        <p:spPr>
          <a:xfrm>
            <a:off x="8260583" y="4763437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sz="4400" b="1" dirty="0"/>
          </a:p>
        </p:txBody>
      </p:sp>
      <p:pic>
        <p:nvPicPr>
          <p:cNvPr id="168" name="Picture 167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07" y="2466757"/>
            <a:ext cx="1277484" cy="1277484"/>
          </a:xfrm>
          <a:prstGeom prst="rect">
            <a:avLst/>
          </a:prstGeom>
        </p:spPr>
      </p:pic>
      <p:pic>
        <p:nvPicPr>
          <p:cNvPr id="170" name="Picture 169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12" y="3167740"/>
            <a:ext cx="1277484" cy="1277484"/>
          </a:xfrm>
          <a:prstGeom prst="rect">
            <a:avLst/>
          </a:prstGeom>
        </p:spPr>
      </p:pic>
      <p:pic>
        <p:nvPicPr>
          <p:cNvPr id="175" name="Picture 174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3" y="2465284"/>
            <a:ext cx="1277484" cy="1277484"/>
          </a:xfrm>
          <a:prstGeom prst="rect">
            <a:avLst/>
          </a:prstGeom>
        </p:spPr>
      </p:pic>
      <p:pic>
        <p:nvPicPr>
          <p:cNvPr id="176" name="Picture 175" descr="21175849_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0000" l="8667" r="90000">
                        <a14:foregroundMark x1="55111" y1="19111" x2="55111" y2="19111"/>
                        <a14:foregroundMark x1="55111" y1="19111" x2="55111" y2="19111"/>
                        <a14:foregroundMark x1="40889" y1="36444" x2="40889" y2="36444"/>
                        <a14:foregroundMark x1="40889" y1="36444" x2="40889" y2="36444"/>
                        <a14:foregroundMark x1="30444" y1="23333" x2="30444" y2="23333"/>
                        <a14:foregroundMark x1="39556" y1="19556" x2="39556" y2="19556"/>
                        <a14:foregroundMark x1="66222" y1="21333" x2="66222" y2="21333"/>
                        <a14:foregroundMark x1="72000" y1="31111" x2="72000" y2="31111"/>
                        <a14:foregroundMark x1="18889" y1="28222" x2="18889" y2="28222"/>
                        <a14:foregroundMark x1="20667" y1="46444" x2="20667" y2="46444"/>
                        <a14:foregroundMark x1="19333" y1="59111" x2="19333" y2="59111"/>
                        <a14:foregroundMark x1="25556" y1="69111" x2="25556" y2="69111"/>
                        <a14:foregroundMark x1="34667" y1="77333" x2="34667" y2="77333"/>
                        <a14:foregroundMark x1="46222" y1="81778" x2="46222" y2="81778"/>
                        <a14:foregroundMark x1="58000" y1="81333" x2="58000" y2="81333"/>
                        <a14:foregroundMark x1="70000" y1="75111" x2="70000" y2="75111"/>
                        <a14:foregroundMark x1="78222" y1="64889" x2="78222" y2="64889"/>
                        <a14:foregroundMark x1="79556" y1="53333" x2="79556" y2="53333"/>
                        <a14:foregroundMark x1="79111" y1="40222" x2="79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3" y="3219316"/>
            <a:ext cx="1277484" cy="1277484"/>
          </a:xfrm>
          <a:prstGeom prst="rect">
            <a:avLst/>
          </a:prstGeom>
        </p:spPr>
      </p:pic>
      <p:pic>
        <p:nvPicPr>
          <p:cNvPr id="172" name="Picture 171" descr="37424_1_micron_may_hike_dram_chip_prices_due_to_insufficient_supply_clipped_rev_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9191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669475"/>
            <a:ext cx="1181100" cy="813435"/>
          </a:xfrm>
          <a:prstGeom prst="rect">
            <a:avLst/>
          </a:prstGeom>
        </p:spPr>
      </p:pic>
      <p:pic>
        <p:nvPicPr>
          <p:cNvPr id="173" name="Picture 172" descr="24342616_s.jp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362200"/>
            <a:ext cx="1714500" cy="1143000"/>
          </a:xfrm>
          <a:prstGeom prst="rect">
            <a:avLst/>
          </a:prstGeom>
        </p:spPr>
      </p:pic>
      <p:sp>
        <p:nvSpPr>
          <p:cNvPr id="183" name="Multiply 182"/>
          <p:cNvSpPr/>
          <p:nvPr/>
        </p:nvSpPr>
        <p:spPr>
          <a:xfrm>
            <a:off x="4062306" y="3793604"/>
            <a:ext cx="480110" cy="49884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4" name="Multiply 183"/>
          <p:cNvSpPr/>
          <p:nvPr/>
        </p:nvSpPr>
        <p:spPr>
          <a:xfrm>
            <a:off x="4482050" y="3728748"/>
            <a:ext cx="480110" cy="49884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" name="Lightning Bolt 187"/>
          <p:cNvSpPr/>
          <p:nvPr/>
        </p:nvSpPr>
        <p:spPr>
          <a:xfrm>
            <a:off x="5973831" y="2713095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Lightning Bolt 188"/>
          <p:cNvSpPr/>
          <p:nvPr/>
        </p:nvSpPr>
        <p:spPr>
          <a:xfrm>
            <a:off x="4371786" y="2598113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Picture 180" descr="6106097_s_clipped_rev_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112249"/>
            <a:ext cx="2857500" cy="1936750"/>
          </a:xfrm>
          <a:prstGeom prst="rect">
            <a:avLst/>
          </a:prstGeom>
        </p:spPr>
      </p:pic>
      <p:sp>
        <p:nvSpPr>
          <p:cNvPr id="182" name="Rounded Rectangle 181"/>
          <p:cNvSpPr/>
          <p:nvPr/>
        </p:nvSpPr>
        <p:spPr>
          <a:xfrm>
            <a:off x="0" y="5638800"/>
            <a:ext cx="9143999" cy="6858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Increases yield, reduces cost, enables scaling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9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163" grpId="0" animBg="1"/>
      <p:bldP spid="165" grpId="0" animBg="1"/>
      <p:bldP spid="12" grpId="0" animBg="1"/>
      <p:bldP spid="17" grpId="0" animBg="1"/>
      <p:bldP spid="164" grpId="0" animBg="1"/>
      <p:bldP spid="177" grpId="0" animBg="1"/>
      <p:bldP spid="178" grpId="0" animBg="1"/>
      <p:bldP spid="179" grpId="0" animBg="1"/>
      <p:bldP spid="180" grpId="0" animBg="1"/>
      <p:bldP spid="183" grpId="0" animBg="1"/>
      <p:bldP spid="184" grpId="0" animBg="1"/>
      <p:bldP spid="188" grpId="0" animBg="1"/>
      <p:bldP spid="188" grpId="1" animBg="1"/>
      <p:bldP spid="189" grpId="0" animBg="1"/>
      <p:bldP spid="189" grpId="1" animBg="1"/>
      <p:bldP spid="18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1916059"/>
            <a:ext cx="4267200" cy="3326170"/>
            <a:chOff x="228600" y="1916059"/>
            <a:chExt cx="4267200" cy="3326170"/>
          </a:xfrm>
        </p:grpSpPr>
        <p:grpSp>
          <p:nvGrpSpPr>
            <p:cNvPr id="6" name="Group 5"/>
            <p:cNvGrpSpPr/>
            <p:nvPr/>
          </p:nvGrpSpPr>
          <p:grpSpPr>
            <a:xfrm>
              <a:off x="228600" y="1916059"/>
              <a:ext cx="4267200" cy="3326170"/>
              <a:chOff x="228600" y="2438400"/>
              <a:chExt cx="4267200" cy="3326170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28600" y="2438400"/>
                <a:ext cx="4267200" cy="332617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968254" y="2545607"/>
                <a:ext cx="1012946" cy="754256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19" name="Group 18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45" name="Oval 14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2" name="Oval 14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3" name="Oval 14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4" name="Oval 14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7" name="Oval 136"/>
                    <p:cNvSpPr>
                      <a:spLocks noChangeAspect="1"/>
                    </p:cNvSpPr>
                    <p:nvPr/>
                  </p:nvSpPr>
                  <p:spPr>
                    <a:xfrm>
                      <a:off x="1810098" y="2229173"/>
                      <a:ext cx="543301" cy="519583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" name="Group 19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17" name="Oval 11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1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4" name="Oval 11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0" name="Group 9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1" name="Group 20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2" name="Group 21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0" name="Curved Down Arrow 9"/>
              <p:cNvSpPr/>
              <p:nvPr/>
            </p:nvSpPr>
            <p:spPr>
              <a:xfrm>
                <a:off x="2263201" y="2438400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urved Up Arrow 10"/>
              <p:cNvSpPr/>
              <p:nvPr/>
            </p:nvSpPr>
            <p:spPr>
              <a:xfrm>
                <a:off x="2286000" y="33528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7400" y="2743200"/>
                <a:ext cx="1088234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Detect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/>
                  <a:t>a</a:t>
                </a:r>
                <a:r>
                  <a:rPr lang="en-US" sz="2000" b="1" dirty="0" smtClean="0"/>
                  <a:t>nd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Mitigate</a:t>
                </a:r>
                <a:endParaRPr lang="en-US" sz="20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83666" y="3239819"/>
                <a:ext cx="954934" cy="49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Reliable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33244" y="3276600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DRAM Cells</a:t>
                </a:r>
                <a:endParaRPr lang="en-US" b="1" dirty="0"/>
              </a:p>
            </p:txBody>
          </p:sp>
          <p:sp>
            <p:nvSpPr>
              <p:cNvPr id="15" name="Lightning Bolt 14"/>
              <p:cNvSpPr/>
              <p:nvPr/>
            </p:nvSpPr>
            <p:spPr>
              <a:xfrm>
                <a:off x="1117720" y="2895600"/>
                <a:ext cx="330080" cy="367463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1000" y="3733800"/>
                <a:ext cx="3962400" cy="195457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SYSTEM-LEVEL TECHNIQUES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TO ENABLE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Multiply 16"/>
              <p:cNvSpPr>
                <a:spLocks noChangeAspect="1"/>
              </p:cNvSpPr>
              <p:nvPr/>
            </p:nvSpPr>
            <p:spPr>
              <a:xfrm>
                <a:off x="979627" y="2538985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Multiply 17"/>
              <p:cNvSpPr>
                <a:spLocks noChangeAspect="1"/>
              </p:cNvSpPr>
              <p:nvPr/>
            </p:nvSpPr>
            <p:spPr>
              <a:xfrm>
                <a:off x="1472185" y="2819400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" name="Picture 6" descr="6106097_s_clipped_rev_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1974718"/>
              <a:ext cx="1143000" cy="774700"/>
            </a:xfrm>
            <a:prstGeom prst="rect">
              <a:avLst/>
            </a:prstGeom>
          </p:spPr>
        </p:pic>
      </p:grpSp>
      <p:sp>
        <p:nvSpPr>
          <p:cNvPr id="155" name="Rounded Rectangle 154"/>
          <p:cNvSpPr/>
          <p:nvPr/>
        </p:nvSpPr>
        <p:spPr>
          <a:xfrm>
            <a:off x="4648200" y="76200"/>
            <a:ext cx="4267200" cy="17373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ounded Rectangle 155"/>
          <p:cNvSpPr/>
          <p:nvPr/>
        </p:nvSpPr>
        <p:spPr>
          <a:xfrm>
            <a:off x="4800600" y="228600"/>
            <a:ext cx="3962400" cy="1447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CHALLENGE: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INTERMITTENT FAILURES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648200" y="1905000"/>
            <a:ext cx="4267200" cy="22098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ounded Rectangle 157"/>
          <p:cNvSpPr/>
          <p:nvPr/>
        </p:nvSpPr>
        <p:spPr>
          <a:xfrm>
            <a:off x="4800600" y="2057400"/>
            <a:ext cx="3962400" cy="19050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EFFICACY OF SYSTEM-LEVEL TECHNIQUES WITH REAL DRAM CHIPS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4648200" y="4191000"/>
            <a:ext cx="4267200" cy="9906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ounded Rectangle 159"/>
          <p:cNvSpPr/>
          <p:nvPr/>
        </p:nvSpPr>
        <p:spPr>
          <a:xfrm>
            <a:off x="4800600" y="4343400"/>
            <a:ext cx="3962400" cy="685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HIGH-LEVEL DESIGN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4648200" y="5242229"/>
            <a:ext cx="4267200" cy="125001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ounded Rectangle 161"/>
          <p:cNvSpPr/>
          <p:nvPr/>
        </p:nvSpPr>
        <p:spPr>
          <a:xfrm>
            <a:off x="4800600" y="5410200"/>
            <a:ext cx="3962400" cy="946149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NEW SYSTEM-LEVEL TECHNIQUES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4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9" grpId="0" animBg="1"/>
      <p:bldP spid="160" grpId="0" animBg="1"/>
      <p:bldP spid="161" grpId="0" animBg="1"/>
      <p:bldP spid="1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-130262"/>
            <a:ext cx="9119556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EFFICACY OF SYSTEM-LEVEL TECHNIQUES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" y="771436"/>
            <a:ext cx="91195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chemeClr val="tx2"/>
                </a:solidFill>
              </a:rPr>
              <a:t>Can we leverage existing techniques?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1295400"/>
            <a:ext cx="9144000" cy="3581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78922" y="1371186"/>
            <a:ext cx="4903866" cy="646331"/>
          </a:xfrm>
          <a:prstGeom prst="rect">
            <a:avLst/>
          </a:prstGeom>
          <a:solidFill>
            <a:schemeClr val="bg2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600" b="1" dirty="0" smtClean="0">
                <a:solidFill>
                  <a:srgbClr val="FF0000"/>
                </a:solidFill>
              </a:rPr>
              <a:t>Testing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506235" y="1339370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91455" y="2269358"/>
            <a:ext cx="4910007" cy="646331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600" b="1" dirty="0" smtClean="0">
                <a:solidFill>
                  <a:srgbClr val="FF0000"/>
                </a:solidFill>
              </a:rPr>
              <a:t>Guardbanding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518769" y="2237542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2750" y="3167530"/>
            <a:ext cx="4898713" cy="646331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600" b="1" dirty="0" smtClean="0">
                <a:solidFill>
                  <a:srgbClr val="FF0000"/>
                </a:solidFill>
              </a:rPr>
              <a:t>Error Correcting Code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30063" y="3135714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6087" y="4024696"/>
            <a:ext cx="4898713" cy="646331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600" b="1" dirty="0" smtClean="0">
                <a:solidFill>
                  <a:srgbClr val="FF0000"/>
                </a:solidFill>
              </a:rPr>
              <a:t>Higher Strength ECC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33400" y="3992880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447800"/>
            <a:ext cx="9144000" cy="2759842"/>
          </a:xfrm>
          <a:prstGeom prst="rect">
            <a:avLst/>
          </a:prstGeom>
          <a:solidFill>
            <a:srgbClr val="FF0000">
              <a:alpha val="73000"/>
            </a:srgbClr>
          </a:solidFill>
          <a:ln>
            <a:noFill/>
          </a:ln>
          <a:effectLst/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</a:rPr>
              <a:t>WITHOUT REAL DATA ON </a:t>
            </a:r>
          </a:p>
          <a:p>
            <a:pPr algn="ctr"/>
            <a:r>
              <a:rPr lang="en-US" sz="4400" b="1" dirty="0" smtClean="0">
                <a:solidFill>
                  <a:srgbClr val="FFFFFF"/>
                </a:solidFill>
              </a:rPr>
              <a:t>FAILURE RATE AND CHARACTERISTICS HARD TO ANALYZE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247382"/>
            <a:ext cx="9164163" cy="1077218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We analyze the effectiveness of these techniques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using experimental data from real DRAMs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92874"/>
            <a:ext cx="9119557" cy="369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Data set publicly available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856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7" grpId="0" animBg="1"/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2133599"/>
            <a:ext cx="9144000" cy="331606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842"/>
            <a:ext cx="8229600" cy="1143000"/>
          </a:xfrm>
        </p:spPr>
        <p:txBody>
          <a:bodyPr/>
          <a:lstStyle/>
          <a:p>
            <a:r>
              <a:rPr lang="en-US" b="1" dirty="0" smtClean="0"/>
              <a:t>METHODOLOGY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449669"/>
            <a:ext cx="9144000" cy="646331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Evaluated 96 chips from three major vendors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382" y="1487269"/>
            <a:ext cx="9149382" cy="646331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FPGA-based testing infrastructure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7632508_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67" b="82000" l="5778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0" y="2383128"/>
            <a:ext cx="2857500" cy="1905000"/>
          </a:xfrm>
          <a:prstGeom prst="rect">
            <a:avLst/>
          </a:prstGeom>
          <a:effectLst>
            <a:outerShdw blurRad="63500" dir="13500000" kx="2700000" rotWithShape="0">
              <a:schemeClr val="bg1">
                <a:lumMod val="85000"/>
                <a:alpha val="15000"/>
              </a:schemeClr>
            </a:outerShdw>
          </a:effectLst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10" name="Picture 9" descr="board-pr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83460"/>
            <a:ext cx="5175250" cy="2974340"/>
          </a:xfrm>
          <a:prstGeom prst="rect">
            <a:avLst/>
          </a:prstGeom>
        </p:spPr>
      </p:pic>
      <p:pic>
        <p:nvPicPr>
          <p:cNvPr id="13" name="Picture 12" descr="24342616_s.jp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667000"/>
            <a:ext cx="2857500" cy="1905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3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874931"/>
            <a:ext cx="9144000" cy="430666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2794"/>
            <a:ext cx="8229600" cy="1143000"/>
          </a:xfrm>
        </p:spPr>
        <p:txBody>
          <a:bodyPr/>
          <a:lstStyle/>
          <a:p>
            <a:r>
              <a:rPr lang="en-US" b="1" dirty="0" smtClean="0"/>
              <a:t>1. TESTING</a:t>
            </a:r>
            <a:endParaRPr lang="en-US" b="1" dirty="0"/>
          </a:p>
        </p:txBody>
      </p:sp>
      <p:sp>
        <p:nvSpPr>
          <p:cNvPr id="6" name="Right Arrow 5"/>
          <p:cNvSpPr/>
          <p:nvPr/>
        </p:nvSpPr>
        <p:spPr>
          <a:xfrm>
            <a:off x="4451756" y="2290835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15294" y="1077090"/>
            <a:ext cx="3109320" cy="954107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Write some pattern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</a:rPr>
              <a:t>n the module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6095650" y="1506591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77566" y="3855418"/>
            <a:ext cx="2481293" cy="954107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Wait until  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refresh interval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948763" y="3639206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7782" y="3814102"/>
            <a:ext cx="1678640" cy="954107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Read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and verify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053899" y="3597890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sz="4400" b="1" dirty="0"/>
          </a:p>
        </p:txBody>
      </p:sp>
      <p:sp>
        <p:nvSpPr>
          <p:cNvPr id="14" name="Right Arrow 13"/>
          <p:cNvSpPr/>
          <p:nvPr/>
        </p:nvSpPr>
        <p:spPr>
          <a:xfrm>
            <a:off x="3527758" y="3153518"/>
            <a:ext cx="1027153" cy="373478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24342616_s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66" y="1965643"/>
            <a:ext cx="2857500" cy="1905000"/>
          </a:xfrm>
          <a:prstGeom prst="rect">
            <a:avLst/>
          </a:prstGeom>
        </p:spPr>
      </p:pic>
      <p:sp>
        <p:nvSpPr>
          <p:cNvPr id="15" name="Curved Left Arrow 14"/>
          <p:cNvSpPr/>
          <p:nvPr/>
        </p:nvSpPr>
        <p:spPr>
          <a:xfrm>
            <a:off x="3573639" y="1700375"/>
            <a:ext cx="2927803" cy="3250084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8225" y="1700350"/>
            <a:ext cx="1847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Repeat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1" name="Lightning Bolt 20"/>
          <p:cNvSpPr/>
          <p:nvPr/>
        </p:nvSpPr>
        <p:spPr>
          <a:xfrm>
            <a:off x="7160170" y="2715008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6106097_s_clipped_rev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873250"/>
            <a:ext cx="2857500" cy="1936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27" y="5181600"/>
            <a:ext cx="9122473" cy="892552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Test each module with different patterns for many rounds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Zeros (0000), </a:t>
            </a:r>
            <a:r>
              <a:rPr lang="en-US" sz="2400" b="1" dirty="0">
                <a:solidFill>
                  <a:srgbClr val="000000"/>
                </a:solidFill>
              </a:rPr>
              <a:t>Ones (1111</a:t>
            </a:r>
            <a:r>
              <a:rPr lang="en-US" sz="2400" b="1" dirty="0" smtClean="0">
                <a:solidFill>
                  <a:srgbClr val="000000"/>
                </a:solidFill>
              </a:rPr>
              <a:t>), Tens (1010), Fives (0101), Random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9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762001"/>
            <a:ext cx="9144000" cy="48006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1938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TESTING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2371788" y="1080710"/>
            <a:ext cx="5476812" cy="364369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attern1000Rounds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62" y="762000"/>
            <a:ext cx="6985000" cy="469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1788" y="1102576"/>
            <a:ext cx="422212" cy="358539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67000" y="1102576"/>
            <a:ext cx="5283200" cy="3585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24316" y="3180999"/>
            <a:ext cx="352909" cy="319516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39006" y="4131535"/>
            <a:ext cx="356947" cy="323555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39006" y="2109439"/>
            <a:ext cx="352909" cy="319516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55715" y="1457691"/>
            <a:ext cx="334181" cy="334231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4320049" y="2222582"/>
            <a:ext cx="3745864" cy="1463614"/>
          </a:xfrm>
          <a:prstGeom prst="wedgeRectCallout">
            <a:avLst>
              <a:gd name="adj1" fmla="val -97295"/>
              <a:gd name="adj2" fmla="val -38557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Only a few rounds can discover most of the failures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6485" y="1044280"/>
            <a:ext cx="3121554" cy="408951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4845495" y="1636785"/>
            <a:ext cx="3745864" cy="1463614"/>
          </a:xfrm>
          <a:prstGeom prst="wedgeRectCallout">
            <a:avLst>
              <a:gd name="adj1" fmla="val 13625"/>
              <a:gd name="adj2" fmla="val -62085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Even after hundreds of rounds, a small number of new cells keep failing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0" y="5562600"/>
            <a:ext cx="9143999" cy="10668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Conclusion: Testing </a:t>
            </a:r>
            <a:r>
              <a:rPr lang="en-US" sz="3600" b="1" dirty="0">
                <a:solidFill>
                  <a:srgbClr val="FFFFFF"/>
                </a:solidFill>
              </a:rPr>
              <a:t>alone cannot detect </a:t>
            </a:r>
            <a:endParaRPr lang="en-US" sz="3600" b="1" dirty="0" smtClean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all </a:t>
            </a:r>
            <a:r>
              <a:rPr lang="en-US" sz="3600" b="1" dirty="0">
                <a:solidFill>
                  <a:srgbClr val="FFFFFF"/>
                </a:solidFill>
              </a:rPr>
              <a:t>possible failures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4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4" grpId="0" animBg="1"/>
      <p:bldP spid="14" grpId="1" animBg="1"/>
      <p:bldP spid="13" grpId="0" animBg="1"/>
      <p:bldP spid="13" grpId="1" animBg="1"/>
      <p:bldP spid="11" grpId="0" animBg="1"/>
      <p:bldP spid="11" grpId="1" animBg="1"/>
      <p:bldP spid="5" grpId="0" animBg="1"/>
      <p:bldP spid="5" grpId="1" animBg="1"/>
      <p:bldP spid="7" grpId="0" animBg="1"/>
      <p:bldP spid="7" grpId="1" animBg="1"/>
      <p:bldP spid="8" grpId="0" animBg="1"/>
      <p:bldP spid="9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" y="1849008"/>
            <a:ext cx="9144000" cy="394219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4986"/>
            <a:ext cx="8229600" cy="1143000"/>
          </a:xfrm>
        </p:spPr>
        <p:txBody>
          <a:bodyPr/>
          <a:lstStyle/>
          <a:p>
            <a:r>
              <a:rPr lang="en-US" b="1" dirty="0" smtClean="0"/>
              <a:t>2. GUARDBANDING</a:t>
            </a:r>
            <a:endParaRPr lang="en-US" b="1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43667159"/>
              </p:ext>
            </p:extLst>
          </p:nvPr>
        </p:nvGraphicFramePr>
        <p:xfrm>
          <a:off x="-86115" y="1849008"/>
          <a:ext cx="5984772" cy="411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968756" y="4563041"/>
            <a:ext cx="5403517" cy="21523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70460" y="3725350"/>
            <a:ext cx="5403517" cy="21523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72164" y="2023241"/>
            <a:ext cx="5378583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20185" y="3702092"/>
            <a:ext cx="0" cy="860949"/>
          </a:xfrm>
          <a:prstGeom prst="straightConnector1">
            <a:avLst/>
          </a:prstGeom>
          <a:ln w="7620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415328" y="2044764"/>
            <a:ext cx="0" cy="2539801"/>
          </a:xfrm>
          <a:prstGeom prst="straightConnector1">
            <a:avLst/>
          </a:prstGeom>
          <a:ln w="7620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86843" y="4541513"/>
            <a:ext cx="2903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Refresh Interval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58390" y="3766658"/>
            <a:ext cx="2646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r>
              <a:rPr lang="en-US" sz="3200" b="1" dirty="0" smtClean="0"/>
              <a:t>X Guardband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60094" y="2799810"/>
            <a:ext cx="2646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4X Guardband</a:t>
            </a:r>
            <a:endParaRPr lang="en-US" sz="3200" b="1" dirty="0"/>
          </a:p>
        </p:txBody>
      </p:sp>
      <p:sp>
        <p:nvSpPr>
          <p:cNvPr id="22" name="Multiply 21"/>
          <p:cNvSpPr/>
          <p:nvPr/>
        </p:nvSpPr>
        <p:spPr>
          <a:xfrm>
            <a:off x="993510" y="3634524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90" y="3941829"/>
            <a:ext cx="894429" cy="8403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19" y="2399726"/>
            <a:ext cx="894429" cy="840326"/>
          </a:xfrm>
          <a:prstGeom prst="rect">
            <a:avLst/>
          </a:prstGeom>
        </p:spPr>
      </p:pic>
      <p:sp>
        <p:nvSpPr>
          <p:cNvPr id="25" name="Multiply 24"/>
          <p:cNvSpPr/>
          <p:nvPr/>
        </p:nvSpPr>
        <p:spPr>
          <a:xfrm>
            <a:off x="993509" y="232157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" y="762000"/>
            <a:ext cx="9144001" cy="1077218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 smtClean="0">
                <a:solidFill>
                  <a:srgbClr val="FF0000"/>
                </a:solidFill>
              </a:rPr>
              <a:t>dding a safety-margin on the refresh interval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Can avoid VRT failures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2308419" y="447568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Multiply 27"/>
          <p:cNvSpPr/>
          <p:nvPr/>
        </p:nvSpPr>
        <p:spPr>
          <a:xfrm>
            <a:off x="4116767" y="445415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37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-1" y="5791200"/>
            <a:ext cx="9144001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Effectiveness depends on the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difference between retention times of a cell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6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15" grpId="0"/>
      <p:bldP spid="17" grpId="0"/>
      <p:bldP spid="19" grpId="0"/>
      <p:bldP spid="22" grpId="0" animBg="1"/>
      <p:bldP spid="22" grpId="1" animBg="1"/>
      <p:bldP spid="25" grpId="0" animBg="1"/>
      <p:bldP spid="27" grpId="0" animBg="1"/>
      <p:bldP spid="27" grpId="1" animBg="1"/>
      <p:bldP spid="28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609600"/>
            <a:ext cx="9144000" cy="4953000"/>
            <a:chOff x="1" y="609600"/>
            <a:chExt cx="9144000" cy="4953000"/>
          </a:xfrm>
        </p:grpSpPr>
        <p:sp>
          <p:nvSpPr>
            <p:cNvPr id="5" name="Rectangle 4"/>
            <p:cNvSpPr/>
            <p:nvPr/>
          </p:nvSpPr>
          <p:spPr>
            <a:xfrm>
              <a:off x="1" y="6096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810000" y="762000"/>
              <a:ext cx="2057400" cy="4114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8498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GUARDBANDING</a:t>
            </a:r>
            <a:endParaRPr lang="en-US" b="1" dirty="0"/>
          </a:p>
        </p:txBody>
      </p:sp>
      <p:pic>
        <p:nvPicPr>
          <p:cNvPr id="2" name="Picture 1" descr="VRT-1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75" y="692415"/>
            <a:ext cx="4267200" cy="478155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2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9600"/>
            <a:ext cx="9144000" cy="4953000"/>
            <a:chOff x="1" y="609600"/>
            <a:chExt cx="9144000" cy="4953000"/>
          </a:xfrm>
        </p:grpSpPr>
        <p:sp>
          <p:nvSpPr>
            <p:cNvPr id="8" name="Rectangle 7"/>
            <p:cNvSpPr/>
            <p:nvPr/>
          </p:nvSpPr>
          <p:spPr>
            <a:xfrm>
              <a:off x="1" y="6096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762000"/>
              <a:ext cx="2057400" cy="4114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VRT-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75" y="692416"/>
            <a:ext cx="4267200" cy="47815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8498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GUARDBANDING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7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1371600"/>
            <a:ext cx="9144000" cy="272897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/>
              <a:t>DEMAND 1: </a:t>
            </a:r>
            <a:br>
              <a:rPr lang="en-US" sz="4000" b="1" dirty="0" smtClean="0"/>
            </a:br>
            <a:r>
              <a:rPr lang="en-US" sz="4900" b="1" dirty="0" smtClean="0"/>
              <a:t>INCREASING NUMBER OF CORES</a:t>
            </a:r>
            <a:endParaRPr lang="en-US" sz="4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53" l="100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0754" y="1340866"/>
            <a:ext cx="1447800" cy="124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50" y="1390650"/>
            <a:ext cx="1493520" cy="1200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89" l="1786" r="994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50" y="1390650"/>
            <a:ext cx="1493520" cy="1200150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/>
        </p:nvSpPr>
        <p:spPr>
          <a:xfrm>
            <a:off x="457200" y="2882633"/>
            <a:ext cx="8147063" cy="2130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2438400"/>
            <a:ext cx="0" cy="1077397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066800" y="2753797"/>
            <a:ext cx="457200" cy="458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631576" y="2448997"/>
            <a:ext cx="0" cy="1077397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402976" y="2764394"/>
            <a:ext cx="457200" cy="458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019800" y="2448997"/>
            <a:ext cx="0" cy="1077397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791200" y="2764394"/>
            <a:ext cx="457200" cy="458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12176" y="3515797"/>
            <a:ext cx="1016624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2012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8176" y="3515797"/>
            <a:ext cx="1016624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2013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36576" y="3515797"/>
            <a:ext cx="1016624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2014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28600" y="4114800"/>
            <a:ext cx="2133600" cy="114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SPARC M5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6 Cores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590800" y="4114800"/>
            <a:ext cx="2133600" cy="1143000"/>
          </a:xfrm>
          <a:prstGeom prst="round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SPARC M6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12 Cores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953000" y="4114800"/>
            <a:ext cx="2133600" cy="1143000"/>
          </a:xfrm>
          <a:prstGeom prst="round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SPARC M7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32 Cores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179424" y="2473821"/>
            <a:ext cx="0" cy="1077397"/>
          </a:xfrm>
          <a:prstGeom prst="line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950824" y="2789218"/>
            <a:ext cx="457200" cy="458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696200" y="3540621"/>
            <a:ext cx="1016624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2015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2" name="Picture 21" descr="14358610_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667" l="10000" r="90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1314450"/>
            <a:ext cx="1428750" cy="142875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0" y="56388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More cores need more memory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6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8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9600"/>
            <a:ext cx="9144000" cy="4953000"/>
            <a:chOff x="1" y="609600"/>
            <a:chExt cx="9144000" cy="4953000"/>
          </a:xfrm>
        </p:grpSpPr>
        <p:sp>
          <p:nvSpPr>
            <p:cNvPr id="8" name="Rectangle 7"/>
            <p:cNvSpPr/>
            <p:nvPr/>
          </p:nvSpPr>
          <p:spPr>
            <a:xfrm>
              <a:off x="1" y="6096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762000"/>
              <a:ext cx="2057400" cy="4114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VRT-3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75" y="692417"/>
            <a:ext cx="4267200" cy="47815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8498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GUARDBANDING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5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" y="609600"/>
            <a:ext cx="9144000" cy="4953000"/>
            <a:chOff x="1" y="609600"/>
            <a:chExt cx="9144000" cy="4953000"/>
          </a:xfrm>
        </p:grpSpPr>
        <p:sp>
          <p:nvSpPr>
            <p:cNvPr id="11" name="Rectangle 10"/>
            <p:cNvSpPr/>
            <p:nvPr/>
          </p:nvSpPr>
          <p:spPr>
            <a:xfrm>
              <a:off x="1" y="6096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762000"/>
              <a:ext cx="2057400" cy="4114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VRT-4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75" y="692414"/>
            <a:ext cx="4267200" cy="47815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8498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GUARDBANDING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127123" y="696633"/>
            <a:ext cx="1786093" cy="2361580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5173514" y="3190961"/>
            <a:ext cx="3853506" cy="968569"/>
          </a:xfrm>
          <a:prstGeom prst="wedgeRectCallout">
            <a:avLst>
              <a:gd name="adj1" fmla="val -71275"/>
              <a:gd name="adj2" fmla="val -64371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Most of the cells exhibit closeby retention times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0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" y="609600"/>
            <a:ext cx="9144000" cy="4953000"/>
            <a:chOff x="1" y="609600"/>
            <a:chExt cx="9144000" cy="4953000"/>
          </a:xfrm>
        </p:grpSpPr>
        <p:sp>
          <p:nvSpPr>
            <p:cNvPr id="13" name="Rectangle 12"/>
            <p:cNvSpPr/>
            <p:nvPr/>
          </p:nvSpPr>
          <p:spPr>
            <a:xfrm>
              <a:off x="1" y="6096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000" y="762000"/>
              <a:ext cx="2057400" cy="4114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VRT-5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75" y="692416"/>
            <a:ext cx="4267200" cy="47815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28498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GUARDBANDING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038600" y="3276600"/>
            <a:ext cx="1760469" cy="1905000"/>
          </a:xfrm>
          <a:prstGeom prst="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5213208" y="1554174"/>
            <a:ext cx="3763702" cy="1329911"/>
          </a:xfrm>
          <a:prstGeom prst="wedgeRectCallout">
            <a:avLst>
              <a:gd name="adj1" fmla="val -58616"/>
              <a:gd name="adj2" fmla="val 73163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There are few cells with large differences in retention times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42</a:t>
            </a:fld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0" y="5562600"/>
            <a:ext cx="9143999" cy="12954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Conclusion: Even </a:t>
            </a:r>
            <a:r>
              <a:rPr lang="en-US" sz="3600" b="1" dirty="0">
                <a:solidFill>
                  <a:srgbClr val="FFFFFF"/>
                </a:solidFill>
              </a:rPr>
              <a:t>a large guardband (5X) cannot </a:t>
            </a:r>
            <a:r>
              <a:rPr lang="en-US" sz="3600" b="1" dirty="0" smtClean="0">
                <a:solidFill>
                  <a:srgbClr val="FFFFFF"/>
                </a:solidFill>
              </a:rPr>
              <a:t>detect  </a:t>
            </a:r>
            <a:r>
              <a:rPr lang="en-US" sz="3600" b="1" dirty="0">
                <a:solidFill>
                  <a:srgbClr val="FFFFFF"/>
                </a:solidFill>
              </a:rPr>
              <a:t>5-15% of </a:t>
            </a:r>
            <a:r>
              <a:rPr lang="en-US" sz="3600" b="1" dirty="0" smtClean="0">
                <a:solidFill>
                  <a:srgbClr val="FFFFFF"/>
                </a:solidFill>
              </a:rPr>
              <a:t>the </a:t>
            </a:r>
            <a:r>
              <a:rPr lang="en-US" sz="3600" b="1" dirty="0">
                <a:solidFill>
                  <a:srgbClr val="FFFFFF"/>
                </a:solidFill>
              </a:rPr>
              <a:t>failing </a:t>
            </a:r>
            <a:r>
              <a:rPr lang="en-US" sz="3600" b="1" dirty="0" smtClean="0">
                <a:solidFill>
                  <a:srgbClr val="FFFFFF"/>
                </a:solidFill>
              </a:rPr>
              <a:t>cells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7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" y="2743200"/>
            <a:ext cx="9144000" cy="288081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382"/>
            <a:ext cx="8229600" cy="1143000"/>
          </a:xfrm>
        </p:spPr>
        <p:txBody>
          <a:bodyPr/>
          <a:lstStyle/>
          <a:p>
            <a:r>
              <a:rPr lang="en-US" b="1" dirty="0" smtClean="0"/>
              <a:t>      3. ERROR CORRECTING CODE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772"/>
            <a:ext cx="9144000" cy="1190628"/>
          </a:xfrm>
          <a:solidFill>
            <a:srgbClr val="EEECE1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Error Correcting Code (ECC)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Additional information to </a:t>
            </a:r>
            <a:r>
              <a:rPr lang="en-US" b="1" dirty="0" smtClean="0">
                <a:solidFill>
                  <a:srgbClr val="FF0000"/>
                </a:solidFill>
              </a:rPr>
              <a:t>detect error and correct </a:t>
            </a:r>
            <a:r>
              <a:rPr lang="en-US" b="1" dirty="0">
                <a:solidFill>
                  <a:srgbClr val="FF0000"/>
                </a:solidFill>
              </a:rPr>
              <a:t>data</a:t>
            </a: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52580" y="2834183"/>
            <a:ext cx="3273181" cy="2582606"/>
            <a:chOff x="428328" y="2110982"/>
            <a:chExt cx="3273181" cy="25826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438720" y="2834181"/>
            <a:ext cx="1436182" cy="2563934"/>
            <a:chOff x="2912465" y="3911935"/>
            <a:chExt cx="1436182" cy="2563934"/>
          </a:xfrm>
          <a:solidFill>
            <a:schemeClr val="bg1">
              <a:lumMod val="50000"/>
            </a:schemeClr>
          </a:solidFill>
        </p:grpSpPr>
        <p:cxnSp>
          <p:nvCxnSpPr>
            <p:cNvPr id="42" name="Straight Connector 41"/>
            <p:cNvCxnSpPr/>
            <p:nvPr/>
          </p:nvCxnSpPr>
          <p:spPr>
            <a:xfrm flipV="1">
              <a:off x="2934018" y="6069693"/>
              <a:ext cx="1414629" cy="12562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2927810" y="5488552"/>
              <a:ext cx="1420837" cy="27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933455" y="3918159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96794" y="3911935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913985" y="4283223"/>
              <a:ext cx="1413134" cy="1302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912465" y="4885888"/>
              <a:ext cx="1436182" cy="53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3018297" y="403323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660834" y="4031678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3025914" y="46282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3659314" y="46266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3022985" y="52374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656385" y="52358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3020056" y="5837506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3662593" y="5835954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467188" y="3452893"/>
            <a:ext cx="1374520" cy="1015663"/>
          </a:xfrm>
          <a:prstGeom prst="rect">
            <a:avLst/>
          </a:prstGeom>
          <a:noFill/>
          <a:scene3d>
            <a:camera prst="orthographicFront">
              <a:rot lat="0" lon="0" rev="191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ECC</a:t>
            </a:r>
            <a:endParaRPr lang="en-US" sz="6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" y="914400"/>
            <a:ext cx="9144000" cy="4953000"/>
            <a:chOff x="1" y="914400"/>
            <a:chExt cx="9144000" cy="4953000"/>
          </a:xfrm>
        </p:grpSpPr>
        <p:sp>
          <p:nvSpPr>
            <p:cNvPr id="5" name="Rectangle 4"/>
            <p:cNvSpPr/>
            <p:nvPr/>
          </p:nvSpPr>
          <p:spPr>
            <a:xfrm>
              <a:off x="1" y="9144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496312" y="1938528"/>
              <a:ext cx="4648200" cy="310896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ECC-1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98" y="949767"/>
            <a:ext cx="5786120" cy="4792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890"/>
            <a:ext cx="8229600" cy="1143000"/>
          </a:xfrm>
        </p:spPr>
        <p:txBody>
          <a:bodyPr/>
          <a:lstStyle/>
          <a:p>
            <a:r>
              <a:rPr lang="en-US" b="1" dirty="0" smtClean="0"/>
              <a:t>EFFECTIVENESS OF ECC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6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" y="914400"/>
            <a:ext cx="9144000" cy="4953000"/>
            <a:chOff x="1" y="914400"/>
            <a:chExt cx="9144000" cy="4953000"/>
          </a:xfrm>
        </p:grpSpPr>
        <p:sp>
          <p:nvSpPr>
            <p:cNvPr id="7" name="Rectangle 6"/>
            <p:cNvSpPr/>
            <p:nvPr/>
          </p:nvSpPr>
          <p:spPr>
            <a:xfrm>
              <a:off x="1" y="9144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96312" y="1938528"/>
              <a:ext cx="4648200" cy="310896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ECC-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98" y="949761"/>
            <a:ext cx="5786120" cy="4792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890"/>
            <a:ext cx="8229600" cy="1143000"/>
          </a:xfrm>
        </p:spPr>
        <p:txBody>
          <a:bodyPr/>
          <a:lstStyle/>
          <a:p>
            <a:r>
              <a:rPr lang="en-US" b="1" dirty="0" smtClean="0"/>
              <a:t>EFFECTIVENESS OF ECC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3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914400"/>
            <a:ext cx="9144000" cy="4953000"/>
            <a:chOff x="1" y="914400"/>
            <a:chExt cx="9144000" cy="4953000"/>
          </a:xfrm>
        </p:grpSpPr>
        <p:sp>
          <p:nvSpPr>
            <p:cNvPr id="6" name="Rectangle 5"/>
            <p:cNvSpPr/>
            <p:nvPr/>
          </p:nvSpPr>
          <p:spPr>
            <a:xfrm>
              <a:off x="1" y="9144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96312" y="1938528"/>
              <a:ext cx="4648200" cy="310896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ECC-3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98" y="949762"/>
            <a:ext cx="5786120" cy="4792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890"/>
            <a:ext cx="8229600" cy="1143000"/>
          </a:xfrm>
        </p:spPr>
        <p:txBody>
          <a:bodyPr/>
          <a:lstStyle/>
          <a:p>
            <a:r>
              <a:rPr lang="en-US" b="1" dirty="0" smtClean="0"/>
              <a:t>EFFECTIVENESS OF ECC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4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914400"/>
            <a:ext cx="9144000" cy="4953000"/>
            <a:chOff x="1" y="914400"/>
            <a:chExt cx="9144000" cy="4953000"/>
          </a:xfrm>
        </p:grpSpPr>
        <p:sp>
          <p:nvSpPr>
            <p:cNvPr id="24" name="Rectangle 23"/>
            <p:cNvSpPr/>
            <p:nvPr/>
          </p:nvSpPr>
          <p:spPr>
            <a:xfrm>
              <a:off x="1" y="914400"/>
              <a:ext cx="9144000" cy="4953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96312" y="1938528"/>
              <a:ext cx="4648200" cy="310896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ECC-4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98" y="949761"/>
            <a:ext cx="5786120" cy="4792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890"/>
            <a:ext cx="8229600" cy="1143000"/>
          </a:xfrm>
        </p:spPr>
        <p:txBody>
          <a:bodyPr/>
          <a:lstStyle/>
          <a:p>
            <a:r>
              <a:rPr lang="en-US" b="1" dirty="0" smtClean="0"/>
              <a:t>EFFECTIVENESS OF ECC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880361" y="2415245"/>
            <a:ext cx="1228797" cy="1108102"/>
            <a:chOff x="861112" y="1176457"/>
            <a:chExt cx="1228797" cy="110810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861112" y="1571228"/>
              <a:ext cx="1227093" cy="5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1112" y="1897934"/>
              <a:ext cx="1228797" cy="173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484272" y="1176457"/>
              <a:ext cx="0" cy="373479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475366" y="1911080"/>
              <a:ext cx="0" cy="373479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ular Callout 10"/>
          <p:cNvSpPr/>
          <p:nvPr/>
        </p:nvSpPr>
        <p:spPr>
          <a:xfrm>
            <a:off x="4083206" y="2197688"/>
            <a:ext cx="3872564" cy="786074"/>
          </a:xfrm>
          <a:prstGeom prst="wedgeRectCallout">
            <a:avLst>
              <a:gd name="adj1" fmla="val -79808"/>
              <a:gd name="adj2" fmla="val 48056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SECDED code reduces error rate by 100 times</a:t>
            </a:r>
            <a:endParaRPr lang="en-US" sz="2800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805815" y="4745436"/>
            <a:ext cx="606190" cy="18051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97076" y="2810022"/>
            <a:ext cx="5387906" cy="3621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ular Callout 14"/>
          <p:cNvSpPr/>
          <p:nvPr/>
        </p:nvSpPr>
        <p:spPr>
          <a:xfrm>
            <a:off x="3870263" y="1972301"/>
            <a:ext cx="4938617" cy="765919"/>
          </a:xfrm>
          <a:prstGeom prst="wedgeRectCallout">
            <a:avLst>
              <a:gd name="adj1" fmla="val 9213"/>
              <a:gd name="adj2" fmla="val 65184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Combination of techniques</a:t>
            </a:r>
          </a:p>
          <a:p>
            <a:pPr algn="ctr"/>
            <a:r>
              <a:rPr lang="en-US" sz="2800" b="1" dirty="0" smtClean="0"/>
              <a:t>reduces error rate by 10</a:t>
            </a:r>
            <a:r>
              <a:rPr lang="en-US" sz="2800" b="1" baseline="30000" dirty="0" smtClean="0"/>
              <a:t>7</a:t>
            </a:r>
            <a:r>
              <a:rPr lang="en-US" sz="2800" b="1" dirty="0" smtClean="0"/>
              <a:t> times</a:t>
            </a:r>
            <a:endParaRPr lang="en-US" sz="28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067907" y="2774116"/>
            <a:ext cx="45082" cy="1990716"/>
          </a:xfrm>
          <a:prstGeom prst="straightConnector1">
            <a:avLst/>
          </a:prstGeom>
          <a:ln w="7620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64677" y="2754385"/>
            <a:ext cx="1228797" cy="1313516"/>
            <a:chOff x="861112" y="1176457"/>
            <a:chExt cx="1228797" cy="1313516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861112" y="1571228"/>
              <a:ext cx="1227093" cy="5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61112" y="2103348"/>
              <a:ext cx="1228797" cy="173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84272" y="1176457"/>
              <a:ext cx="0" cy="373479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475366" y="2116494"/>
              <a:ext cx="0" cy="373479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ular Callout 21"/>
          <p:cNvSpPr/>
          <p:nvPr/>
        </p:nvSpPr>
        <p:spPr>
          <a:xfrm>
            <a:off x="4235607" y="2592849"/>
            <a:ext cx="3981620" cy="1328675"/>
          </a:xfrm>
          <a:prstGeom prst="wedgeRectCallout">
            <a:avLst>
              <a:gd name="adj1" fmla="val -80277"/>
              <a:gd name="adj2" fmla="val 24163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Adding a 2X guardband reduces error rate </a:t>
            </a:r>
          </a:p>
          <a:p>
            <a:pPr algn="ctr"/>
            <a:r>
              <a:rPr lang="en-US" sz="2800" b="1" dirty="0" smtClean="0"/>
              <a:t>by 1000 times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47</a:t>
            </a:fld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0" y="5867400"/>
            <a:ext cx="9143999" cy="10668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Conclusion: A </a:t>
            </a:r>
            <a:r>
              <a:rPr lang="en-US" sz="3600" b="1" dirty="0">
                <a:solidFill>
                  <a:srgbClr val="FFFFFF"/>
                </a:solidFill>
              </a:rPr>
              <a:t>combination of mitigation techniques is much more effective</a:t>
            </a:r>
          </a:p>
        </p:txBody>
      </p:sp>
    </p:spTree>
    <p:extLst>
      <p:ext uri="{BB962C8B-B14F-4D97-AF65-F5344CB8AC3E}">
        <p14:creationId xmlns:p14="http://schemas.microsoft.com/office/powerpoint/2010/main" val="401711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  <p:bldP spid="22" grpId="0" animBg="1"/>
      <p:bldP spid="22" grpId="1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/>
          <p:cNvSpPr/>
          <p:nvPr/>
        </p:nvSpPr>
        <p:spPr>
          <a:xfrm>
            <a:off x="1" y="2063496"/>
            <a:ext cx="9144000" cy="304190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 4. HIGHER STRENGTH ECC (HI-ECC)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589942" y="2164717"/>
            <a:ext cx="3273181" cy="2582606"/>
            <a:chOff x="428328" y="2110982"/>
            <a:chExt cx="3273181" cy="258260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113828" y="2166452"/>
            <a:ext cx="3273181" cy="2582606"/>
            <a:chOff x="428328" y="2110982"/>
            <a:chExt cx="3273181" cy="2582606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3299968" y="2166450"/>
            <a:ext cx="1436182" cy="2563934"/>
            <a:chOff x="2912465" y="3911935"/>
            <a:chExt cx="1436182" cy="2563934"/>
          </a:xfrm>
          <a:solidFill>
            <a:schemeClr val="bg1">
              <a:lumMod val="50000"/>
            </a:schemeClr>
          </a:solidFill>
        </p:grpSpPr>
        <p:cxnSp>
          <p:nvCxnSpPr>
            <p:cNvPr id="76" name="Straight Connector 75"/>
            <p:cNvCxnSpPr/>
            <p:nvPr/>
          </p:nvCxnSpPr>
          <p:spPr>
            <a:xfrm flipV="1">
              <a:off x="2934018" y="6069693"/>
              <a:ext cx="1414629" cy="12562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2927810" y="5488552"/>
              <a:ext cx="1420837" cy="27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933455" y="3918159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296794" y="3911935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2913985" y="4283223"/>
              <a:ext cx="1413134" cy="1302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912465" y="4885888"/>
              <a:ext cx="1436182" cy="53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3018297" y="403323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3660834" y="4031678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3025914" y="46282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>
            <a:xfrm>
              <a:off x="3659314" y="46266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3022985" y="52374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3656385" y="52358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>
            <a:xfrm>
              <a:off x="3020056" y="5837506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3662593" y="5835954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487811" y="2168185"/>
            <a:ext cx="2060493" cy="2570158"/>
            <a:chOff x="2912465" y="3911935"/>
            <a:chExt cx="2060493" cy="2570158"/>
          </a:xfrm>
          <a:solidFill>
            <a:srgbClr val="7F7F7F"/>
          </a:solidFill>
        </p:grpSpPr>
        <p:cxnSp>
          <p:nvCxnSpPr>
            <p:cNvPr id="112" name="Straight Connector 111"/>
            <p:cNvCxnSpPr/>
            <p:nvPr/>
          </p:nvCxnSpPr>
          <p:spPr>
            <a:xfrm>
              <a:off x="4560979" y="3924383"/>
              <a:ext cx="0" cy="2557710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2934018" y="6069693"/>
              <a:ext cx="2038940" cy="12561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2927810" y="5488552"/>
              <a:ext cx="2045148" cy="2774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933455" y="3918159"/>
              <a:ext cx="0" cy="2557710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3296794" y="3911935"/>
              <a:ext cx="0" cy="2557710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2913985" y="4296250"/>
              <a:ext cx="2058973" cy="8497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2912465" y="4885888"/>
              <a:ext cx="2060493" cy="5374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3018297" y="4033230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3660834" y="4031678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>
            <a:xfrm>
              <a:off x="4285097" y="4030126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3025914" y="4628242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3659314" y="4626690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/>
            <p:cNvSpPr/>
            <p:nvPr/>
          </p:nvSpPr>
          <p:spPr>
            <a:xfrm>
              <a:off x="4292714" y="4625138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22985" y="5237442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3656385" y="5235890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4289785" y="5234338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/>
            <p:cNvSpPr/>
            <p:nvPr/>
          </p:nvSpPr>
          <p:spPr>
            <a:xfrm>
              <a:off x="3020056" y="5837506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3662593" y="5835954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/>
            <p:cNvSpPr/>
            <p:nvPr/>
          </p:nvSpPr>
          <p:spPr>
            <a:xfrm>
              <a:off x="4286856" y="5834402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7757961" y="2168185"/>
            <a:ext cx="1436182" cy="2563934"/>
            <a:chOff x="2912465" y="3911935"/>
            <a:chExt cx="1436182" cy="2563934"/>
          </a:xfrm>
          <a:solidFill>
            <a:srgbClr val="7F7F7F"/>
          </a:solidFill>
        </p:grpSpPr>
        <p:cxnSp>
          <p:nvCxnSpPr>
            <p:cNvPr id="138" name="Straight Connector 137"/>
            <p:cNvCxnSpPr/>
            <p:nvPr/>
          </p:nvCxnSpPr>
          <p:spPr>
            <a:xfrm flipV="1">
              <a:off x="2934018" y="6069693"/>
              <a:ext cx="1414629" cy="12562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2927810" y="5488552"/>
              <a:ext cx="1420837" cy="2774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3933455" y="3918159"/>
              <a:ext cx="0" cy="2557710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3296794" y="3911935"/>
              <a:ext cx="0" cy="2557710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2913985" y="4283223"/>
              <a:ext cx="1413134" cy="13027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2912465" y="4885888"/>
              <a:ext cx="1436182" cy="5374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3018297" y="4033230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/>
            <p:cNvSpPr/>
            <p:nvPr/>
          </p:nvSpPr>
          <p:spPr>
            <a:xfrm>
              <a:off x="3660834" y="4031678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145"/>
            <p:cNvSpPr/>
            <p:nvPr/>
          </p:nvSpPr>
          <p:spPr>
            <a:xfrm>
              <a:off x="3025914" y="4628242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Oval 146"/>
            <p:cNvSpPr/>
            <p:nvPr/>
          </p:nvSpPr>
          <p:spPr>
            <a:xfrm>
              <a:off x="3659314" y="4626690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Oval 147"/>
            <p:cNvSpPr/>
            <p:nvPr/>
          </p:nvSpPr>
          <p:spPr>
            <a:xfrm>
              <a:off x="3022985" y="5237442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Oval 148"/>
            <p:cNvSpPr/>
            <p:nvPr/>
          </p:nvSpPr>
          <p:spPr>
            <a:xfrm>
              <a:off x="3656385" y="5235890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Oval 149"/>
            <p:cNvSpPr/>
            <p:nvPr/>
          </p:nvSpPr>
          <p:spPr>
            <a:xfrm>
              <a:off x="3020056" y="5837506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Oval 150"/>
            <p:cNvSpPr/>
            <p:nvPr/>
          </p:nvSpPr>
          <p:spPr>
            <a:xfrm>
              <a:off x="3662593" y="5835954"/>
              <a:ext cx="543301" cy="519582"/>
            </a:xfrm>
            <a:prstGeom prst="ellipse">
              <a:avLst/>
            </a:prstGeom>
            <a:grpFill/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1" y="975859"/>
            <a:ext cx="9143999" cy="1077218"/>
          </a:xfrm>
          <a:prstGeom prst="rect">
            <a:avLst/>
          </a:prstGeom>
          <a:solidFill>
            <a:srgbClr val="EEECE1"/>
          </a:solidFill>
          <a:ln w="76200" cmpd="sng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No testing, use strong ECC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But amortize cost of ECC over larger data chunk 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-43055" y="4971871"/>
            <a:ext cx="9187055" cy="120032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Can potentially tolerate errors at the cost of higher strength ECC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422900" y="2817944"/>
            <a:ext cx="2607580" cy="1015663"/>
          </a:xfrm>
          <a:prstGeom prst="rect">
            <a:avLst/>
          </a:prstGeom>
          <a:noFill/>
          <a:scene3d>
            <a:camera prst="orthographicFront">
              <a:rot lat="0" lon="0" rev="191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5EC6ED</a:t>
            </a:r>
            <a:endParaRPr lang="en-US" sz="6000" b="1" dirty="0"/>
          </a:p>
        </p:txBody>
      </p:sp>
      <p:sp>
        <p:nvSpPr>
          <p:cNvPr id="73" name="Slide Number Placeholder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7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448E-6 4.62428E-7 L -0.14194 4.62428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" y="838200"/>
            <a:ext cx="9144000" cy="4586155"/>
            <a:chOff x="1" y="838200"/>
            <a:chExt cx="9144000" cy="4586155"/>
          </a:xfrm>
        </p:grpSpPr>
        <p:sp>
          <p:nvSpPr>
            <p:cNvPr id="7" name="Rectangle 6"/>
            <p:cNvSpPr/>
            <p:nvPr/>
          </p:nvSpPr>
          <p:spPr>
            <a:xfrm>
              <a:off x="1" y="838200"/>
              <a:ext cx="9144000" cy="458615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743200" y="1923288"/>
              <a:ext cx="4114800" cy="2724912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Hi-ECC-1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05" y="900245"/>
            <a:ext cx="5181600" cy="438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736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HI-ECC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1853" y="3800083"/>
            <a:ext cx="126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Years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2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352800"/>
            <a:ext cx="9144000" cy="1905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1371600"/>
            <a:ext cx="9144000" cy="1905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/>
              <a:t>DEMAND 2:</a:t>
            </a:r>
            <a:br>
              <a:rPr lang="en-US" sz="4000" b="1" dirty="0" smtClean="0"/>
            </a:br>
            <a:r>
              <a:rPr lang="en-US" sz="4900" b="1" dirty="0" smtClean="0"/>
              <a:t>DATA-INTENSIVE APPLICATIONS</a:t>
            </a:r>
            <a:endParaRPr lang="en-US" sz="49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447800"/>
            <a:ext cx="889000" cy="88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672" y="3505200"/>
            <a:ext cx="2327910" cy="742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1541144"/>
            <a:ext cx="2250440" cy="750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475" y="3352800"/>
            <a:ext cx="2153920" cy="1016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57400" y="2438400"/>
            <a:ext cx="5562600" cy="685800"/>
          </a:xfrm>
          <a:prstGeom prst="roundRect">
            <a:avLst/>
          </a:prstGeom>
          <a:solidFill>
            <a:srgbClr val="C0504D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MEMORY CACHING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57400" y="4419600"/>
            <a:ext cx="5562600" cy="685800"/>
          </a:xfrm>
          <a:prstGeom prst="roundRect">
            <a:avLst/>
          </a:prstGeom>
          <a:solidFill>
            <a:srgbClr val="C0504D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IN-MEMORY DATABASE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55626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More demand for memory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8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838200"/>
            <a:ext cx="9144000" cy="4586155"/>
            <a:chOff x="1" y="838200"/>
            <a:chExt cx="9144000" cy="4586155"/>
          </a:xfrm>
        </p:grpSpPr>
        <p:sp>
          <p:nvSpPr>
            <p:cNvPr id="8" name="Rectangle 7"/>
            <p:cNvSpPr/>
            <p:nvPr/>
          </p:nvSpPr>
          <p:spPr>
            <a:xfrm>
              <a:off x="1" y="838200"/>
              <a:ext cx="9144000" cy="458615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43200" y="1923288"/>
              <a:ext cx="4114800" cy="2724912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Hi-ECC-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07" y="900245"/>
            <a:ext cx="5181600" cy="438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736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HI-ECC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1853" y="3800083"/>
            <a:ext cx="126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Years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6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" y="838200"/>
            <a:ext cx="9144000" cy="4586155"/>
            <a:chOff x="1" y="838200"/>
            <a:chExt cx="9144000" cy="4586155"/>
          </a:xfrm>
        </p:grpSpPr>
        <p:sp>
          <p:nvSpPr>
            <p:cNvPr id="11" name="Rectangle 10"/>
            <p:cNvSpPr/>
            <p:nvPr/>
          </p:nvSpPr>
          <p:spPr>
            <a:xfrm>
              <a:off x="1" y="838200"/>
              <a:ext cx="9144000" cy="458615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43200" y="1923288"/>
              <a:ext cx="4114800" cy="2724912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Hi-ECC-3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90" y="900232"/>
            <a:ext cx="5181600" cy="438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736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HI-ECC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1853" y="3800083"/>
            <a:ext cx="126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Years</a:t>
            </a:r>
            <a:endParaRPr lang="en-US" sz="2400" b="1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3040820" y="1783495"/>
            <a:ext cx="23521" cy="296308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ular Callout 9"/>
          <p:cNvSpPr/>
          <p:nvPr/>
        </p:nvSpPr>
        <p:spPr>
          <a:xfrm>
            <a:off x="3608214" y="1975729"/>
            <a:ext cx="4313730" cy="1490802"/>
          </a:xfrm>
          <a:prstGeom prst="wedgeRectCallout">
            <a:avLst>
              <a:gd name="adj1" fmla="val -62840"/>
              <a:gd name="adj2" fmla="val 87221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After starting with 4EC5ED,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can reduce to 3EC4ED code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after </a:t>
            </a:r>
            <a:r>
              <a:rPr lang="en-US" sz="2800" b="1" dirty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rounds of tests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0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838200"/>
            <a:ext cx="9144000" cy="4586155"/>
            <a:chOff x="1" y="838200"/>
            <a:chExt cx="9144000" cy="4586155"/>
          </a:xfrm>
        </p:grpSpPr>
        <p:sp>
          <p:nvSpPr>
            <p:cNvPr id="10" name="Rectangle 9"/>
            <p:cNvSpPr/>
            <p:nvPr/>
          </p:nvSpPr>
          <p:spPr>
            <a:xfrm>
              <a:off x="1" y="838200"/>
              <a:ext cx="9144000" cy="458615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3200" y="1923288"/>
              <a:ext cx="4114800" cy="2724912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Hi-ECC-4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08" y="900232"/>
            <a:ext cx="5181600" cy="438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736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HI-ECC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1853" y="3800083"/>
            <a:ext cx="126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Years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766508" y="1783495"/>
            <a:ext cx="23521" cy="296308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ular Callout 7"/>
          <p:cNvSpPr/>
          <p:nvPr/>
        </p:nvSpPr>
        <p:spPr>
          <a:xfrm>
            <a:off x="4031532" y="1975729"/>
            <a:ext cx="4313730" cy="846078"/>
          </a:xfrm>
          <a:prstGeom prst="wedgeRectCallout">
            <a:avLst>
              <a:gd name="adj1" fmla="val -56765"/>
              <a:gd name="adj2" fmla="val 19101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Can reduce to DECTED code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</a:rPr>
              <a:t>fter 10 rounds of tests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8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" y="838200"/>
            <a:ext cx="9144000" cy="4586155"/>
            <a:chOff x="1" y="838200"/>
            <a:chExt cx="9144000" cy="4586155"/>
          </a:xfrm>
        </p:grpSpPr>
        <p:sp>
          <p:nvSpPr>
            <p:cNvPr id="12" name="Rectangle 11"/>
            <p:cNvSpPr/>
            <p:nvPr/>
          </p:nvSpPr>
          <p:spPr>
            <a:xfrm>
              <a:off x="1" y="838200"/>
              <a:ext cx="9144000" cy="458615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3200" y="1923288"/>
              <a:ext cx="4114800" cy="2724912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Hi-ECC-5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08" y="900244"/>
            <a:ext cx="5181600" cy="438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7366"/>
            <a:ext cx="8229600" cy="1143000"/>
          </a:xfrm>
        </p:spPr>
        <p:txBody>
          <a:bodyPr/>
          <a:lstStyle/>
          <a:p>
            <a:r>
              <a:rPr lang="en-US" b="1" dirty="0" smtClean="0"/>
              <a:t>EFFICACY OF HI-ECC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1853" y="3800083"/>
            <a:ext cx="126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Years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6507996" y="1783495"/>
            <a:ext cx="23521" cy="296308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ular Callout 7"/>
          <p:cNvSpPr/>
          <p:nvPr/>
        </p:nvSpPr>
        <p:spPr>
          <a:xfrm>
            <a:off x="4650204" y="2317913"/>
            <a:ext cx="4348248" cy="1323402"/>
          </a:xfrm>
          <a:prstGeom prst="wedgeRectCallout">
            <a:avLst>
              <a:gd name="adj1" fmla="val -7600"/>
              <a:gd name="adj2" fmla="val 7580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Can reduce to SECDED code, after 7000 rounds of tests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(4 hours)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5410200"/>
            <a:ext cx="9143999" cy="10668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Conclusion: Testing </a:t>
            </a:r>
            <a:r>
              <a:rPr lang="en-US" sz="3600" b="1" dirty="0">
                <a:solidFill>
                  <a:srgbClr val="FFFFFF"/>
                </a:solidFill>
              </a:rPr>
              <a:t>can help to </a:t>
            </a:r>
            <a:r>
              <a:rPr lang="en-US" sz="3600" b="1" dirty="0" smtClean="0">
                <a:solidFill>
                  <a:srgbClr val="FFFFFF"/>
                </a:solidFill>
              </a:rPr>
              <a:t>reduce the </a:t>
            </a:r>
            <a:r>
              <a:rPr lang="en-US" sz="3600" b="1" dirty="0">
                <a:solidFill>
                  <a:srgbClr val="FFFFFF"/>
                </a:solidFill>
              </a:rPr>
              <a:t>ECC </a:t>
            </a:r>
            <a:r>
              <a:rPr lang="en-US" sz="3600" b="1" dirty="0" smtClean="0">
                <a:solidFill>
                  <a:srgbClr val="FFFFFF"/>
                </a:solidFill>
              </a:rPr>
              <a:t>strength, but </a:t>
            </a:r>
            <a:r>
              <a:rPr lang="en-US" sz="3600" b="1" i="1" dirty="0" smtClean="0">
                <a:solidFill>
                  <a:srgbClr val="FFFFFF"/>
                </a:solidFill>
              </a:rPr>
              <a:t>blocks memory for hours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5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349519"/>
            <a:ext cx="9144000" cy="452596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9520"/>
            <a:ext cx="9144000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4000" b="1" i="1" dirty="0" smtClean="0">
                <a:solidFill>
                  <a:schemeClr val="tx2"/>
                </a:solidFill>
              </a:rPr>
              <a:t>   Key Observations: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Testing </a:t>
            </a:r>
            <a:r>
              <a:rPr lang="en-US" b="1" dirty="0"/>
              <a:t>alone</a:t>
            </a:r>
            <a:r>
              <a:rPr lang="en-US" b="1" dirty="0">
                <a:solidFill>
                  <a:srgbClr val="FF0000"/>
                </a:solidFill>
              </a:rPr>
              <a:t> cannot detect </a:t>
            </a:r>
            <a:r>
              <a:rPr lang="en-US" b="1" dirty="0">
                <a:solidFill>
                  <a:srgbClr val="000000"/>
                </a:solidFill>
              </a:rPr>
              <a:t>all possible </a:t>
            </a:r>
            <a:r>
              <a:rPr lang="en-US" b="1" dirty="0" smtClean="0">
                <a:solidFill>
                  <a:srgbClr val="000000"/>
                </a:solidFill>
              </a:rPr>
              <a:t>failures</a:t>
            </a: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ombination </a:t>
            </a:r>
            <a:r>
              <a:rPr lang="en-US" b="1" dirty="0">
                <a:solidFill>
                  <a:srgbClr val="000000"/>
                </a:solidFill>
              </a:rPr>
              <a:t>of </a:t>
            </a:r>
            <a:r>
              <a:rPr lang="en-US" b="1" dirty="0" smtClean="0">
                <a:solidFill>
                  <a:srgbClr val="000000"/>
                </a:solidFill>
              </a:rPr>
              <a:t>ECC and other mitigation </a:t>
            </a:r>
            <a:r>
              <a:rPr lang="en-US" b="1" dirty="0">
                <a:solidFill>
                  <a:srgbClr val="000000"/>
                </a:solidFill>
              </a:rPr>
              <a:t>techniques is much more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effective</a:t>
            </a: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Testing </a:t>
            </a:r>
            <a:r>
              <a:rPr lang="en-US" b="1" dirty="0" smtClean="0">
                <a:solidFill>
                  <a:srgbClr val="000000"/>
                </a:solidFill>
              </a:rPr>
              <a:t>can help to reduce the </a:t>
            </a:r>
            <a:r>
              <a:rPr lang="en-US" b="1" dirty="0" smtClean="0">
                <a:solidFill>
                  <a:srgbClr val="FF0000"/>
                </a:solidFill>
              </a:rPr>
              <a:t>ECC strength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</a:rPr>
              <a:t>Even when </a:t>
            </a:r>
            <a:r>
              <a:rPr lang="en-US" b="1" dirty="0" smtClean="0">
                <a:solidFill>
                  <a:srgbClr val="000000"/>
                </a:solidFill>
              </a:rPr>
              <a:t>starting with 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higher strength </a:t>
            </a:r>
            <a:r>
              <a:rPr lang="en-US" b="1" dirty="0" smtClean="0">
                <a:solidFill>
                  <a:srgbClr val="FF0000"/>
                </a:solidFill>
              </a:rPr>
              <a:t>ECC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But degrades performance</a:t>
            </a:r>
          </a:p>
          <a:p>
            <a:pPr lvl="1">
              <a:lnSpc>
                <a:spcPct val="8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CONCLUSIONS SO FAR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9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1916059"/>
            <a:ext cx="4267200" cy="3326170"/>
            <a:chOff x="228600" y="1916059"/>
            <a:chExt cx="4267200" cy="3326170"/>
          </a:xfrm>
        </p:grpSpPr>
        <p:grpSp>
          <p:nvGrpSpPr>
            <p:cNvPr id="6" name="Group 5"/>
            <p:cNvGrpSpPr/>
            <p:nvPr/>
          </p:nvGrpSpPr>
          <p:grpSpPr>
            <a:xfrm>
              <a:off x="228600" y="1916059"/>
              <a:ext cx="4267200" cy="3326170"/>
              <a:chOff x="228600" y="2438400"/>
              <a:chExt cx="4267200" cy="3326170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28600" y="2438400"/>
                <a:ext cx="4267200" cy="332617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968254" y="2545607"/>
                <a:ext cx="1012946" cy="754256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19" name="Group 18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45" name="Oval 14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2" name="Oval 14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3" name="Oval 14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4" name="Oval 14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7" name="Oval 136"/>
                    <p:cNvSpPr>
                      <a:spLocks noChangeAspect="1"/>
                    </p:cNvSpPr>
                    <p:nvPr/>
                  </p:nvSpPr>
                  <p:spPr>
                    <a:xfrm>
                      <a:off x="1810098" y="2229173"/>
                      <a:ext cx="543301" cy="519583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" name="Group 19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17" name="Oval 11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1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4" name="Oval 11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0" name="Group 9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1" name="Group 20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2" name="Group 21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0" name="Curved Down Arrow 9"/>
              <p:cNvSpPr/>
              <p:nvPr/>
            </p:nvSpPr>
            <p:spPr>
              <a:xfrm>
                <a:off x="2263201" y="2438400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urved Up Arrow 10"/>
              <p:cNvSpPr/>
              <p:nvPr/>
            </p:nvSpPr>
            <p:spPr>
              <a:xfrm>
                <a:off x="2286000" y="33528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7400" y="2743200"/>
                <a:ext cx="1088234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Detect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/>
                  <a:t>a</a:t>
                </a:r>
                <a:r>
                  <a:rPr lang="en-US" sz="2000" b="1" dirty="0" smtClean="0"/>
                  <a:t>nd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Mitigate</a:t>
                </a:r>
                <a:endParaRPr lang="en-US" sz="20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83666" y="3239819"/>
                <a:ext cx="954934" cy="49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Reliable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33244" y="3276600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DRAM Cells</a:t>
                </a:r>
                <a:endParaRPr lang="en-US" b="1" dirty="0"/>
              </a:p>
            </p:txBody>
          </p:sp>
          <p:sp>
            <p:nvSpPr>
              <p:cNvPr id="15" name="Lightning Bolt 14"/>
              <p:cNvSpPr/>
              <p:nvPr/>
            </p:nvSpPr>
            <p:spPr>
              <a:xfrm>
                <a:off x="1117720" y="2895600"/>
                <a:ext cx="330080" cy="367463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1000" y="3733800"/>
                <a:ext cx="3962400" cy="195457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SYSTEM-LEVEL TECHNIQUES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TO ENABLE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Multiply 16"/>
              <p:cNvSpPr>
                <a:spLocks noChangeAspect="1"/>
              </p:cNvSpPr>
              <p:nvPr/>
            </p:nvSpPr>
            <p:spPr>
              <a:xfrm>
                <a:off x="979627" y="2538985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Multiply 17"/>
              <p:cNvSpPr>
                <a:spLocks noChangeAspect="1"/>
              </p:cNvSpPr>
              <p:nvPr/>
            </p:nvSpPr>
            <p:spPr>
              <a:xfrm>
                <a:off x="1472185" y="2819400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" name="Picture 6" descr="6106097_s_clipped_rev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1974718"/>
              <a:ext cx="1143000" cy="774700"/>
            </a:xfrm>
            <a:prstGeom prst="rect">
              <a:avLst/>
            </a:prstGeom>
          </p:spPr>
        </p:pic>
      </p:grpSp>
      <p:sp>
        <p:nvSpPr>
          <p:cNvPr id="155" name="Rounded Rectangle 154"/>
          <p:cNvSpPr/>
          <p:nvPr/>
        </p:nvSpPr>
        <p:spPr>
          <a:xfrm>
            <a:off x="4648200" y="76200"/>
            <a:ext cx="4267200" cy="17373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ounded Rectangle 155"/>
          <p:cNvSpPr/>
          <p:nvPr/>
        </p:nvSpPr>
        <p:spPr>
          <a:xfrm>
            <a:off x="4800600" y="228600"/>
            <a:ext cx="3962400" cy="1447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CHALLENGE: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INTERMITTENT FAILURES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648200" y="1905000"/>
            <a:ext cx="4267200" cy="22098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ounded Rectangle 157"/>
          <p:cNvSpPr/>
          <p:nvPr/>
        </p:nvSpPr>
        <p:spPr>
          <a:xfrm>
            <a:off x="4800600" y="2057400"/>
            <a:ext cx="3962400" cy="19050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EFFICACY OF SYSTEM-LEVEL TECHNIQUES WITH REAL DRAM CHIPS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4648200" y="4191000"/>
            <a:ext cx="4267200" cy="9906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ounded Rectangle 159"/>
          <p:cNvSpPr/>
          <p:nvPr/>
        </p:nvSpPr>
        <p:spPr>
          <a:xfrm>
            <a:off x="4800600" y="4343400"/>
            <a:ext cx="3962400" cy="685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HIGH-LEVEL DESIGN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4648200" y="5242229"/>
            <a:ext cx="4267200" cy="125001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ounded Rectangle 161"/>
          <p:cNvSpPr/>
          <p:nvPr/>
        </p:nvSpPr>
        <p:spPr>
          <a:xfrm>
            <a:off x="4800600" y="5410200"/>
            <a:ext cx="3962400" cy="946149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NEW SYSTEM-LEVEL TECHNIQUES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8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8" grpId="0" animBg="1"/>
      <p:bldP spid="161" grpId="0" animBg="1"/>
      <p:bldP spid="16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1" y="1027093"/>
            <a:ext cx="9144000" cy="468790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TOWARDS AN </a:t>
            </a:r>
            <a:br>
              <a:rPr lang="en-US" b="1" dirty="0" smtClean="0"/>
            </a:br>
            <a:r>
              <a:rPr lang="en-US" b="1" dirty="0" smtClean="0"/>
              <a:t>ONLINE PROFILING SYSTEM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0756" y="1027093"/>
            <a:ext cx="3509244" cy="954107"/>
          </a:xfrm>
          <a:prstGeom prst="rect">
            <a:avLst/>
          </a:prstGeom>
          <a:solidFill>
            <a:schemeClr val="bg2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Initially Protect DRAM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</a:t>
            </a:r>
            <a:r>
              <a:rPr lang="en-US" sz="2800" b="1" dirty="0" smtClean="0">
                <a:solidFill>
                  <a:srgbClr val="FF0000"/>
                </a:solidFill>
              </a:rPr>
              <a:t>ith Strong ECC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-40328" y="1442734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1</a:t>
            </a:r>
            <a:endParaRPr lang="en-US" sz="4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621178" y="2059167"/>
            <a:ext cx="3273181" cy="2582606"/>
            <a:chOff x="428328" y="2110982"/>
            <a:chExt cx="3273181" cy="25826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2" name="Lightning Bolt 41"/>
          <p:cNvSpPr/>
          <p:nvPr/>
        </p:nvSpPr>
        <p:spPr>
          <a:xfrm>
            <a:off x="5084308" y="2254620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/>
          <p:cNvSpPr/>
          <p:nvPr/>
        </p:nvSpPr>
        <p:spPr>
          <a:xfrm>
            <a:off x="5730147" y="2254620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Lightning Bolt 43"/>
          <p:cNvSpPr/>
          <p:nvPr/>
        </p:nvSpPr>
        <p:spPr>
          <a:xfrm>
            <a:off x="5710323" y="2837500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332838" y="990600"/>
            <a:ext cx="2627692" cy="954107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Periodically Test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 Parts of DRAM</a:t>
            </a: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6872362" y="1293082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832259" y="2062634"/>
            <a:ext cx="2060493" cy="2570158"/>
            <a:chOff x="2912465" y="3911935"/>
            <a:chExt cx="2060493" cy="2570158"/>
          </a:xfrm>
          <a:solidFill>
            <a:srgbClr val="7F7F7F"/>
          </a:solidFill>
        </p:grpSpPr>
        <p:cxnSp>
          <p:nvCxnSpPr>
            <p:cNvPr id="71" name="Straight Connector 70"/>
            <p:cNvCxnSpPr/>
            <p:nvPr/>
          </p:nvCxnSpPr>
          <p:spPr>
            <a:xfrm>
              <a:off x="4560979" y="3924383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2934018" y="6069693"/>
              <a:ext cx="2038940" cy="1256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2927810" y="5488552"/>
              <a:ext cx="2045148" cy="27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933455" y="3918159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296794" y="3911935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13985" y="4296250"/>
              <a:ext cx="2058973" cy="84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2912465" y="4885888"/>
              <a:ext cx="2060493" cy="53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3018297" y="403323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3660834" y="4031678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4285097" y="4030126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3025914" y="46282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3659314" y="46266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4292714" y="4625138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3022985" y="52374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3656385" y="52358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>
            <a:xfrm>
              <a:off x="4289785" y="5234338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3020056" y="5837506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3662593" y="5835954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4286856" y="583440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7276450" y="2690470"/>
            <a:ext cx="1374520" cy="1015663"/>
          </a:xfrm>
          <a:prstGeom prst="rect">
            <a:avLst/>
          </a:prstGeom>
          <a:noFill/>
          <a:scene3d>
            <a:camera prst="orthographicFront">
              <a:rot lat="0" lon="0" rev="189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ECC</a:t>
            </a:r>
            <a:endParaRPr lang="en-US" sz="6000" b="1" dirty="0"/>
          </a:p>
        </p:txBody>
      </p:sp>
      <p:grpSp>
        <p:nvGrpSpPr>
          <p:cNvPr id="100" name="Group 99"/>
          <p:cNvGrpSpPr/>
          <p:nvPr/>
        </p:nvGrpSpPr>
        <p:grpSpPr>
          <a:xfrm>
            <a:off x="2583355" y="2066276"/>
            <a:ext cx="4348647" cy="1399650"/>
            <a:chOff x="2561827" y="2066276"/>
            <a:chExt cx="4348647" cy="1399650"/>
          </a:xfrm>
        </p:grpSpPr>
        <p:sp>
          <p:nvSpPr>
            <p:cNvPr id="90" name="Rectangle 89"/>
            <p:cNvSpPr/>
            <p:nvPr/>
          </p:nvSpPr>
          <p:spPr>
            <a:xfrm>
              <a:off x="3552113" y="2066278"/>
              <a:ext cx="3358361" cy="66723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561827" y="2819595"/>
              <a:ext cx="9898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Test</a:t>
              </a:r>
              <a:endParaRPr lang="en-US" sz="3600" b="1" dirty="0"/>
            </a:p>
          </p:txBody>
        </p:sp>
        <p:cxnSp>
          <p:nvCxnSpPr>
            <p:cNvPr id="93" name="Straight Arrow Connector 92"/>
            <p:cNvCxnSpPr>
              <a:endCxn id="90" idx="1"/>
            </p:cNvCxnSpPr>
            <p:nvPr/>
          </p:nvCxnSpPr>
          <p:spPr>
            <a:xfrm flipV="1">
              <a:off x="3056970" y="2399896"/>
              <a:ext cx="495143" cy="613428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&quot;No&quot; Symbol 98"/>
            <p:cNvSpPr>
              <a:spLocks noChangeAspect="1"/>
            </p:cNvSpPr>
            <p:nvPr/>
          </p:nvSpPr>
          <p:spPr>
            <a:xfrm>
              <a:off x="4951430" y="2066276"/>
              <a:ext cx="640080" cy="640080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585059" y="2670680"/>
            <a:ext cx="4348647" cy="1399650"/>
            <a:chOff x="2561827" y="2066276"/>
            <a:chExt cx="4348647" cy="1399650"/>
          </a:xfrm>
        </p:grpSpPr>
        <p:sp>
          <p:nvSpPr>
            <p:cNvPr id="102" name="Rectangle 101"/>
            <p:cNvSpPr/>
            <p:nvPr/>
          </p:nvSpPr>
          <p:spPr>
            <a:xfrm>
              <a:off x="3552113" y="2066278"/>
              <a:ext cx="3358361" cy="66723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561827" y="2819595"/>
              <a:ext cx="9898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Test</a:t>
              </a:r>
              <a:endParaRPr lang="en-US" sz="3600" b="1" dirty="0"/>
            </a:p>
          </p:txBody>
        </p:sp>
        <p:cxnSp>
          <p:nvCxnSpPr>
            <p:cNvPr id="104" name="Straight Arrow Connector 103"/>
            <p:cNvCxnSpPr>
              <a:endCxn id="102" idx="1"/>
            </p:cNvCxnSpPr>
            <p:nvPr/>
          </p:nvCxnSpPr>
          <p:spPr>
            <a:xfrm flipV="1">
              <a:off x="3056970" y="2399896"/>
              <a:ext cx="495143" cy="613428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&quot;No&quot; Symbol 104"/>
            <p:cNvSpPr>
              <a:spLocks noChangeAspect="1"/>
            </p:cNvSpPr>
            <p:nvPr/>
          </p:nvSpPr>
          <p:spPr>
            <a:xfrm>
              <a:off x="4951430" y="2066276"/>
              <a:ext cx="640080" cy="640080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586763" y="3275084"/>
            <a:ext cx="4348647" cy="1399650"/>
            <a:chOff x="2561827" y="2066276"/>
            <a:chExt cx="4348647" cy="1399650"/>
          </a:xfrm>
        </p:grpSpPr>
        <p:sp>
          <p:nvSpPr>
            <p:cNvPr id="107" name="Rectangle 106"/>
            <p:cNvSpPr/>
            <p:nvPr/>
          </p:nvSpPr>
          <p:spPr>
            <a:xfrm>
              <a:off x="3552113" y="2066278"/>
              <a:ext cx="3358361" cy="66723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561827" y="2819595"/>
              <a:ext cx="9898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Test</a:t>
              </a:r>
              <a:endParaRPr lang="en-US" sz="3600" b="1" dirty="0"/>
            </a:p>
          </p:txBody>
        </p:sp>
        <p:cxnSp>
          <p:nvCxnSpPr>
            <p:cNvPr id="109" name="Straight Arrow Connector 108"/>
            <p:cNvCxnSpPr>
              <a:endCxn id="107" idx="1"/>
            </p:cNvCxnSpPr>
            <p:nvPr/>
          </p:nvCxnSpPr>
          <p:spPr>
            <a:xfrm flipV="1">
              <a:off x="3056970" y="2399896"/>
              <a:ext cx="495143" cy="613428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&quot;No&quot; Symbol 109"/>
            <p:cNvSpPr>
              <a:spLocks noChangeAspect="1"/>
            </p:cNvSpPr>
            <p:nvPr/>
          </p:nvSpPr>
          <p:spPr>
            <a:xfrm>
              <a:off x="4951430" y="2066276"/>
              <a:ext cx="640080" cy="640080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5058325" y="4702165"/>
            <a:ext cx="3074605" cy="954107"/>
          </a:xfrm>
          <a:prstGeom prst="rect">
            <a:avLst/>
          </a:prstGeom>
          <a:solidFill>
            <a:srgbClr val="EEECE1"/>
          </a:solidFill>
          <a:ln w="76200" cmpd="sng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Mitigate errors and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reduce ECC</a:t>
            </a: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7955280" y="4953000"/>
            <a:ext cx="731520" cy="731520"/>
          </a:xfrm>
          <a:prstGeom prst="ellipse">
            <a:avLst/>
          </a:prstGeom>
          <a:solidFill>
            <a:srgbClr val="8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sz="4400" b="1" dirty="0"/>
          </a:p>
        </p:txBody>
      </p:sp>
      <p:grpSp>
        <p:nvGrpSpPr>
          <p:cNvPr id="114" name="Group 113"/>
          <p:cNvGrpSpPr/>
          <p:nvPr/>
        </p:nvGrpSpPr>
        <p:grpSpPr>
          <a:xfrm>
            <a:off x="6830554" y="2060898"/>
            <a:ext cx="1436182" cy="2563934"/>
            <a:chOff x="2912465" y="3911935"/>
            <a:chExt cx="1436182" cy="2563934"/>
          </a:xfrm>
          <a:solidFill>
            <a:schemeClr val="bg1">
              <a:lumMod val="50000"/>
            </a:schemeClr>
          </a:solidFill>
        </p:grpSpPr>
        <p:cxnSp>
          <p:nvCxnSpPr>
            <p:cNvPr id="115" name="Straight Connector 114"/>
            <p:cNvCxnSpPr/>
            <p:nvPr/>
          </p:nvCxnSpPr>
          <p:spPr>
            <a:xfrm flipV="1">
              <a:off x="2934018" y="6069693"/>
              <a:ext cx="1414629" cy="12562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927810" y="5488552"/>
              <a:ext cx="1420837" cy="27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933455" y="3918159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3296794" y="3911935"/>
              <a:ext cx="0" cy="255771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2913985" y="4283223"/>
              <a:ext cx="1413134" cy="1302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2912465" y="4885888"/>
              <a:ext cx="1436182" cy="53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3018297" y="403323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3660834" y="4031678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3025914" y="46282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/>
            <p:cNvSpPr/>
            <p:nvPr/>
          </p:nvSpPr>
          <p:spPr>
            <a:xfrm>
              <a:off x="3659314" y="46266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3022985" y="5237442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3656385" y="5235890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3020056" y="5837506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/>
            <p:cNvSpPr/>
            <p:nvPr/>
          </p:nvSpPr>
          <p:spPr>
            <a:xfrm>
              <a:off x="3662593" y="5835954"/>
              <a:ext cx="543301" cy="51958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0" name="Lightning Bolt 129"/>
          <p:cNvSpPr/>
          <p:nvPr/>
        </p:nvSpPr>
        <p:spPr>
          <a:xfrm>
            <a:off x="1165262" y="4614186"/>
            <a:ext cx="330080" cy="367463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2" name="Picture 131" descr="6106097_s_clipped_rev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8" y="2209800"/>
            <a:ext cx="2857500" cy="1936750"/>
          </a:xfrm>
          <a:prstGeom prst="rect">
            <a:avLst/>
          </a:prstGeom>
        </p:spPr>
      </p:pic>
      <p:pic>
        <p:nvPicPr>
          <p:cNvPr id="133" name="Picture 132" descr="24342616_s.jp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91000"/>
            <a:ext cx="1714500" cy="1143000"/>
          </a:xfrm>
          <a:prstGeom prst="rect">
            <a:avLst/>
          </a:prstGeom>
        </p:spPr>
      </p:pic>
      <p:sp>
        <p:nvSpPr>
          <p:cNvPr id="134" name="Lightning Bolt 133"/>
          <p:cNvSpPr>
            <a:spLocks noChangeAspect="1"/>
          </p:cNvSpPr>
          <p:nvPr/>
        </p:nvSpPr>
        <p:spPr>
          <a:xfrm>
            <a:off x="994496" y="4514752"/>
            <a:ext cx="462116" cy="51444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56</a:t>
            </a:fld>
            <a:endParaRPr lang="en-US" dirty="0"/>
          </a:p>
        </p:txBody>
      </p:sp>
      <p:sp>
        <p:nvSpPr>
          <p:cNvPr id="131" name="Rounded Rectangle 130"/>
          <p:cNvSpPr/>
          <p:nvPr/>
        </p:nvSpPr>
        <p:spPr>
          <a:xfrm>
            <a:off x="0" y="5715000"/>
            <a:ext cx="9143999" cy="10668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Run tests periodically after a short interval </a:t>
            </a:r>
          </a:p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at smaller regions of memory </a:t>
            </a:r>
          </a:p>
        </p:txBody>
      </p:sp>
    </p:spTree>
    <p:extLst>
      <p:ext uri="{BB962C8B-B14F-4D97-AF65-F5344CB8AC3E}">
        <p14:creationId xmlns:p14="http://schemas.microsoft.com/office/powerpoint/2010/main" val="49183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498E-6 -1.56069E-6 L -1.64498E-6 0.0885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498E-6 -1.56069E-6 L -1.64498E-6 0.0885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498E-6 -1.56069E-6 L -1.64498E-6 0.0885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98" grpId="0"/>
      <p:bldP spid="111" grpId="0" animBg="1"/>
      <p:bldP spid="112" grpId="0" animBg="1"/>
      <p:bldP spid="1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1916059"/>
            <a:ext cx="4267200" cy="3326170"/>
            <a:chOff x="228600" y="1916059"/>
            <a:chExt cx="4267200" cy="3326170"/>
          </a:xfrm>
        </p:grpSpPr>
        <p:grpSp>
          <p:nvGrpSpPr>
            <p:cNvPr id="6" name="Group 5"/>
            <p:cNvGrpSpPr/>
            <p:nvPr/>
          </p:nvGrpSpPr>
          <p:grpSpPr>
            <a:xfrm>
              <a:off x="228600" y="1916059"/>
              <a:ext cx="4267200" cy="3326170"/>
              <a:chOff x="228600" y="2438400"/>
              <a:chExt cx="4267200" cy="3326170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28600" y="2438400"/>
                <a:ext cx="4267200" cy="332617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968254" y="2545607"/>
                <a:ext cx="1012946" cy="754256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19" name="Group 18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2" name="Group 131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45" name="Oval 144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2" name="Oval 141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3" name="Oval 142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4" name="Oval 143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7" name="Oval 136"/>
                    <p:cNvSpPr>
                      <a:spLocks noChangeAspect="1"/>
                    </p:cNvSpPr>
                    <p:nvPr/>
                  </p:nvSpPr>
                  <p:spPr>
                    <a:xfrm>
                      <a:off x="1810098" y="2229173"/>
                      <a:ext cx="543301" cy="519583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" name="Group 19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17" name="Oval 11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8" name="Oval 11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12" name="Oval 11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1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4" name="Oval 11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0" name="Group 9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1" name="Group 20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2" name="Group 21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0" name="Curved Down Arrow 9"/>
              <p:cNvSpPr/>
              <p:nvPr/>
            </p:nvSpPr>
            <p:spPr>
              <a:xfrm>
                <a:off x="2263201" y="2438400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urved Up Arrow 10"/>
              <p:cNvSpPr/>
              <p:nvPr/>
            </p:nvSpPr>
            <p:spPr>
              <a:xfrm>
                <a:off x="2286000" y="33528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7400" y="2743200"/>
                <a:ext cx="1088234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Detect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/>
                  <a:t>a</a:t>
                </a:r>
                <a:r>
                  <a:rPr lang="en-US" sz="2000" b="1" dirty="0" smtClean="0"/>
                  <a:t>nd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Mitigate</a:t>
                </a:r>
                <a:endParaRPr lang="en-US" sz="20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83666" y="3239819"/>
                <a:ext cx="954934" cy="49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Reliable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33244" y="3276600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DRAM Cells</a:t>
                </a:r>
                <a:endParaRPr lang="en-US" b="1" dirty="0"/>
              </a:p>
            </p:txBody>
          </p:sp>
          <p:sp>
            <p:nvSpPr>
              <p:cNvPr id="15" name="Lightning Bolt 14"/>
              <p:cNvSpPr/>
              <p:nvPr/>
            </p:nvSpPr>
            <p:spPr>
              <a:xfrm>
                <a:off x="1117720" y="2895600"/>
                <a:ext cx="330080" cy="367463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1000" y="3733800"/>
                <a:ext cx="3962400" cy="195457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SYSTEM-LEVEL TECHNIQUES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TO ENABLE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Multiply 16"/>
              <p:cNvSpPr>
                <a:spLocks noChangeAspect="1"/>
              </p:cNvSpPr>
              <p:nvPr/>
            </p:nvSpPr>
            <p:spPr>
              <a:xfrm>
                <a:off x="979627" y="2538985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Multiply 17"/>
              <p:cNvSpPr>
                <a:spLocks noChangeAspect="1"/>
              </p:cNvSpPr>
              <p:nvPr/>
            </p:nvSpPr>
            <p:spPr>
              <a:xfrm>
                <a:off x="1472185" y="2819400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" name="Picture 6" descr="6106097_s_clipped_rev_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1974718"/>
              <a:ext cx="1143000" cy="774700"/>
            </a:xfrm>
            <a:prstGeom prst="rect">
              <a:avLst/>
            </a:prstGeom>
          </p:spPr>
        </p:pic>
      </p:grpSp>
      <p:sp>
        <p:nvSpPr>
          <p:cNvPr id="155" name="Rounded Rectangle 154"/>
          <p:cNvSpPr/>
          <p:nvPr/>
        </p:nvSpPr>
        <p:spPr>
          <a:xfrm>
            <a:off x="4648200" y="76200"/>
            <a:ext cx="4267200" cy="17373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ounded Rectangle 155"/>
          <p:cNvSpPr/>
          <p:nvPr/>
        </p:nvSpPr>
        <p:spPr>
          <a:xfrm>
            <a:off x="4800600" y="228600"/>
            <a:ext cx="3962400" cy="1447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CHALLENGE: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INTERMITTENT FAILURES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648200" y="1905000"/>
            <a:ext cx="4267200" cy="22098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ounded Rectangle 157"/>
          <p:cNvSpPr/>
          <p:nvPr/>
        </p:nvSpPr>
        <p:spPr>
          <a:xfrm>
            <a:off x="4800600" y="2057400"/>
            <a:ext cx="3962400" cy="19050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EFFICACY OF SYSTEM-LEVEL TECHNIQUES WITH REAL DRAM CHIPS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4648200" y="4191000"/>
            <a:ext cx="4267200" cy="9906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ounded Rectangle 159"/>
          <p:cNvSpPr/>
          <p:nvPr/>
        </p:nvSpPr>
        <p:spPr>
          <a:xfrm>
            <a:off x="4800600" y="4343400"/>
            <a:ext cx="3962400" cy="685800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HIGH-LEVEL DESIGN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4648200" y="5242229"/>
            <a:ext cx="4267200" cy="125001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ounded Rectangle 161"/>
          <p:cNvSpPr/>
          <p:nvPr/>
        </p:nvSpPr>
        <p:spPr>
          <a:xfrm>
            <a:off x="4800600" y="5410200"/>
            <a:ext cx="3962400" cy="946149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NEW SYSTEM-LEVEL TECHNIQUES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" y="1981199"/>
            <a:ext cx="9144000" cy="377204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WHY SO MANY ROUNDS OF TESTS?</a:t>
            </a:r>
            <a:endParaRPr lang="en-US" b="1" dirty="0"/>
          </a:p>
        </p:txBody>
      </p:sp>
      <p:sp>
        <p:nvSpPr>
          <p:cNvPr id="77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990600"/>
          </a:xfrm>
          <a:solidFill>
            <a:srgbClr val="EEECE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DATA-DEPENDENT FAILURE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Fails when specific pattern in the neighboring cell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2895600"/>
            <a:ext cx="9144001" cy="942362"/>
            <a:chOff x="0" y="2667000"/>
            <a:chExt cx="9144001" cy="942362"/>
          </a:xfrm>
        </p:grpSpPr>
        <p:sp>
          <p:nvSpPr>
            <p:cNvPr id="9" name="Rounded Rectangle 8"/>
            <p:cNvSpPr/>
            <p:nvPr/>
          </p:nvSpPr>
          <p:spPr>
            <a:xfrm>
              <a:off x="0" y="2667000"/>
              <a:ext cx="9144001" cy="942362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70000"/>
                </a:lnSpc>
              </a:pPr>
              <a:r>
                <a:rPr lang="en-US" sz="4000" b="1" dirty="0" smtClean="0">
                  <a:solidFill>
                    <a:srgbClr val="FF0000"/>
                  </a:solidFill>
                </a:rPr>
                <a:t>LINEAR</a:t>
              </a:r>
            </a:p>
            <a:p>
              <a:pPr>
                <a:lnSpc>
                  <a:spcPct val="70000"/>
                </a:lnSpc>
              </a:pPr>
              <a:r>
                <a:rPr lang="en-US" sz="4000" b="1" dirty="0" smtClean="0">
                  <a:solidFill>
                    <a:srgbClr val="FF0000"/>
                  </a:solidFill>
                </a:rPr>
                <a:t>ADDRESS                     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53000" y="2819400"/>
              <a:ext cx="8842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X-1</a:t>
              </a:r>
              <a:endParaRPr lang="en-US" sz="4000" b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91200" y="2819400"/>
              <a:ext cx="4671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X</a:t>
              </a:r>
              <a:endParaRPr lang="en-US" sz="4000" b="1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248400" y="2819400"/>
              <a:ext cx="982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X+1</a:t>
              </a:r>
              <a:endParaRPr lang="en-US" sz="4000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154680" y="2244846"/>
            <a:ext cx="5303520" cy="803154"/>
            <a:chOff x="2240280" y="2971800"/>
            <a:chExt cx="5303520" cy="803154"/>
          </a:xfrm>
        </p:grpSpPr>
        <p:grpSp>
          <p:nvGrpSpPr>
            <p:cNvPr id="5" name="Group 4"/>
            <p:cNvGrpSpPr/>
            <p:nvPr/>
          </p:nvGrpSpPr>
          <p:grpSpPr>
            <a:xfrm>
              <a:off x="2240280" y="2979042"/>
              <a:ext cx="5303520" cy="795912"/>
              <a:chOff x="1027256" y="2117206"/>
              <a:chExt cx="5303520" cy="79591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02725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rgbClr val="FF0000"/>
                      </a:solidFill>
                    </a:rPr>
                    <a:t>L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41" name="Straight Connector 40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D</a:t>
              </a:r>
              <a:endParaRPr lang="en-US" sz="3600" b="1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R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58</a:t>
            </a:fld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0" y="5753245"/>
            <a:ext cx="9143999" cy="102855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Even many rounds of random patterns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chemeClr val="bg1"/>
                </a:solidFill>
              </a:rPr>
              <a:t>cannot </a:t>
            </a:r>
            <a:r>
              <a:rPr lang="en-US" sz="3600" b="1" dirty="0">
                <a:solidFill>
                  <a:schemeClr val="bg1"/>
                </a:solidFill>
              </a:rPr>
              <a:t>detect all failures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3124200" y="2244846"/>
            <a:ext cx="5303520" cy="803154"/>
            <a:chOff x="2209800" y="2971800"/>
            <a:chExt cx="5303520" cy="803154"/>
          </a:xfrm>
        </p:grpSpPr>
        <p:grpSp>
          <p:nvGrpSpPr>
            <p:cNvPr id="124" name="Group 123"/>
            <p:cNvGrpSpPr/>
            <p:nvPr/>
          </p:nvGrpSpPr>
          <p:grpSpPr>
            <a:xfrm>
              <a:off x="2209800" y="2979042"/>
              <a:ext cx="5303520" cy="795912"/>
              <a:chOff x="996776" y="2117206"/>
              <a:chExt cx="5303520" cy="795912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99677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143" name="Oval 14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rgbClr val="FF0000"/>
                      </a:solidFill>
                    </a:rPr>
                    <a:t>0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126" name="Straight Connector 125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0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8" name="Rounded Rectangle 177"/>
          <p:cNvSpPr/>
          <p:nvPr/>
        </p:nvSpPr>
        <p:spPr>
          <a:xfrm>
            <a:off x="0" y="4800599"/>
            <a:ext cx="9144001" cy="94183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7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SCRAMBLED</a:t>
            </a:r>
          </a:p>
          <a:p>
            <a:pPr>
              <a:lnSpc>
                <a:spcPct val="7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ADDRESS                  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953000" y="4854714"/>
            <a:ext cx="884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X-4</a:t>
            </a:r>
            <a:endParaRPr lang="en-US" sz="4000" b="1" dirty="0"/>
          </a:p>
        </p:txBody>
      </p:sp>
      <p:sp>
        <p:nvSpPr>
          <p:cNvPr id="180" name="TextBox 179"/>
          <p:cNvSpPr txBox="1"/>
          <p:nvPr/>
        </p:nvSpPr>
        <p:spPr>
          <a:xfrm>
            <a:off x="5809458" y="4854714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</a:t>
            </a:r>
            <a:endParaRPr lang="en-US" sz="4000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6248400" y="4854714"/>
            <a:ext cx="98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X+2</a:t>
            </a:r>
            <a:endParaRPr lang="en-US" sz="4000" b="1" dirty="0"/>
          </a:p>
        </p:txBody>
      </p:sp>
      <p:grpSp>
        <p:nvGrpSpPr>
          <p:cNvPr id="187" name="Group 186"/>
          <p:cNvGrpSpPr/>
          <p:nvPr/>
        </p:nvGrpSpPr>
        <p:grpSpPr>
          <a:xfrm>
            <a:off x="3124200" y="4114800"/>
            <a:ext cx="5303520" cy="803154"/>
            <a:chOff x="2209800" y="2971800"/>
            <a:chExt cx="5303520" cy="803154"/>
          </a:xfrm>
        </p:grpSpPr>
        <p:grpSp>
          <p:nvGrpSpPr>
            <p:cNvPr id="188" name="Group 187"/>
            <p:cNvGrpSpPr/>
            <p:nvPr/>
          </p:nvGrpSpPr>
          <p:grpSpPr>
            <a:xfrm>
              <a:off x="2209800" y="2979042"/>
              <a:ext cx="5303520" cy="795912"/>
              <a:chOff x="996776" y="2117206"/>
              <a:chExt cx="5303520" cy="795912"/>
            </a:xfrm>
          </p:grpSpPr>
          <p:cxnSp>
            <p:nvCxnSpPr>
              <p:cNvPr id="199" name="Straight Connector 198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99677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5" name="Group 204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207" name="Oval 20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rgbClr val="FF0000"/>
                      </a:solidFill>
                    </a:rPr>
                    <a:t>0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8100" cmpd="sng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190" name="Straight Connector 189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95" name="Oval 194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bg2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0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3154680" y="4114800"/>
            <a:ext cx="5303520" cy="803154"/>
            <a:chOff x="2240280" y="2971800"/>
            <a:chExt cx="5303520" cy="803154"/>
          </a:xfrm>
        </p:grpSpPr>
        <p:grpSp>
          <p:nvGrpSpPr>
            <p:cNvPr id="212" name="Group 211"/>
            <p:cNvGrpSpPr/>
            <p:nvPr/>
          </p:nvGrpSpPr>
          <p:grpSpPr>
            <a:xfrm>
              <a:off x="2240280" y="2979042"/>
              <a:ext cx="5303520" cy="795912"/>
              <a:chOff x="1027256" y="2117206"/>
              <a:chExt cx="5303520" cy="795912"/>
            </a:xfrm>
          </p:grpSpPr>
          <p:cxnSp>
            <p:nvCxnSpPr>
              <p:cNvPr id="223" name="Straight Connector 222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1027256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9" name="Group 228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231" name="Oval 23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rgbClr val="FF0000"/>
                      </a:solidFill>
                    </a:rPr>
                    <a:t>0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214" name="Straight Connector 213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219" name="Oval 218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0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220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3124200" y="4854714"/>
            <a:ext cx="884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X-1</a:t>
            </a:r>
            <a:endParaRPr lang="en-US" sz="4000" b="1" dirty="0"/>
          </a:p>
        </p:txBody>
      </p:sp>
      <p:sp>
        <p:nvSpPr>
          <p:cNvPr id="236" name="TextBox 235"/>
          <p:cNvSpPr txBox="1"/>
          <p:nvPr/>
        </p:nvSpPr>
        <p:spPr>
          <a:xfrm>
            <a:off x="6942139" y="4854714"/>
            <a:ext cx="98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X+1</a:t>
            </a:r>
            <a:endParaRPr lang="en-US" sz="4000" b="1" dirty="0"/>
          </a:p>
        </p:txBody>
      </p:sp>
      <p:sp>
        <p:nvSpPr>
          <p:cNvPr id="14" name="Multiply 13"/>
          <p:cNvSpPr/>
          <p:nvPr/>
        </p:nvSpPr>
        <p:spPr>
          <a:xfrm>
            <a:off x="4204266" y="1905000"/>
            <a:ext cx="3026795" cy="21432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8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78" grpId="0" animBg="1"/>
      <p:bldP spid="179" grpId="0"/>
      <p:bldP spid="180" grpId="0"/>
      <p:bldP spid="181" grpId="0"/>
      <p:bldP spid="235" grpId="0"/>
      <p:bldP spid="235" grpId="1"/>
      <p:bldP spid="236" grpId="0"/>
      <p:bldP spid="236" grpId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" y="1219200"/>
            <a:ext cx="9144000" cy="13716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DETERMINE THE LOCATION OF PHYSICALLY ADJACENT CELLS</a:t>
            </a:r>
            <a:endParaRPr lang="en-US" b="1" dirty="0"/>
          </a:p>
        </p:txBody>
      </p: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0" y="2743200"/>
            <a:ext cx="9144000" cy="1447800"/>
          </a:xfrm>
          <a:solidFill>
            <a:srgbClr val="EEECE1"/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200" b="1" dirty="0" smtClean="0"/>
              <a:t>NAÏVE SOLUTION</a:t>
            </a:r>
          </a:p>
          <a:p>
            <a:pPr marL="0" indent="0" algn="ctr">
              <a:buNone/>
            </a:pPr>
            <a:r>
              <a:rPr lang="en-US" sz="4000" b="1" dirty="0" smtClean="0"/>
              <a:t>For a given failure X, </a:t>
            </a:r>
          </a:p>
          <a:p>
            <a:pPr marL="0" indent="0" algn="ctr">
              <a:buNone/>
            </a:pPr>
            <a:r>
              <a:rPr lang="en-US" sz="4000" b="1" dirty="0" smtClean="0"/>
              <a:t>test every combination of two bit addresses in the row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0" y="5334000"/>
            <a:ext cx="9143999" cy="102855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Our goal is to reduce the test time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0" y="4191000"/>
            <a:ext cx="9144000" cy="1143000"/>
          </a:xfrm>
          <a:prstGeom prst="rect">
            <a:avLst/>
          </a:prstGeom>
          <a:solidFill>
            <a:srgbClr val="EEECE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</a:rPr>
              <a:t>O(</a:t>
            </a:r>
            <a:r>
              <a:rPr lang="en-US" sz="4000" b="1" dirty="0" smtClean="0">
                <a:solidFill>
                  <a:srgbClr val="FF0000"/>
                </a:solidFill>
              </a:rPr>
              <a:t>n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4000" b="1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8192*8192 tests, 49 </a:t>
            </a:r>
            <a:r>
              <a:rPr lang="en-US" b="1" dirty="0">
                <a:solidFill>
                  <a:srgbClr val="FF0000"/>
                </a:solidFill>
              </a:rPr>
              <a:t>days </a:t>
            </a:r>
            <a:r>
              <a:rPr lang="en-US" b="1" dirty="0" smtClean="0">
                <a:solidFill>
                  <a:srgbClr val="FF0000"/>
                </a:solidFill>
              </a:rPr>
              <a:t>for </a:t>
            </a:r>
            <a:r>
              <a:rPr lang="en-US" b="1" dirty="0">
                <a:solidFill>
                  <a:srgbClr val="FF0000"/>
                </a:solidFill>
              </a:rPr>
              <a:t>a row with 8K cells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59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828800"/>
            <a:ext cx="9144001" cy="941832"/>
            <a:chOff x="0" y="4800599"/>
            <a:chExt cx="9144001" cy="941832"/>
          </a:xfrm>
        </p:grpSpPr>
        <p:sp>
          <p:nvSpPr>
            <p:cNvPr id="32" name="Rounded Rectangle 31"/>
            <p:cNvSpPr/>
            <p:nvPr/>
          </p:nvSpPr>
          <p:spPr>
            <a:xfrm>
              <a:off x="0" y="4800599"/>
              <a:ext cx="9144001" cy="941832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70000"/>
                </a:lnSpc>
              </a:pPr>
              <a:r>
                <a:rPr lang="en-US" sz="4000" b="1" dirty="0" smtClean="0">
                  <a:solidFill>
                    <a:srgbClr val="FF0000"/>
                  </a:solidFill>
                </a:rPr>
                <a:t>SCRAMBLED</a:t>
              </a:r>
            </a:p>
            <a:p>
              <a:pPr>
                <a:lnSpc>
                  <a:spcPct val="70000"/>
                </a:lnSpc>
              </a:pPr>
              <a:r>
                <a:rPr lang="en-US" sz="4000" b="1" dirty="0" smtClean="0">
                  <a:solidFill>
                    <a:srgbClr val="FF0000"/>
                  </a:solidFill>
                </a:rPr>
                <a:t>ADDRESS                     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83231" y="4854714"/>
              <a:ext cx="8619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X-?</a:t>
              </a:r>
              <a:endParaRPr lang="en-US" sz="40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5344" y="4854714"/>
              <a:ext cx="4671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X</a:t>
              </a:r>
              <a:endParaRPr lang="en-US" sz="40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31031" y="4854714"/>
              <a:ext cx="960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X+?</a:t>
              </a:r>
              <a:endParaRPr lang="en-US" sz="4000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590800" y="1143000"/>
            <a:ext cx="6510528" cy="803154"/>
            <a:chOff x="1642872" y="2971800"/>
            <a:chExt cx="6510528" cy="803154"/>
          </a:xfrm>
        </p:grpSpPr>
        <p:grpSp>
          <p:nvGrpSpPr>
            <p:cNvPr id="52" name="Group 51"/>
            <p:cNvGrpSpPr/>
            <p:nvPr/>
          </p:nvGrpSpPr>
          <p:grpSpPr>
            <a:xfrm>
              <a:off x="1642872" y="2972818"/>
              <a:ext cx="6510528" cy="802136"/>
              <a:chOff x="429848" y="2110982"/>
              <a:chExt cx="6510528" cy="80213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12657" y="2110982"/>
                <a:ext cx="0" cy="77724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29848" y="2495297"/>
                <a:ext cx="6510528" cy="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8100" cmpd="sng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rgbClr val="FF0000"/>
                      </a:solidFill>
                    </a:rPr>
                    <a:t>L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53" name="Straight Connector 52"/>
            <p:cNvCxnSpPr/>
            <p:nvPr/>
          </p:nvCxnSpPr>
          <p:spPr>
            <a:xfrm>
              <a:off x="7674530" y="2996696"/>
              <a:ext cx="0" cy="777240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800000"/>
            </a:solidFill>
            <a:ln w="381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EEECE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R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rgbClr val="25406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7401263" y="3086887"/>
              <a:ext cx="543301" cy="519582"/>
            </a:xfrm>
            <a:prstGeom prst="ellipse">
              <a:avLst/>
            </a:prstGeom>
            <a:solidFill>
              <a:srgbClr val="10253F"/>
            </a:solidFill>
            <a:ln w="38100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177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180"/>
          <p:cNvSpPr/>
          <p:nvPr/>
        </p:nvSpPr>
        <p:spPr>
          <a:xfrm>
            <a:off x="1" y="1447800"/>
            <a:ext cx="9144000" cy="33528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DID WE GET MORE CAPACITY? 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76298" y="1600200"/>
            <a:ext cx="3273181" cy="2582606"/>
            <a:chOff x="428328" y="2110982"/>
            <a:chExt cx="3273181" cy="258260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331890" y="2135878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704366" y="2129654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76842" y="2123430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49881" y="4281301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3673" y="3690373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449318" y="2117206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12657" y="2110982"/>
              <a:ext cx="0" cy="2557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29848" y="2495297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28328" y="3090309"/>
              <a:ext cx="32516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534160" y="2226069"/>
              <a:ext cx="3067764" cy="525790"/>
              <a:chOff x="534160" y="2226069"/>
              <a:chExt cx="3067764" cy="52579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058623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41777" y="2821081"/>
              <a:ext cx="3058627" cy="525790"/>
              <a:chOff x="534160" y="2226069"/>
              <a:chExt cx="3058627" cy="52579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167560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800960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425223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049486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38848" y="3430281"/>
              <a:ext cx="3067764" cy="525790"/>
              <a:chOff x="543297" y="2226069"/>
              <a:chExt cx="3067764" cy="52579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434360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35919" y="4030345"/>
              <a:ext cx="3067764" cy="525790"/>
              <a:chOff x="543297" y="2226069"/>
              <a:chExt cx="3067764" cy="52579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43297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85834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810097" y="2229173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443497" y="2227621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067760" y="2226069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5634096" y="1752600"/>
            <a:ext cx="3165456" cy="2357052"/>
            <a:chOff x="3454955" y="2670363"/>
            <a:chExt cx="2434972" cy="1813117"/>
          </a:xfrm>
          <a:solidFill>
            <a:srgbClr val="10253F"/>
          </a:solidFill>
        </p:grpSpPr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3454955" y="2670363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43" name="Straight Connector 142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71" name="Oval 170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3" name="Group 152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66" name="Oval 16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4" name="Group 153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61" name="Oval 16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56" name="Oval 155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1" name="Group 40"/>
            <p:cNvGrpSpPr>
              <a:grpSpLocks noChangeAspect="1"/>
            </p:cNvGrpSpPr>
            <p:nvPr/>
          </p:nvGrpSpPr>
          <p:grpSpPr>
            <a:xfrm>
              <a:off x="3457947" y="3551049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33" name="Oval 132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28" name="Oval 127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4653211" y="2673371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05" name="Oval 104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00" name="Oval 9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95" name="Oval 94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90" name="Oval 89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2"/>
            <p:cNvGrpSpPr>
              <a:grpSpLocks noChangeAspect="1"/>
            </p:cNvGrpSpPr>
            <p:nvPr/>
          </p:nvGrpSpPr>
          <p:grpSpPr>
            <a:xfrm>
              <a:off x="4656203" y="3554057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72" name="Oval 7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67" name="Oval 6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62" name="Oval 6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57" name="Oval 5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76" name="Right Arrow 175"/>
          <p:cNvSpPr>
            <a:spLocks noChangeAspect="1"/>
          </p:cNvSpPr>
          <p:nvPr/>
        </p:nvSpPr>
        <p:spPr>
          <a:xfrm>
            <a:off x="3810000" y="2931587"/>
            <a:ext cx="1643399" cy="59756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TextBox 176"/>
          <p:cNvSpPr txBox="1"/>
          <p:nvPr/>
        </p:nvSpPr>
        <p:spPr>
          <a:xfrm>
            <a:off x="3581400" y="2254681"/>
            <a:ext cx="1893417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Technology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Scaling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990600" y="4124980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DRAM Cells</a:t>
            </a:r>
            <a:endParaRPr lang="en-US" sz="2800" b="1" dirty="0"/>
          </a:p>
        </p:txBody>
      </p:sp>
      <p:sp>
        <p:nvSpPr>
          <p:cNvPr id="179" name="TextBox 178"/>
          <p:cNvSpPr txBox="1"/>
          <p:nvPr/>
        </p:nvSpPr>
        <p:spPr>
          <a:xfrm>
            <a:off x="6313390" y="4114800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DRAM Cells</a:t>
            </a:r>
            <a:endParaRPr lang="en-US" sz="2800" b="1" dirty="0"/>
          </a:p>
        </p:txBody>
      </p:sp>
      <p:sp>
        <p:nvSpPr>
          <p:cNvPr id="180" name="Rounded Rectangle 179"/>
          <p:cNvSpPr/>
          <p:nvPr/>
        </p:nvSpPr>
        <p:spPr>
          <a:xfrm>
            <a:off x="0" y="49530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DRAM scaling enabled high capacity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3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76" grpId="1" animBg="1"/>
      <p:bldP spid="177" grpId="0"/>
      <p:bldP spid="178" grpId="0"/>
      <p:bldP spid="179" grpId="0"/>
      <p:bldP spid="18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" y="990600"/>
            <a:ext cx="9144000" cy="439265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254654" y="3200400"/>
            <a:ext cx="2765146" cy="1048858"/>
            <a:chOff x="2517498" y="1730522"/>
            <a:chExt cx="3456433" cy="1311072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2517498" y="2376172"/>
              <a:ext cx="34564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4232761" y="1740978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>
              <a:off x="5312138" y="1761433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3163171" y="1730522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701561" y="2286000"/>
              <a:ext cx="3104879" cy="2146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6" name="Group 215"/>
            <p:cNvGrpSpPr/>
            <p:nvPr/>
          </p:nvGrpSpPr>
          <p:grpSpPr>
            <a:xfrm>
              <a:off x="2701562" y="1931690"/>
              <a:ext cx="1992208" cy="875506"/>
              <a:chOff x="534160" y="2230725"/>
              <a:chExt cx="1185838" cy="521134"/>
            </a:xfrm>
          </p:grpSpPr>
          <p:sp>
            <p:nvSpPr>
              <p:cNvPr id="220" name="Oval 219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9" name="Oval 358"/>
            <p:cNvSpPr/>
            <p:nvPr/>
          </p:nvSpPr>
          <p:spPr>
            <a:xfrm>
              <a:off x="4860404" y="1952143"/>
              <a:ext cx="912746" cy="872899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Donut 8"/>
            <p:cNvSpPr>
              <a:spLocks noChangeAspect="1"/>
            </p:cNvSpPr>
            <p:nvPr/>
          </p:nvSpPr>
          <p:spPr>
            <a:xfrm>
              <a:off x="2667000" y="1889760"/>
              <a:ext cx="1005840" cy="1005840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3" name="Donut 362"/>
            <p:cNvSpPr>
              <a:spLocks noChangeAspect="1"/>
            </p:cNvSpPr>
            <p:nvPr/>
          </p:nvSpPr>
          <p:spPr>
            <a:xfrm>
              <a:off x="3733800" y="1905000"/>
              <a:ext cx="1005840" cy="1005840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4" name="Donut 363"/>
            <p:cNvSpPr>
              <a:spLocks noChangeAspect="1"/>
            </p:cNvSpPr>
            <p:nvPr/>
          </p:nvSpPr>
          <p:spPr>
            <a:xfrm>
              <a:off x="4800600" y="1905000"/>
              <a:ext cx="1005840" cy="1005840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007869" y="1219200"/>
            <a:ext cx="2765146" cy="1074705"/>
            <a:chOff x="2514600" y="2803728"/>
            <a:chExt cx="3456433" cy="1343381"/>
          </a:xfrm>
        </p:grpSpPr>
        <p:cxnSp>
          <p:nvCxnSpPr>
            <p:cNvPr id="365" name="Straight Connector 364"/>
            <p:cNvCxnSpPr/>
            <p:nvPr/>
          </p:nvCxnSpPr>
          <p:spPr>
            <a:xfrm>
              <a:off x="2514600" y="3449378"/>
              <a:ext cx="34564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4229863" y="2814184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5309240" y="2834639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>
              <a:off x="3160273" y="2803728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Rectangle 368"/>
            <p:cNvSpPr/>
            <p:nvPr/>
          </p:nvSpPr>
          <p:spPr>
            <a:xfrm>
              <a:off x="2698663" y="3359206"/>
              <a:ext cx="1920240" cy="2146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0" name="Group 369"/>
            <p:cNvGrpSpPr/>
            <p:nvPr/>
          </p:nvGrpSpPr>
          <p:grpSpPr>
            <a:xfrm>
              <a:off x="2698664" y="3004896"/>
              <a:ext cx="1992208" cy="875506"/>
              <a:chOff x="534160" y="2230725"/>
              <a:chExt cx="1185838" cy="521134"/>
            </a:xfrm>
          </p:grpSpPr>
          <p:sp>
            <p:nvSpPr>
              <p:cNvPr id="371" name="Oval 370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3" name="Oval 372"/>
            <p:cNvSpPr/>
            <p:nvPr/>
          </p:nvSpPr>
          <p:spPr>
            <a:xfrm>
              <a:off x="4857506" y="3025349"/>
              <a:ext cx="912746" cy="872899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4" name="Donut 373"/>
            <p:cNvSpPr>
              <a:spLocks noChangeAspect="1"/>
            </p:cNvSpPr>
            <p:nvPr/>
          </p:nvSpPr>
          <p:spPr>
            <a:xfrm>
              <a:off x="2514600" y="2819400"/>
              <a:ext cx="1327709" cy="1327709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5" name="Donut 374"/>
            <p:cNvSpPr>
              <a:spLocks noChangeAspect="1"/>
            </p:cNvSpPr>
            <p:nvPr/>
          </p:nvSpPr>
          <p:spPr>
            <a:xfrm>
              <a:off x="3730902" y="2978206"/>
              <a:ext cx="1005840" cy="1005840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7" name="Group 376"/>
          <p:cNvGrpSpPr>
            <a:grpSpLocks noChangeAspect="1"/>
          </p:cNvGrpSpPr>
          <p:nvPr/>
        </p:nvGrpSpPr>
        <p:grpSpPr>
          <a:xfrm>
            <a:off x="5100622" y="1219200"/>
            <a:ext cx="2765146" cy="1074705"/>
            <a:chOff x="2514600" y="2803728"/>
            <a:chExt cx="3456433" cy="1343381"/>
          </a:xfrm>
        </p:grpSpPr>
        <p:cxnSp>
          <p:nvCxnSpPr>
            <p:cNvPr id="378" name="Straight Connector 377"/>
            <p:cNvCxnSpPr/>
            <p:nvPr/>
          </p:nvCxnSpPr>
          <p:spPr>
            <a:xfrm>
              <a:off x="2514600" y="3449378"/>
              <a:ext cx="34564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>
              <a:off x="4229863" y="2814184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>
              <a:off x="5309240" y="2834639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>
              <a:off x="3160273" y="2803728"/>
              <a:ext cx="0" cy="12801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2" name="Rectangle 381"/>
            <p:cNvSpPr/>
            <p:nvPr/>
          </p:nvSpPr>
          <p:spPr>
            <a:xfrm>
              <a:off x="3875738" y="3359206"/>
              <a:ext cx="1920240" cy="2146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3" name="Group 382"/>
            <p:cNvGrpSpPr/>
            <p:nvPr/>
          </p:nvGrpSpPr>
          <p:grpSpPr>
            <a:xfrm>
              <a:off x="2698664" y="3004896"/>
              <a:ext cx="1992208" cy="875506"/>
              <a:chOff x="534160" y="2230725"/>
              <a:chExt cx="1185838" cy="521134"/>
            </a:xfrm>
          </p:grpSpPr>
          <p:sp>
            <p:nvSpPr>
              <p:cNvPr id="387" name="Oval 386"/>
              <p:cNvSpPr/>
              <p:nvPr/>
            </p:nvSpPr>
            <p:spPr>
              <a:xfrm>
                <a:off x="534160" y="2232277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176697" y="2230725"/>
                <a:ext cx="543301" cy="519582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4" name="Oval 383"/>
            <p:cNvSpPr/>
            <p:nvPr/>
          </p:nvSpPr>
          <p:spPr>
            <a:xfrm>
              <a:off x="4857506" y="3025349"/>
              <a:ext cx="912746" cy="872899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5" name="Donut 384"/>
            <p:cNvSpPr>
              <a:spLocks noChangeAspect="1"/>
            </p:cNvSpPr>
            <p:nvPr/>
          </p:nvSpPr>
          <p:spPr>
            <a:xfrm>
              <a:off x="4620669" y="2819400"/>
              <a:ext cx="1327709" cy="1327709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6" name="Donut 385"/>
            <p:cNvSpPr>
              <a:spLocks noChangeAspect="1"/>
            </p:cNvSpPr>
            <p:nvPr/>
          </p:nvSpPr>
          <p:spPr>
            <a:xfrm>
              <a:off x="3730902" y="2978206"/>
              <a:ext cx="1005840" cy="1005840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93" name="Rounded Rectangle 392"/>
          <p:cNvSpPr/>
          <p:nvPr/>
        </p:nvSpPr>
        <p:spPr>
          <a:xfrm>
            <a:off x="1" y="2362201"/>
            <a:ext cx="9143998" cy="838200"/>
          </a:xfrm>
          <a:prstGeom prst="round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STRONGLY DEPENDENT</a:t>
            </a:r>
          </a:p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Fails even if only one neighbor data changes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4" name="Rounded Rectangle 393"/>
          <p:cNvSpPr/>
          <p:nvPr/>
        </p:nvSpPr>
        <p:spPr>
          <a:xfrm>
            <a:off x="0" y="4343400"/>
            <a:ext cx="9143998" cy="838200"/>
          </a:xfrm>
          <a:prstGeom prst="round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WEAKLY DEPENDENT</a:t>
            </a:r>
          </a:p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Fails if both neighbor data change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STRONGLY VS. WEAKLY DEPENDENT CELLS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60</a:t>
            </a:fld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1" y="5181600"/>
            <a:ext cx="9143998" cy="13716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Can detect neighbor location in strongly dependent cells by testing every bit address</a:t>
            </a:r>
          </a:p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0, 1, … , X, X+1, X+2, … </a:t>
            </a:r>
            <a:r>
              <a:rPr lang="en-US" sz="3600" b="1" dirty="0" smtClean="0">
                <a:solidFill>
                  <a:srgbClr val="FFFFFF"/>
                </a:solidFill>
              </a:rPr>
              <a:t>n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3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3" grpId="0" animBg="1"/>
      <p:bldP spid="394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2133600"/>
            <a:ext cx="9144000" cy="3810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838199" y="2516867"/>
            <a:ext cx="8077200" cy="9883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ounded Rectangle 124"/>
          <p:cNvSpPr/>
          <p:nvPr/>
        </p:nvSpPr>
        <p:spPr>
          <a:xfrm>
            <a:off x="838199" y="3888467"/>
            <a:ext cx="8077200" cy="988333"/>
          </a:xfrm>
          <a:prstGeom prst="roundRect">
            <a:avLst/>
          </a:prstGeom>
          <a:solidFill>
            <a:srgbClr val="D996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ounded Rectangle 125"/>
          <p:cNvSpPr/>
          <p:nvPr/>
        </p:nvSpPr>
        <p:spPr>
          <a:xfrm>
            <a:off x="838199" y="4574267"/>
            <a:ext cx="8077200" cy="988333"/>
          </a:xfrm>
          <a:prstGeom prst="roundRect">
            <a:avLst/>
          </a:prstGeom>
          <a:solidFill>
            <a:srgbClr val="D9969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65959" y="3944816"/>
            <a:ext cx="2072641" cy="783395"/>
            <a:chOff x="1916062" y="2283656"/>
            <a:chExt cx="2072641" cy="783395"/>
          </a:xfrm>
        </p:grpSpPr>
        <p:sp>
          <p:nvSpPr>
            <p:cNvPr id="129" name="Oval 128"/>
            <p:cNvSpPr/>
            <p:nvPr/>
          </p:nvSpPr>
          <p:spPr>
            <a:xfrm>
              <a:off x="1916062" y="2283656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/>
            <p:cNvSpPr/>
            <p:nvPr/>
          </p:nvSpPr>
          <p:spPr>
            <a:xfrm>
              <a:off x="2525663" y="2289811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>
            <a:xfrm>
              <a:off x="3211463" y="2286000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401312" y="2572512"/>
            <a:ext cx="1481327" cy="932688"/>
            <a:chOff x="3684552" y="2265368"/>
            <a:chExt cx="1481327" cy="932688"/>
          </a:xfrm>
        </p:grpSpPr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3684552" y="2265368"/>
              <a:ext cx="932688" cy="932688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33"/>
            <p:cNvSpPr/>
            <p:nvPr/>
          </p:nvSpPr>
          <p:spPr>
            <a:xfrm>
              <a:off x="4388639" y="2344616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324600" y="4526035"/>
            <a:ext cx="1511473" cy="932688"/>
            <a:chOff x="4983000" y="2244933"/>
            <a:chExt cx="1511473" cy="932688"/>
          </a:xfrm>
        </p:grpSpPr>
        <p:sp>
          <p:nvSpPr>
            <p:cNvPr id="138" name="Oval 137"/>
            <p:cNvSpPr/>
            <p:nvPr/>
          </p:nvSpPr>
          <p:spPr>
            <a:xfrm>
              <a:off x="4983000" y="2308829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5561785" y="2244933"/>
              <a:ext cx="932688" cy="932688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338071" y="2667000"/>
            <a:ext cx="6510528" cy="803154"/>
            <a:chOff x="1642872" y="2971800"/>
            <a:chExt cx="6510528" cy="803154"/>
          </a:xfrm>
        </p:grpSpPr>
        <p:grpSp>
          <p:nvGrpSpPr>
            <p:cNvPr id="78" name="Group 77"/>
            <p:cNvGrpSpPr/>
            <p:nvPr/>
          </p:nvGrpSpPr>
          <p:grpSpPr>
            <a:xfrm>
              <a:off x="1642872" y="2972818"/>
              <a:ext cx="6510528" cy="802136"/>
              <a:chOff x="429848" y="2110982"/>
              <a:chExt cx="6510528" cy="802136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812657" y="2110982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429848" y="2495297"/>
                <a:ext cx="65105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 94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</p:grpSpPr>
            <p:sp>
              <p:nvSpPr>
                <p:cNvPr id="96" name="Oval 9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79" name="Straight Connector 78"/>
            <p:cNvCxnSpPr/>
            <p:nvPr/>
          </p:nvCxnSpPr>
          <p:spPr>
            <a:xfrm>
              <a:off x="7674530" y="2996696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L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800000"/>
            </a:solidFill>
            <a:ln w="952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7401263" y="3086887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338071" y="3311646"/>
            <a:ext cx="6510528" cy="803154"/>
            <a:chOff x="1642872" y="2971800"/>
            <a:chExt cx="6510528" cy="803154"/>
          </a:xfrm>
        </p:grpSpPr>
        <p:grpSp>
          <p:nvGrpSpPr>
            <p:cNvPr id="102" name="Group 101"/>
            <p:cNvGrpSpPr/>
            <p:nvPr/>
          </p:nvGrpSpPr>
          <p:grpSpPr>
            <a:xfrm>
              <a:off x="1642872" y="2972818"/>
              <a:ext cx="6510528" cy="802136"/>
              <a:chOff x="429848" y="2110982"/>
              <a:chExt cx="6510528" cy="802136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812657" y="2110982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429848" y="2495297"/>
                <a:ext cx="65105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</p:grpSpPr>
            <p:sp>
              <p:nvSpPr>
                <p:cNvPr id="120" name="Oval 11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rgbClr val="1F497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103" name="Straight Connector 102"/>
            <p:cNvCxnSpPr/>
            <p:nvPr/>
          </p:nvCxnSpPr>
          <p:spPr>
            <a:xfrm>
              <a:off x="7674530" y="2996696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mpd="sng"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10253F"/>
            </a:solidFill>
            <a:ln w="9525" cmpd="sng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mpd="sng"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7401263" y="3086887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1338071" y="3962400"/>
            <a:ext cx="6510528" cy="803154"/>
            <a:chOff x="1642872" y="2971800"/>
            <a:chExt cx="6510528" cy="803154"/>
          </a:xfrm>
        </p:grpSpPr>
        <p:grpSp>
          <p:nvGrpSpPr>
            <p:cNvPr id="198" name="Group 197"/>
            <p:cNvGrpSpPr/>
            <p:nvPr/>
          </p:nvGrpSpPr>
          <p:grpSpPr>
            <a:xfrm>
              <a:off x="1642872" y="2972818"/>
              <a:ext cx="6510528" cy="802136"/>
              <a:chOff x="429848" y="2110982"/>
              <a:chExt cx="6510528" cy="802136"/>
            </a:xfrm>
          </p:grpSpPr>
          <p:cxnSp>
            <p:nvCxnSpPr>
              <p:cNvPr id="209" name="Straight Connector 208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812657" y="2110982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429848" y="2495297"/>
                <a:ext cx="65105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5" name="Group 214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</p:grpSpPr>
            <p:sp>
              <p:nvSpPr>
                <p:cNvPr id="216" name="Oval 21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rgbClr val="FF0000"/>
                      </a:solidFill>
                    </a:rPr>
                    <a:t>L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4000" b="1" dirty="0"/>
                    <a:t>C</a:t>
                  </a:r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 smtClean="0">
                      <a:solidFill>
                        <a:srgbClr val="FF0000"/>
                      </a:solidFill>
                    </a:rPr>
                    <a:t>R</a:t>
                  </a:r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199" name="Straight Connector 198"/>
            <p:cNvCxnSpPr/>
            <p:nvPr/>
          </p:nvCxnSpPr>
          <p:spPr>
            <a:xfrm>
              <a:off x="7674530" y="2996696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05" name="Oval 204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10253F"/>
            </a:solidFill>
            <a:ln w="9525" cmpd="sng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Oval 207"/>
            <p:cNvSpPr/>
            <p:nvPr/>
          </p:nvSpPr>
          <p:spPr>
            <a:xfrm>
              <a:off x="7401263" y="3086887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1338071" y="4607046"/>
            <a:ext cx="6510528" cy="803154"/>
            <a:chOff x="1642872" y="2971800"/>
            <a:chExt cx="6510528" cy="803154"/>
          </a:xfrm>
        </p:grpSpPr>
        <p:grpSp>
          <p:nvGrpSpPr>
            <p:cNvPr id="222" name="Group 221"/>
            <p:cNvGrpSpPr/>
            <p:nvPr/>
          </p:nvGrpSpPr>
          <p:grpSpPr>
            <a:xfrm>
              <a:off x="1642872" y="2972818"/>
              <a:ext cx="6510528" cy="802136"/>
              <a:chOff x="429848" y="2110982"/>
              <a:chExt cx="6510528" cy="802136"/>
            </a:xfrm>
          </p:grpSpPr>
          <p:cxnSp>
            <p:nvCxnSpPr>
              <p:cNvPr id="233" name="Straight Connector 232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812657" y="2110982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429848" y="2495297"/>
                <a:ext cx="65105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9" name="Group 238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</p:grpSpPr>
            <p:sp>
              <p:nvSpPr>
                <p:cNvPr id="240" name="Oval 239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 w="9525" cmpd="sng">
                  <a:solidFill>
                    <a:srgbClr val="1F497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3" name="Oval 242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Oval 243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223" name="Straight Connector 222"/>
            <p:cNvCxnSpPr/>
            <p:nvPr/>
          </p:nvCxnSpPr>
          <p:spPr>
            <a:xfrm>
              <a:off x="7674530" y="2996696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Oval 227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rgbClr val="10253F"/>
            </a:solidFill>
            <a:ln w="9525" cmpd="sng"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29" name="Oval 228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10253F"/>
            </a:solidFill>
            <a:ln w="9525" cmpd="sng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rgbClr val="10253F"/>
            </a:solidFill>
            <a:ln w="9525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  <p:sp>
          <p:nvSpPr>
            <p:cNvPr id="232" name="Oval 231"/>
            <p:cNvSpPr/>
            <p:nvPr/>
          </p:nvSpPr>
          <p:spPr>
            <a:xfrm>
              <a:off x="7401263" y="3086887"/>
              <a:ext cx="543301" cy="519582"/>
            </a:xfrm>
            <a:prstGeom prst="ellipse">
              <a:avLst/>
            </a:prstGeom>
            <a:solidFill>
              <a:schemeClr val="bg2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R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0" name="Picture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122" y="3814377"/>
            <a:ext cx="894429" cy="840326"/>
          </a:xfrm>
          <a:prstGeom prst="rect">
            <a:avLst/>
          </a:prstGeom>
        </p:spPr>
      </p:pic>
      <p:sp>
        <p:nvSpPr>
          <p:cNvPr id="141" name="Multiply 140"/>
          <p:cNvSpPr/>
          <p:nvPr/>
        </p:nvSpPr>
        <p:spPr>
          <a:xfrm>
            <a:off x="7900151" y="25866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2" name="Multiply 141"/>
          <p:cNvSpPr/>
          <p:nvPr/>
        </p:nvSpPr>
        <p:spPr>
          <a:xfrm>
            <a:off x="7930913" y="472780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1" y="-152400"/>
            <a:ext cx="9143998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PHYSICAL NEIGHBOR LOCATION TEST</a:t>
            </a:r>
            <a:endParaRPr lang="en-US" b="1" dirty="0"/>
          </a:p>
        </p:txBody>
      </p:sp>
      <p:sp>
        <p:nvSpPr>
          <p:cNvPr id="146" name="Rounded Rectangle 145"/>
          <p:cNvSpPr/>
          <p:nvPr/>
        </p:nvSpPr>
        <p:spPr>
          <a:xfrm>
            <a:off x="1" y="762000"/>
            <a:ext cx="9143998" cy="1371600"/>
          </a:xfrm>
          <a:prstGeom prst="round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Testing every bit address will </a:t>
            </a:r>
          </a:p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d</a:t>
            </a:r>
            <a:r>
              <a:rPr lang="en-US" sz="3600" b="1" dirty="0" smtClean="0">
                <a:solidFill>
                  <a:srgbClr val="FF0000"/>
                </a:solidFill>
              </a:rPr>
              <a:t>etect only one neighbor 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Run parallel tests in different rows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61</a:t>
            </a:fld>
            <a:endParaRPr lang="en-US" dirty="0"/>
          </a:p>
        </p:txBody>
      </p:sp>
      <p:sp>
        <p:nvSpPr>
          <p:cNvPr id="147" name="Rounded Rectangle 146"/>
          <p:cNvSpPr/>
          <p:nvPr/>
        </p:nvSpPr>
        <p:spPr>
          <a:xfrm>
            <a:off x="0" y="6019800"/>
            <a:ext cx="9143999" cy="8382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Aggregate the locations from different rows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147847" y="2133600"/>
            <a:ext cx="1871953" cy="838200"/>
          </a:xfrm>
          <a:prstGeom prst="lef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X-4</a:t>
            </a:r>
            <a:endParaRPr lang="en-US" sz="4000" b="1" dirty="0"/>
          </a:p>
        </p:txBody>
      </p:sp>
      <p:sp>
        <p:nvSpPr>
          <p:cNvPr id="7" name="Right Arrow 6"/>
          <p:cNvSpPr/>
          <p:nvPr/>
        </p:nvSpPr>
        <p:spPr>
          <a:xfrm>
            <a:off x="6248400" y="5105400"/>
            <a:ext cx="1874520" cy="841248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X+2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1066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  <p:bldP spid="2" grpId="1" animBg="1"/>
      <p:bldP spid="125" grpId="0" animBg="1"/>
      <p:bldP spid="125" grpId="1" animBg="1"/>
      <p:bldP spid="126" grpId="0" animBg="1"/>
      <p:bldP spid="141" grpId="0" animBg="1"/>
      <p:bldP spid="142" grpId="0" animBg="1"/>
      <p:bldP spid="146" grpId="0" animBg="1"/>
      <p:bldP spid="147" grpId="0" animBg="1"/>
      <p:bldP spid="6" grpId="0" animBg="1"/>
      <p:bldP spid="7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143000"/>
            <a:ext cx="9144000" cy="3810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62</a:t>
            </a:fld>
            <a:endParaRPr lang="en-US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" y="-152400"/>
            <a:ext cx="9143998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PHYSICAL NEIGHBOR LOCATION TEST</a:t>
            </a:r>
            <a:endParaRPr lang="en-US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0" y="2715768"/>
            <a:ext cx="9144001" cy="941832"/>
            <a:chOff x="0" y="4800599"/>
            <a:chExt cx="9144001" cy="941832"/>
          </a:xfrm>
        </p:grpSpPr>
        <p:sp>
          <p:nvSpPr>
            <p:cNvPr id="38" name="Rounded Rectangle 37"/>
            <p:cNvSpPr/>
            <p:nvPr/>
          </p:nvSpPr>
          <p:spPr>
            <a:xfrm>
              <a:off x="0" y="4800599"/>
              <a:ext cx="9144001" cy="94183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70000"/>
                </a:lnSpc>
              </a:pPr>
              <a:r>
                <a:rPr lang="en-US" sz="3600" b="1" dirty="0" smtClean="0">
                  <a:solidFill>
                    <a:srgbClr val="FF0000"/>
                  </a:solidFill>
                </a:rPr>
                <a:t>LINEAR </a:t>
              </a:r>
            </a:p>
            <a:p>
              <a:pPr>
                <a:lnSpc>
                  <a:spcPct val="70000"/>
                </a:lnSpc>
              </a:pPr>
              <a:r>
                <a:rPr lang="en-US" sz="3600" b="1" dirty="0" smtClean="0">
                  <a:solidFill>
                    <a:srgbClr val="FF0000"/>
                  </a:solidFill>
                </a:rPr>
                <a:t>TESTING                     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83231" y="4854714"/>
              <a:ext cx="184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76600" y="4854714"/>
              <a:ext cx="52797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FF0000"/>
                  </a:solidFill>
                </a:rPr>
                <a:t>0    1   </a:t>
              </a:r>
              <a:r>
                <a:rPr lang="en-US" sz="4000" b="1" dirty="0" smtClean="0">
                  <a:solidFill>
                    <a:srgbClr val="800000"/>
                  </a:solidFill>
                </a:rPr>
                <a:t>2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    3    4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   5   6    7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0" y="3750818"/>
            <a:ext cx="9144001" cy="2802382"/>
          </a:xfrm>
          <a:prstGeom prst="roundRect">
            <a:avLst/>
          </a:prstGeom>
          <a:solidFill>
            <a:srgbClr val="EEEC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7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RECURSIVE</a:t>
            </a:r>
          </a:p>
          <a:p>
            <a:pPr>
              <a:lnSpc>
                <a:spcPct val="7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TESTING                   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32684" y="4217683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492653" y="3962400"/>
            <a:ext cx="1969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0, 1, </a:t>
            </a:r>
            <a:r>
              <a:rPr lang="en-US" sz="4000" b="1" dirty="0" smtClean="0">
                <a:solidFill>
                  <a:srgbClr val="800000"/>
                </a:solidFill>
              </a:rPr>
              <a:t>2,</a:t>
            </a:r>
            <a:r>
              <a:rPr lang="en-US" sz="4000" b="1" dirty="0" smtClean="0">
                <a:solidFill>
                  <a:srgbClr val="FF0000"/>
                </a:solidFill>
              </a:rPr>
              <a:t>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71800" y="5334000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0</a:t>
            </a:r>
            <a:endParaRPr lang="en-US" sz="4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21253" y="5334000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6B9B8"/>
                </a:solidFill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75988" y="4648200"/>
            <a:ext cx="952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E6B9B8"/>
                </a:solidFill>
              </a:rPr>
              <a:t>4, 5</a:t>
            </a:r>
            <a:endParaRPr lang="en-US" sz="4000" b="1" dirty="0">
              <a:solidFill>
                <a:srgbClr val="E6B9B8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648200" y="5334000"/>
            <a:ext cx="1194106" cy="707886"/>
            <a:chOff x="3898747" y="5769114"/>
            <a:chExt cx="1194106" cy="707886"/>
          </a:xfrm>
          <a:noFill/>
        </p:grpSpPr>
        <p:sp>
          <p:nvSpPr>
            <p:cNvPr id="57" name="TextBox 56"/>
            <p:cNvSpPr txBox="1"/>
            <p:nvPr/>
          </p:nvSpPr>
          <p:spPr>
            <a:xfrm>
              <a:off x="3898747" y="5769114"/>
              <a:ext cx="444653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800000"/>
                  </a:solidFill>
                </a:rPr>
                <a:t>2</a:t>
              </a:r>
              <a:endParaRPr lang="en-US" sz="4000" b="1" dirty="0">
                <a:solidFill>
                  <a:srgbClr val="8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648200" y="5769114"/>
              <a:ext cx="444653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007253" y="5334000"/>
            <a:ext cx="1295400" cy="707886"/>
            <a:chOff x="3810000" y="5769114"/>
            <a:chExt cx="1295400" cy="707886"/>
          </a:xfrm>
          <a:noFill/>
        </p:grpSpPr>
        <p:sp>
          <p:nvSpPr>
            <p:cNvPr id="67" name="TextBox 66"/>
            <p:cNvSpPr txBox="1"/>
            <p:nvPr/>
          </p:nvSpPr>
          <p:spPr>
            <a:xfrm>
              <a:off x="3810000" y="5769114"/>
              <a:ext cx="444653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E6B9B8"/>
                  </a:solidFill>
                </a:rPr>
                <a:t>4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660747" y="5769114"/>
              <a:ext cx="444653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E6B9B8"/>
                  </a:solidFill>
                </a:rPr>
                <a:t>5</a:t>
              </a:r>
              <a:endParaRPr lang="en-US" sz="4000" b="1" dirty="0">
                <a:solidFill>
                  <a:srgbClr val="E6B9B8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749598" y="4648200"/>
            <a:ext cx="952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</a:rPr>
              <a:t>2</a:t>
            </a:r>
            <a:r>
              <a:rPr lang="en-US" sz="4000" b="1" dirty="0" smtClean="0">
                <a:solidFill>
                  <a:srgbClr val="800000"/>
                </a:solidFill>
              </a:rPr>
              <a:t>,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11653" y="4648200"/>
            <a:ext cx="952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0, 1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759853" y="5356086"/>
            <a:ext cx="1295400" cy="707886"/>
            <a:chOff x="3810000" y="5769114"/>
            <a:chExt cx="1295400" cy="707886"/>
          </a:xfrm>
          <a:noFill/>
        </p:grpSpPr>
        <p:sp>
          <p:nvSpPr>
            <p:cNvPr id="70" name="TextBox 69"/>
            <p:cNvSpPr txBox="1"/>
            <p:nvPr/>
          </p:nvSpPr>
          <p:spPr>
            <a:xfrm>
              <a:off x="3810000" y="5769114"/>
              <a:ext cx="444653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E6B9B8"/>
                  </a:solidFill>
                </a:rPr>
                <a:t>6</a:t>
              </a:r>
              <a:endParaRPr lang="en-US" sz="4000" b="1" dirty="0">
                <a:solidFill>
                  <a:srgbClr val="E6B9B8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660747" y="5769114"/>
              <a:ext cx="444653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E6B9B8"/>
                  </a:solidFill>
                </a:rPr>
                <a:t>7</a:t>
              </a: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0" y="1524000"/>
            <a:ext cx="9144001" cy="94183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7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SCRAMBLED</a:t>
            </a:r>
          </a:p>
          <a:p>
            <a:pPr>
              <a:lnSpc>
                <a:spcPct val="7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ADDRESS                  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419600" y="1447800"/>
            <a:ext cx="884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X-4</a:t>
            </a:r>
            <a:endParaRPr lang="en-US" sz="4000" b="1" dirty="0"/>
          </a:p>
        </p:txBody>
      </p:sp>
      <p:grpSp>
        <p:nvGrpSpPr>
          <p:cNvPr id="75" name="Group 74"/>
          <p:cNvGrpSpPr/>
          <p:nvPr/>
        </p:nvGrpSpPr>
        <p:grpSpPr>
          <a:xfrm>
            <a:off x="4401312" y="685800"/>
            <a:ext cx="1481327" cy="932688"/>
            <a:chOff x="3684552" y="2265368"/>
            <a:chExt cx="1481327" cy="932688"/>
          </a:xfrm>
        </p:grpSpPr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3684552" y="2265368"/>
              <a:ext cx="932688" cy="932688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4388639" y="2344616"/>
              <a:ext cx="777240" cy="777240"/>
            </a:xfrm>
            <a:prstGeom prst="ellipse">
              <a:avLst/>
            </a:prstGeom>
            <a:solidFill>
              <a:srgbClr val="FF0000"/>
            </a:solidFill>
            <a:ln w="1016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905000" y="780288"/>
            <a:ext cx="5303520" cy="803154"/>
            <a:chOff x="2209801" y="2971800"/>
            <a:chExt cx="5303520" cy="803154"/>
          </a:xfrm>
        </p:grpSpPr>
        <p:grpSp>
          <p:nvGrpSpPr>
            <p:cNvPr id="79" name="Group 78"/>
            <p:cNvGrpSpPr/>
            <p:nvPr/>
          </p:nvGrpSpPr>
          <p:grpSpPr>
            <a:xfrm>
              <a:off x="2209801" y="2979042"/>
              <a:ext cx="5303520" cy="795912"/>
              <a:chOff x="996777" y="2117206"/>
              <a:chExt cx="5303520" cy="795912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3331890" y="2135878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704366" y="2129654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076842" y="2123430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449318" y="2117206"/>
                <a:ext cx="0" cy="77724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996777" y="2495297"/>
                <a:ext cx="530352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" name="Group 95"/>
              <p:cNvGrpSpPr/>
              <p:nvPr/>
            </p:nvGrpSpPr>
            <p:grpSpPr>
              <a:xfrm>
                <a:off x="1176697" y="2226069"/>
                <a:ext cx="2425227" cy="524238"/>
                <a:chOff x="1176697" y="2226069"/>
                <a:chExt cx="2425227" cy="524238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mpd="sng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81" name="Straight Connector 80"/>
            <p:cNvCxnSpPr/>
            <p:nvPr/>
          </p:nvCxnSpPr>
          <p:spPr>
            <a:xfrm>
              <a:off x="7047006" y="2990472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419482" y="2984248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791958" y="2978024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155297" y="2971800"/>
              <a:ext cx="0" cy="777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4876800" y="3093095"/>
              <a:ext cx="543301" cy="519582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L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519337" y="3091543"/>
              <a:ext cx="543301" cy="519582"/>
            </a:xfrm>
            <a:prstGeom prst="ellipse">
              <a:avLst/>
            </a:prstGeom>
            <a:solidFill>
              <a:srgbClr val="800000"/>
            </a:solidFill>
            <a:ln w="952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A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143600" y="3089991"/>
              <a:ext cx="543301" cy="519582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777000" y="3088439"/>
              <a:ext cx="543301" cy="519582"/>
            </a:xfrm>
            <a:prstGeom prst="ellipse">
              <a:avLst/>
            </a:prstGeom>
            <a:solidFill>
              <a:srgbClr val="10253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556988" y="3962400"/>
            <a:ext cx="1969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4, 5, 6, 7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949998" y="4648200"/>
            <a:ext cx="952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E6B9B8"/>
                </a:solidFill>
              </a:rPr>
              <a:t>6, 7</a:t>
            </a:r>
            <a:endParaRPr lang="en-US" sz="4000" b="1" dirty="0">
              <a:solidFill>
                <a:srgbClr val="E6B9B8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276058" y="1447800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X</a:t>
            </a:r>
            <a:endParaRPr lang="en-US" sz="40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4584547" y="1882914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</a:t>
            </a:r>
            <a:endParaRPr lang="en-US" sz="40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5270347" y="1882914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16453" y="3962400"/>
            <a:ext cx="2070704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477000" y="3962400"/>
            <a:ext cx="2070704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022092" y="4648200"/>
            <a:ext cx="1092708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4648200" y="4648200"/>
            <a:ext cx="1092708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6096000" y="4648200"/>
            <a:ext cx="1092708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7848600" y="4648200"/>
            <a:ext cx="1092708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2831947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3581400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4432147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/>
          <p:cNvSpPr/>
          <p:nvPr/>
        </p:nvSpPr>
        <p:spPr>
          <a:xfrm>
            <a:off x="5181600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5956147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6718147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7708747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>
            <a:off x="8470747" y="53340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le 108"/>
          <p:cNvSpPr/>
          <p:nvPr/>
        </p:nvSpPr>
        <p:spPr>
          <a:xfrm>
            <a:off x="3822547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ounded Rectangle 109"/>
          <p:cNvSpPr/>
          <p:nvPr/>
        </p:nvSpPr>
        <p:spPr>
          <a:xfrm>
            <a:off x="4495800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5194147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ounded Rectangle 111"/>
          <p:cNvSpPr/>
          <p:nvPr/>
        </p:nvSpPr>
        <p:spPr>
          <a:xfrm>
            <a:off x="5879947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ounded Rectangle 112"/>
          <p:cNvSpPr/>
          <p:nvPr/>
        </p:nvSpPr>
        <p:spPr>
          <a:xfrm>
            <a:off x="6565747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ounded Rectangle 113"/>
          <p:cNvSpPr/>
          <p:nvPr/>
        </p:nvSpPr>
        <p:spPr>
          <a:xfrm>
            <a:off x="7251547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ounded Rectangle 114"/>
          <p:cNvSpPr/>
          <p:nvPr/>
        </p:nvSpPr>
        <p:spPr>
          <a:xfrm>
            <a:off x="7937347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/>
          <p:cNvSpPr/>
          <p:nvPr/>
        </p:nvSpPr>
        <p:spPr>
          <a:xfrm>
            <a:off x="3124200" y="2819400"/>
            <a:ext cx="673253" cy="685800"/>
          </a:xfrm>
          <a:prstGeom prst="round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7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55" grpId="0"/>
      <p:bldP spid="56" grpId="0"/>
      <p:bldP spid="51" grpId="0"/>
      <p:bldP spid="52" grpId="0"/>
      <p:bldP spid="50" grpId="0"/>
      <p:bldP spid="49" grpId="0"/>
      <p:bldP spid="53" grpId="0"/>
      <p:bldP spid="2" grpId="0" animBg="1"/>
      <p:bldP spid="60" grpId="0" animBg="1"/>
      <p:bldP spid="61" grpId="0" animBg="1"/>
      <p:bldP spid="63" grpId="0" animBg="1"/>
      <p:bldP spid="64" grpId="0" animBg="1"/>
      <p:bldP spid="72" grpId="0" animBg="1"/>
      <p:bldP spid="73" grpId="0" animBg="1"/>
      <p:bldP spid="74" grpId="0" animBg="1"/>
      <p:bldP spid="80" grpId="0" animBg="1"/>
      <p:bldP spid="89" grpId="0" animBg="1"/>
      <p:bldP spid="94" grpId="0" animBg="1"/>
      <p:bldP spid="97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929956"/>
            <a:ext cx="9144000" cy="440404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5" name="Picture 4" descr="24342616_s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14400"/>
            <a:ext cx="2857500" cy="1905000"/>
          </a:xfrm>
          <a:prstGeom prst="rect">
            <a:avLst/>
          </a:prstGeom>
        </p:spPr>
      </p:pic>
      <p:pic>
        <p:nvPicPr>
          <p:cNvPr id="6" name="Picture 5" descr="24342616_s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29957"/>
            <a:ext cx="2857500" cy="1905000"/>
          </a:xfrm>
          <a:prstGeom prst="rect">
            <a:avLst/>
          </a:prstGeom>
        </p:spPr>
      </p:pic>
      <p:pic>
        <p:nvPicPr>
          <p:cNvPr id="7" name="Picture 6" descr="24342616_s.jp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929957"/>
            <a:ext cx="2857500" cy="1905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59152" y="3585258"/>
            <a:ext cx="1755648" cy="910542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27%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21352" y="3585258"/>
            <a:ext cx="1755648" cy="910542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11%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83552" y="3585258"/>
            <a:ext cx="1755648" cy="910542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14%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PHYSICAL NEIGHBOR-AWARE TEST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1158557"/>
            <a:ext cx="11478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FF"/>
                </a:solidFill>
                <a:latin typeface="Apple Chancery"/>
                <a:cs typeface="Apple Chancery"/>
              </a:rPr>
              <a:t>A</a:t>
            </a:r>
            <a:endParaRPr lang="en-US" sz="7200" dirty="0">
              <a:solidFill>
                <a:srgbClr val="FFFFFF"/>
              </a:solidFill>
              <a:latin typeface="Apple Chancery"/>
              <a:cs typeface="Apple Chancery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1158557"/>
            <a:ext cx="1087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Apple Chancery"/>
                <a:cs typeface="Apple Chancery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1158557"/>
            <a:ext cx="999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Apple Chancery"/>
                <a:cs typeface="Apple Chancery"/>
              </a:rPr>
              <a:t>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201" y="3569701"/>
            <a:ext cx="2133599" cy="910542"/>
          </a:xfrm>
          <a:prstGeom prst="roundRect">
            <a:avLst/>
          </a:prstGeom>
          <a:solidFill>
            <a:srgbClr val="EEECE1"/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EXTRA FAILURES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fld id="{75AD3244-FE42-4648-8A13-942AAE84A223}" type="slidenum">
              <a:rPr lang="en-US" smtClean="0"/>
              <a:t>63</a:t>
            </a:fld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76200" y="2518458"/>
            <a:ext cx="2133599" cy="910542"/>
          </a:xfrm>
          <a:prstGeom prst="roundRect">
            <a:avLst/>
          </a:prstGeom>
          <a:solidFill>
            <a:srgbClr val="EEECE1"/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NUM TEST</a:t>
            </a:r>
          </a:p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REDUCED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362200" y="2518458"/>
            <a:ext cx="1755648" cy="910542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745654X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27449" y="2518458"/>
            <a:ext cx="1755648" cy="910542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1016800X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089648" y="2518458"/>
            <a:ext cx="1752600" cy="910542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</a:rPr>
              <a:t>745654X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0" y="4937125"/>
            <a:ext cx="9144000" cy="1539875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Detects more failures </a:t>
            </a:r>
          </a:p>
          <a:p>
            <a:pPr algn="ctr">
              <a:lnSpc>
                <a:spcPct val="70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with small number of tests </a:t>
            </a:r>
          </a:p>
          <a:p>
            <a:pPr algn="ctr">
              <a:lnSpc>
                <a:spcPct val="70000"/>
              </a:lnSpc>
            </a:pPr>
            <a:r>
              <a:rPr lang="en-US" sz="4400" b="1" dirty="0" smtClean="0">
                <a:solidFill>
                  <a:schemeClr val="bg1"/>
                </a:solidFill>
              </a:rPr>
              <a:t>leveraging neighboring information </a:t>
            </a:r>
          </a:p>
        </p:txBody>
      </p:sp>
    </p:spTree>
    <p:extLst>
      <p:ext uri="{BB962C8B-B14F-4D97-AF65-F5344CB8AC3E}">
        <p14:creationId xmlns:p14="http://schemas.microsoft.com/office/powerpoint/2010/main" val="166746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20" grpId="0" animBg="1"/>
      <p:bldP spid="22" grpId="0" animBg="1"/>
      <p:bldP spid="23" grpId="0" animBg="1"/>
      <p:bldP spid="24" grpId="0" animBg="1"/>
      <p:bldP spid="25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" y="1349520"/>
            <a:ext cx="9144000" cy="398448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NEW SYSTEM-LEVEL TECHNIQUES</a:t>
            </a:r>
            <a:endParaRPr lang="en-US" b="1" dirty="0"/>
          </a:p>
        </p:txBody>
      </p:sp>
      <p:sp>
        <p:nvSpPr>
          <p:cNvPr id="56" name="Rounded Rectangle 55"/>
          <p:cNvSpPr/>
          <p:nvPr/>
        </p:nvSpPr>
        <p:spPr>
          <a:xfrm>
            <a:off x="0" y="1600200"/>
            <a:ext cx="9143999" cy="78408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REDUCE FAILURE MITIGATION OVERHEAD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0" y="2612880"/>
            <a:ext cx="9143998" cy="1273320"/>
          </a:xfrm>
          <a:prstGeom prst="round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Mitigation for worst vs. common case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	</a:t>
            </a:r>
            <a:r>
              <a:rPr lang="en-US" sz="3200" b="1" dirty="0" smtClean="0">
                <a:solidFill>
                  <a:schemeClr val="tx1"/>
                </a:solidFill>
              </a:rPr>
              <a:t>Reduces mitigation cost around 3X-10X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0" y="4038600"/>
            <a:ext cx="9143998" cy="1295400"/>
          </a:xfrm>
          <a:prstGeom prst="round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Variable refresh</a:t>
            </a:r>
          </a:p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  </a:t>
            </a:r>
            <a:r>
              <a:rPr lang="en-US" sz="3200" b="1" dirty="0" smtClean="0">
                <a:solidFill>
                  <a:srgbClr val="000000"/>
                </a:solidFill>
              </a:rPr>
              <a:t>Leverages adaptive refresh to mitigate failures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11113" y="3516868"/>
            <a:ext cx="115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ONGOING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6772" y="4964668"/>
            <a:ext cx="88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DSN’15</a:t>
            </a:r>
            <a:endParaRPr lang="en-US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7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8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1" y="609600"/>
            <a:ext cx="9144000" cy="3962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549618" y="533400"/>
            <a:ext cx="5070382" cy="1938528"/>
            <a:chOff x="1492202" y="2133600"/>
            <a:chExt cx="7042198" cy="2692400"/>
          </a:xfrm>
        </p:grpSpPr>
        <p:grpSp>
          <p:nvGrpSpPr>
            <p:cNvPr id="3" name="Group 2"/>
            <p:cNvGrpSpPr/>
            <p:nvPr/>
          </p:nvGrpSpPr>
          <p:grpSpPr>
            <a:xfrm>
              <a:off x="1492202" y="2133600"/>
              <a:ext cx="7042198" cy="2692400"/>
              <a:chOff x="1492202" y="2108200"/>
              <a:chExt cx="7042198" cy="26924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92202" y="2340726"/>
                <a:ext cx="2089198" cy="2323349"/>
                <a:chOff x="6096000" y="1620470"/>
                <a:chExt cx="2089198" cy="2323349"/>
              </a:xfrm>
            </p:grpSpPr>
            <p:grpSp>
              <p:nvGrpSpPr>
                <p:cNvPr id="8" name="Group 7"/>
                <p:cNvGrpSpPr>
                  <a:grpSpLocks noChangeAspect="1"/>
                </p:cNvGrpSpPr>
                <p:nvPr/>
              </p:nvGrpSpPr>
              <p:grpSpPr>
                <a:xfrm>
                  <a:off x="6096000" y="1620470"/>
                  <a:ext cx="2089198" cy="1555654"/>
                  <a:chOff x="3454955" y="2670363"/>
                  <a:chExt cx="2434972" cy="1813117"/>
                </a:xfrm>
                <a:solidFill>
                  <a:srgbClr val="10253F"/>
                </a:solidFill>
              </p:grpSpPr>
              <p:grpSp>
                <p:nvGrpSpPr>
                  <p:cNvPr id="12" name="Group 11"/>
                  <p:cNvGrpSpPr>
                    <a:grpSpLocks noChangeAspect="1"/>
                  </p:cNvGrpSpPr>
                  <p:nvPr/>
                </p:nvGrpSpPr>
                <p:grpSpPr>
                  <a:xfrm>
                    <a:off x="3454955" y="2670363"/>
                    <a:ext cx="1233724" cy="929423"/>
                    <a:chOff x="428328" y="2110982"/>
                    <a:chExt cx="3273181" cy="2582606"/>
                  </a:xfrm>
                  <a:grpFill/>
                </p:grpSpPr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>
                      <a:off x="3331890" y="2135878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>
                      <a:off x="2704366" y="2129654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>
                      <a:off x="2076842" y="2123430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>
                      <a:off x="449881" y="4281301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>
                      <a:off x="443673" y="3690373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119"/>
                    <p:cNvCxnSpPr/>
                    <p:nvPr/>
                  </p:nvCxnSpPr>
                  <p:spPr>
                    <a:xfrm>
                      <a:off x="1449318" y="2117206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Straight Connector 120"/>
                    <p:cNvCxnSpPr/>
                    <p:nvPr/>
                  </p:nvCxnSpPr>
                  <p:spPr>
                    <a:xfrm>
                      <a:off x="812657" y="2110982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Straight Connector 121"/>
                    <p:cNvCxnSpPr/>
                    <p:nvPr/>
                  </p:nvCxnSpPr>
                  <p:spPr>
                    <a:xfrm>
                      <a:off x="429848" y="2495297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Straight Connector 122"/>
                    <p:cNvCxnSpPr/>
                    <p:nvPr/>
                  </p:nvCxnSpPr>
                  <p:spPr>
                    <a:xfrm>
                      <a:off x="428328" y="3090309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24" name="Group 123"/>
                    <p:cNvGrpSpPr/>
                    <p:nvPr/>
                  </p:nvGrpSpPr>
                  <p:grpSpPr>
                    <a:xfrm>
                      <a:off x="534160" y="2226069"/>
                      <a:ext cx="3067764" cy="525790"/>
                      <a:chOff x="534160" y="2226069"/>
                      <a:chExt cx="3067764" cy="525790"/>
                    </a:xfrm>
                    <a:grpFill/>
                  </p:grpSpPr>
                  <p:sp>
                    <p:nvSpPr>
                      <p:cNvPr id="143" name="Oval 142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4" name="Oval 143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5" name="Oval 144"/>
                      <p:cNvSpPr/>
                      <p:nvPr/>
                    </p:nvSpPr>
                    <p:spPr>
                      <a:xfrm>
                        <a:off x="1800961" y="2229173"/>
                        <a:ext cx="543300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6" name="Oval 145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7" name="Oval 146"/>
                      <p:cNvSpPr/>
                      <p:nvPr/>
                    </p:nvSpPr>
                    <p:spPr>
                      <a:xfrm>
                        <a:off x="3058623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5" name="Group 124"/>
                    <p:cNvGrpSpPr/>
                    <p:nvPr/>
                  </p:nvGrpSpPr>
                  <p:grpSpPr>
                    <a:xfrm>
                      <a:off x="541777" y="2821081"/>
                      <a:ext cx="3058627" cy="525790"/>
                      <a:chOff x="534160" y="2226069"/>
                      <a:chExt cx="3058627" cy="525790"/>
                    </a:xfrm>
                    <a:grpFill/>
                  </p:grpSpPr>
                  <p:sp>
                    <p:nvSpPr>
                      <p:cNvPr id="138" name="Oval 137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9" name="Oval 138"/>
                      <p:cNvSpPr/>
                      <p:nvPr/>
                    </p:nvSpPr>
                    <p:spPr>
                      <a:xfrm>
                        <a:off x="1167560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0" name="Oval 139"/>
                      <p:cNvSpPr/>
                      <p:nvPr/>
                    </p:nvSpPr>
                    <p:spPr>
                      <a:xfrm>
                        <a:off x="1800960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1" name="Oval 140"/>
                      <p:cNvSpPr/>
                      <p:nvPr/>
                    </p:nvSpPr>
                    <p:spPr>
                      <a:xfrm>
                        <a:off x="2425223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2" name="Oval 141"/>
                      <p:cNvSpPr/>
                      <p:nvPr/>
                    </p:nvSpPr>
                    <p:spPr>
                      <a:xfrm>
                        <a:off x="3049486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6" name="Group 125"/>
                    <p:cNvGrpSpPr/>
                    <p:nvPr/>
                  </p:nvGrpSpPr>
                  <p:grpSpPr>
                    <a:xfrm>
                      <a:off x="538848" y="3430281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133" name="Oval 132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4" name="Oval 133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5" name="Oval 134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6" name="Oval 135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7" name="Oval 136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7" name="Group 126"/>
                    <p:cNvGrpSpPr/>
                    <p:nvPr/>
                  </p:nvGrpSpPr>
                  <p:grpSpPr>
                    <a:xfrm>
                      <a:off x="535919" y="4030345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128" name="Oval 127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9" name="Oval 128"/>
                      <p:cNvSpPr/>
                      <p:nvPr/>
                    </p:nvSpPr>
                    <p:spPr>
                      <a:xfrm>
                        <a:off x="1185834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0" name="Oval 129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1" name="Oval 130"/>
                      <p:cNvSpPr/>
                      <p:nvPr/>
                    </p:nvSpPr>
                    <p:spPr>
                      <a:xfrm>
                        <a:off x="2443497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2" name="Oval 131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3" name="Group 12"/>
                  <p:cNvGrpSpPr>
                    <a:grpSpLocks noChangeAspect="1"/>
                  </p:cNvGrpSpPr>
                  <p:nvPr/>
                </p:nvGrpSpPr>
                <p:grpSpPr>
                  <a:xfrm>
                    <a:off x="3457947" y="3551049"/>
                    <a:ext cx="1233724" cy="929423"/>
                    <a:chOff x="428328" y="2110982"/>
                    <a:chExt cx="3273181" cy="2582606"/>
                  </a:xfrm>
                  <a:grpFill/>
                </p:grpSpPr>
                <p:cxnSp>
                  <p:nvCxnSpPr>
                    <p:cNvPr id="82" name="Straight Connector 81"/>
                    <p:cNvCxnSpPr/>
                    <p:nvPr/>
                  </p:nvCxnSpPr>
                  <p:spPr>
                    <a:xfrm>
                      <a:off x="3331890" y="2135878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Connector 82"/>
                    <p:cNvCxnSpPr/>
                    <p:nvPr/>
                  </p:nvCxnSpPr>
                  <p:spPr>
                    <a:xfrm>
                      <a:off x="2704366" y="2129654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Connector 83"/>
                    <p:cNvCxnSpPr/>
                    <p:nvPr/>
                  </p:nvCxnSpPr>
                  <p:spPr>
                    <a:xfrm>
                      <a:off x="2076842" y="2123430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84"/>
                    <p:cNvCxnSpPr/>
                    <p:nvPr/>
                  </p:nvCxnSpPr>
                  <p:spPr>
                    <a:xfrm>
                      <a:off x="449881" y="4281301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Connector 85"/>
                    <p:cNvCxnSpPr/>
                    <p:nvPr/>
                  </p:nvCxnSpPr>
                  <p:spPr>
                    <a:xfrm>
                      <a:off x="443673" y="3690373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Connector 86"/>
                    <p:cNvCxnSpPr/>
                    <p:nvPr/>
                  </p:nvCxnSpPr>
                  <p:spPr>
                    <a:xfrm>
                      <a:off x="1449318" y="2117206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/>
                    <p:cNvCxnSpPr/>
                    <p:nvPr/>
                  </p:nvCxnSpPr>
                  <p:spPr>
                    <a:xfrm>
                      <a:off x="812657" y="2110982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Connector 88"/>
                    <p:cNvCxnSpPr/>
                    <p:nvPr/>
                  </p:nvCxnSpPr>
                  <p:spPr>
                    <a:xfrm>
                      <a:off x="429848" y="2495297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Straight Connector 89"/>
                    <p:cNvCxnSpPr/>
                    <p:nvPr/>
                  </p:nvCxnSpPr>
                  <p:spPr>
                    <a:xfrm>
                      <a:off x="428328" y="3090309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1" name="Group 90"/>
                    <p:cNvGrpSpPr/>
                    <p:nvPr/>
                  </p:nvGrpSpPr>
                  <p:grpSpPr>
                    <a:xfrm>
                      <a:off x="534160" y="2226069"/>
                      <a:ext cx="3067764" cy="525790"/>
                      <a:chOff x="534160" y="2226069"/>
                      <a:chExt cx="3067764" cy="525790"/>
                    </a:xfrm>
                    <a:grpFill/>
                  </p:grpSpPr>
                  <p:sp>
                    <p:nvSpPr>
                      <p:cNvPr id="110" name="Oval 109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11" name="Oval 110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12" name="Oval 111"/>
                      <p:cNvSpPr/>
                      <p:nvPr/>
                    </p:nvSpPr>
                    <p:spPr>
                      <a:xfrm>
                        <a:off x="1800961" y="2229173"/>
                        <a:ext cx="543300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13" name="Oval 112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14" name="Oval 113"/>
                      <p:cNvSpPr/>
                      <p:nvPr/>
                    </p:nvSpPr>
                    <p:spPr>
                      <a:xfrm>
                        <a:off x="3058623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92" name="Group 91"/>
                    <p:cNvGrpSpPr/>
                    <p:nvPr/>
                  </p:nvGrpSpPr>
                  <p:grpSpPr>
                    <a:xfrm>
                      <a:off x="541777" y="2821081"/>
                      <a:ext cx="3058627" cy="525790"/>
                      <a:chOff x="534160" y="2226069"/>
                      <a:chExt cx="3058627" cy="525790"/>
                    </a:xfrm>
                    <a:grpFill/>
                  </p:grpSpPr>
                  <p:sp>
                    <p:nvSpPr>
                      <p:cNvPr id="105" name="Oval 104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6" name="Oval 105"/>
                      <p:cNvSpPr/>
                      <p:nvPr/>
                    </p:nvSpPr>
                    <p:spPr>
                      <a:xfrm>
                        <a:off x="1167560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7" name="Oval 106"/>
                      <p:cNvSpPr/>
                      <p:nvPr/>
                    </p:nvSpPr>
                    <p:spPr>
                      <a:xfrm>
                        <a:off x="1800960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8" name="Oval 107"/>
                      <p:cNvSpPr/>
                      <p:nvPr/>
                    </p:nvSpPr>
                    <p:spPr>
                      <a:xfrm>
                        <a:off x="2425223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9" name="Oval 108"/>
                      <p:cNvSpPr/>
                      <p:nvPr/>
                    </p:nvSpPr>
                    <p:spPr>
                      <a:xfrm>
                        <a:off x="3049486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93" name="Group 92"/>
                    <p:cNvGrpSpPr/>
                    <p:nvPr/>
                  </p:nvGrpSpPr>
                  <p:grpSpPr>
                    <a:xfrm>
                      <a:off x="538848" y="3430281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100" name="Oval 99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1" name="Oval 100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2" name="Oval 101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3" name="Oval 102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4" name="Oval 103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94" name="Group 93"/>
                    <p:cNvGrpSpPr/>
                    <p:nvPr/>
                  </p:nvGrpSpPr>
                  <p:grpSpPr>
                    <a:xfrm>
                      <a:off x="535919" y="4030345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95" name="Oval 94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6" name="Oval 95"/>
                      <p:cNvSpPr/>
                      <p:nvPr/>
                    </p:nvSpPr>
                    <p:spPr>
                      <a:xfrm>
                        <a:off x="1185834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Oval 96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Oval 97"/>
                      <p:cNvSpPr/>
                      <p:nvPr/>
                    </p:nvSpPr>
                    <p:spPr>
                      <a:xfrm>
                        <a:off x="2443497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Oval 98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4" name="Group 13"/>
                  <p:cNvGrpSpPr>
                    <a:grpSpLocks noChangeAspect="1"/>
                  </p:cNvGrpSpPr>
                  <p:nvPr/>
                </p:nvGrpSpPr>
                <p:grpSpPr>
                  <a:xfrm>
                    <a:off x="4653211" y="2673371"/>
                    <a:ext cx="1233724" cy="929423"/>
                    <a:chOff x="428328" y="2110982"/>
                    <a:chExt cx="3273181" cy="2582606"/>
                  </a:xfrm>
                  <a:grpFill/>
                </p:grpSpPr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>
                      <a:off x="3331890" y="2135878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2704366" y="2129654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>
                      <a:off x="2076842" y="2123430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/>
                    <p:cNvCxnSpPr/>
                    <p:nvPr/>
                  </p:nvCxnSpPr>
                  <p:spPr>
                    <a:xfrm>
                      <a:off x="449881" y="4281301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/>
                    <p:cNvCxnSpPr/>
                    <p:nvPr/>
                  </p:nvCxnSpPr>
                  <p:spPr>
                    <a:xfrm>
                      <a:off x="443673" y="3690373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1449318" y="2117206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>
                      <a:off x="812657" y="2110982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/>
                    <p:cNvCxnSpPr/>
                    <p:nvPr/>
                  </p:nvCxnSpPr>
                  <p:spPr>
                    <a:xfrm>
                      <a:off x="429848" y="2495297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>
                      <a:off x="428328" y="3090309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8" name="Group 57"/>
                    <p:cNvGrpSpPr/>
                    <p:nvPr/>
                  </p:nvGrpSpPr>
                  <p:grpSpPr>
                    <a:xfrm>
                      <a:off x="534160" y="2226069"/>
                      <a:ext cx="3067764" cy="525790"/>
                      <a:chOff x="534160" y="2226069"/>
                      <a:chExt cx="3067764" cy="525790"/>
                    </a:xfrm>
                    <a:grpFill/>
                  </p:grpSpPr>
                  <p:sp>
                    <p:nvSpPr>
                      <p:cNvPr id="77" name="Oval 76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8" name="Oval 77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9" name="Oval 78"/>
                      <p:cNvSpPr/>
                      <p:nvPr/>
                    </p:nvSpPr>
                    <p:spPr>
                      <a:xfrm>
                        <a:off x="1800961" y="2229173"/>
                        <a:ext cx="543300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0" name="Oval 79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1" name="Oval 80"/>
                      <p:cNvSpPr/>
                      <p:nvPr/>
                    </p:nvSpPr>
                    <p:spPr>
                      <a:xfrm>
                        <a:off x="3058623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9" name="Group 58"/>
                    <p:cNvGrpSpPr/>
                    <p:nvPr/>
                  </p:nvGrpSpPr>
                  <p:grpSpPr>
                    <a:xfrm>
                      <a:off x="541777" y="2821081"/>
                      <a:ext cx="3058627" cy="525790"/>
                      <a:chOff x="534160" y="2226069"/>
                      <a:chExt cx="3058627" cy="525790"/>
                    </a:xfrm>
                    <a:grpFill/>
                  </p:grpSpPr>
                  <p:sp>
                    <p:nvSpPr>
                      <p:cNvPr id="72" name="Oval 71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3" name="Oval 72"/>
                      <p:cNvSpPr/>
                      <p:nvPr/>
                    </p:nvSpPr>
                    <p:spPr>
                      <a:xfrm>
                        <a:off x="1167560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4" name="Oval 73"/>
                      <p:cNvSpPr/>
                      <p:nvPr/>
                    </p:nvSpPr>
                    <p:spPr>
                      <a:xfrm>
                        <a:off x="1800960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5" name="Oval 74"/>
                      <p:cNvSpPr/>
                      <p:nvPr/>
                    </p:nvSpPr>
                    <p:spPr>
                      <a:xfrm>
                        <a:off x="2425223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6" name="Oval 75"/>
                      <p:cNvSpPr/>
                      <p:nvPr/>
                    </p:nvSpPr>
                    <p:spPr>
                      <a:xfrm>
                        <a:off x="3049486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538848" y="3430281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67" name="Oval 66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8" name="Oval 67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9" name="Oval 68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0" name="Oval 69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1" name="Oval 70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61" name="Group 60"/>
                    <p:cNvGrpSpPr/>
                    <p:nvPr/>
                  </p:nvGrpSpPr>
                  <p:grpSpPr>
                    <a:xfrm>
                      <a:off x="535919" y="4030345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62" name="Oval 61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3" name="Oval 62"/>
                      <p:cNvSpPr/>
                      <p:nvPr/>
                    </p:nvSpPr>
                    <p:spPr>
                      <a:xfrm>
                        <a:off x="1185834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4" name="Oval 63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5" name="Oval 64"/>
                      <p:cNvSpPr/>
                      <p:nvPr/>
                    </p:nvSpPr>
                    <p:spPr>
                      <a:xfrm>
                        <a:off x="2443497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6" name="Oval 65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5" name="Group 14"/>
                  <p:cNvGrpSpPr>
                    <a:grpSpLocks noChangeAspect="1"/>
                  </p:cNvGrpSpPr>
                  <p:nvPr/>
                </p:nvGrpSpPr>
                <p:grpSpPr>
                  <a:xfrm>
                    <a:off x="4656203" y="3554057"/>
                    <a:ext cx="1233724" cy="929423"/>
                    <a:chOff x="428328" y="2110982"/>
                    <a:chExt cx="3273181" cy="2582606"/>
                  </a:xfrm>
                  <a:grpFill/>
                </p:grpSpPr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>
                      <a:off x="3331890" y="2135878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>
                      <a:off x="2704366" y="2129654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2076842" y="2123430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>
                      <a:off x="449881" y="4281301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443673" y="3690373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1449318" y="2117206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>
                      <a:off x="812657" y="2110982"/>
                      <a:ext cx="0" cy="255771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429848" y="2495297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428328" y="3090309"/>
                      <a:ext cx="3251628" cy="0"/>
                    </a:xfrm>
                    <a:prstGeom prst="line">
                      <a:avLst/>
                    </a:prstGeom>
                    <a:grpFill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5" name="Group 24"/>
                    <p:cNvGrpSpPr/>
                    <p:nvPr/>
                  </p:nvGrpSpPr>
                  <p:grpSpPr>
                    <a:xfrm>
                      <a:off x="534160" y="2226069"/>
                      <a:ext cx="3067764" cy="525790"/>
                      <a:chOff x="534160" y="2226069"/>
                      <a:chExt cx="3067764" cy="525790"/>
                    </a:xfrm>
                    <a:grpFill/>
                  </p:grpSpPr>
                  <p:sp>
                    <p:nvSpPr>
                      <p:cNvPr id="44" name="Oval 43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5" name="Oval 44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6" name="Oval 45"/>
                      <p:cNvSpPr/>
                      <p:nvPr/>
                    </p:nvSpPr>
                    <p:spPr>
                      <a:xfrm>
                        <a:off x="1800961" y="2229173"/>
                        <a:ext cx="543300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7" name="Oval 46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" name="Oval 47"/>
                      <p:cNvSpPr/>
                      <p:nvPr/>
                    </p:nvSpPr>
                    <p:spPr>
                      <a:xfrm>
                        <a:off x="3058623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541777" y="2821081"/>
                      <a:ext cx="3058627" cy="525790"/>
                      <a:chOff x="534160" y="2226069"/>
                      <a:chExt cx="3058627" cy="525790"/>
                    </a:xfrm>
                    <a:grpFill/>
                  </p:grpSpPr>
                  <p:sp>
                    <p:nvSpPr>
                      <p:cNvPr id="39" name="Oval 38"/>
                      <p:cNvSpPr/>
                      <p:nvPr/>
                    </p:nvSpPr>
                    <p:spPr>
                      <a:xfrm>
                        <a:off x="534160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0" name="Oval 39"/>
                      <p:cNvSpPr/>
                      <p:nvPr/>
                    </p:nvSpPr>
                    <p:spPr>
                      <a:xfrm>
                        <a:off x="1167560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" name="Oval 40"/>
                      <p:cNvSpPr/>
                      <p:nvPr/>
                    </p:nvSpPr>
                    <p:spPr>
                      <a:xfrm>
                        <a:off x="1800960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2" name="Oval 41"/>
                      <p:cNvSpPr/>
                      <p:nvPr/>
                    </p:nvSpPr>
                    <p:spPr>
                      <a:xfrm>
                        <a:off x="2425223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3" name="Oval 42"/>
                      <p:cNvSpPr/>
                      <p:nvPr/>
                    </p:nvSpPr>
                    <p:spPr>
                      <a:xfrm>
                        <a:off x="3049486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538848" y="3430281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34" name="Oval 33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5" name="Oval 34"/>
                      <p:cNvSpPr/>
                      <p:nvPr/>
                    </p:nvSpPr>
                    <p:spPr>
                      <a:xfrm>
                        <a:off x="1176697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6" name="Oval 35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7" name="Oval 36"/>
                      <p:cNvSpPr/>
                      <p:nvPr/>
                    </p:nvSpPr>
                    <p:spPr>
                      <a:xfrm>
                        <a:off x="2434360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8" name="Oval 37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535919" y="4030345"/>
                      <a:ext cx="3067764" cy="525790"/>
                      <a:chOff x="543297" y="2226069"/>
                      <a:chExt cx="3067764" cy="525790"/>
                    </a:xfrm>
                    <a:grpFill/>
                  </p:grpSpPr>
                  <p:sp>
                    <p:nvSpPr>
                      <p:cNvPr id="29" name="Oval 28"/>
                      <p:cNvSpPr/>
                      <p:nvPr/>
                    </p:nvSpPr>
                    <p:spPr>
                      <a:xfrm>
                        <a:off x="543297" y="2232277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0" name="Oval 29"/>
                      <p:cNvSpPr/>
                      <p:nvPr/>
                    </p:nvSpPr>
                    <p:spPr>
                      <a:xfrm>
                        <a:off x="1185834" y="2230725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1" name="Oval 30"/>
                      <p:cNvSpPr/>
                      <p:nvPr/>
                    </p:nvSpPr>
                    <p:spPr>
                      <a:xfrm>
                        <a:off x="1810097" y="2229173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2" name="Oval 31"/>
                      <p:cNvSpPr/>
                      <p:nvPr/>
                    </p:nvSpPr>
                    <p:spPr>
                      <a:xfrm>
                        <a:off x="2443497" y="2227621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" name="Oval 32"/>
                      <p:cNvSpPr/>
                      <p:nvPr/>
                    </p:nvSpPr>
                    <p:spPr>
                      <a:xfrm>
                        <a:off x="3067760" y="2226069"/>
                        <a:ext cx="543301" cy="519582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sp>
              <p:nvSpPr>
                <p:cNvPr id="9" name="Multiply 8"/>
                <p:cNvSpPr/>
                <p:nvPr/>
              </p:nvSpPr>
              <p:spPr>
                <a:xfrm>
                  <a:off x="6172200" y="1652124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" name="Multiply 9"/>
                <p:cNvSpPr/>
                <p:nvPr/>
              </p:nvSpPr>
              <p:spPr>
                <a:xfrm>
                  <a:off x="7239000" y="2261724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237190" y="3147704"/>
                  <a:ext cx="1916210" cy="7961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800" b="1" dirty="0" smtClean="0"/>
                    <a:t>Unreliable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2800" b="1" dirty="0" smtClean="0"/>
                    <a:t>DRAM Cells</a:t>
                  </a:r>
                  <a:endParaRPr lang="en-US" sz="2800" b="1" dirty="0"/>
                </a:p>
              </p:txBody>
            </p:sp>
          </p:grpSp>
          <p:pic>
            <p:nvPicPr>
              <p:cNvPr id="148" name="Picture 147" descr="24342616_s.jpg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088" y="3429000"/>
                <a:ext cx="1714500" cy="1143000"/>
              </a:xfrm>
              <a:prstGeom prst="rect">
                <a:avLst/>
              </a:prstGeom>
            </p:spPr>
          </p:pic>
          <p:sp>
            <p:nvSpPr>
              <p:cNvPr id="150" name="Curved Down Arrow 149"/>
              <p:cNvSpPr>
                <a:spLocks noChangeAspect="1"/>
              </p:cNvSpPr>
              <p:nvPr/>
            </p:nvSpPr>
            <p:spPr>
              <a:xfrm>
                <a:off x="4022475" y="2386584"/>
                <a:ext cx="1264798" cy="585216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Curved Up Arrow 150"/>
              <p:cNvSpPr>
                <a:spLocks noChangeAspect="1"/>
              </p:cNvSpPr>
              <p:nvPr/>
            </p:nvSpPr>
            <p:spPr>
              <a:xfrm>
                <a:off x="4022475" y="3605784"/>
                <a:ext cx="1264798" cy="585216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3949599" y="2774950"/>
                <a:ext cx="1385940" cy="955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/>
                  <a:t>Detect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/>
                  <a:t>and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/>
                  <a:t>Mitigate</a:t>
                </a: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4953000" y="4385102"/>
                <a:ext cx="35814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2800" b="1" dirty="0" smtClean="0"/>
                  <a:t>Reliable System</a:t>
                </a:r>
                <a:endParaRPr lang="en-US" sz="2800" b="1" dirty="0"/>
              </a:p>
            </p:txBody>
          </p:sp>
          <p:pic>
            <p:nvPicPr>
              <p:cNvPr id="154" name="Picture 153" descr="6106097_s_clipped_rev_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2108200"/>
                <a:ext cx="2286000" cy="1549400"/>
              </a:xfrm>
              <a:prstGeom prst="rect">
                <a:avLst/>
              </a:prstGeom>
            </p:spPr>
          </p:pic>
          <p:sp>
            <p:nvSpPr>
              <p:cNvPr id="156" name="Lightning Bolt 155"/>
              <p:cNvSpPr>
                <a:spLocks noChangeAspect="1"/>
              </p:cNvSpPr>
              <p:nvPr/>
            </p:nvSpPr>
            <p:spPr>
              <a:xfrm>
                <a:off x="6243484" y="3752752"/>
                <a:ext cx="462116" cy="514448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9" name="Lightning Bolt 148"/>
            <p:cNvSpPr>
              <a:spLocks noChangeAspect="1"/>
            </p:cNvSpPr>
            <p:nvPr/>
          </p:nvSpPr>
          <p:spPr>
            <a:xfrm>
              <a:off x="1747684" y="3295552"/>
              <a:ext cx="462116" cy="514448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9" name="Rounded Rectangle 158"/>
          <p:cNvSpPr/>
          <p:nvPr/>
        </p:nvSpPr>
        <p:spPr>
          <a:xfrm>
            <a:off x="0" y="2624328"/>
            <a:ext cx="9144000" cy="4081272"/>
          </a:xfrm>
          <a:prstGeom prst="round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en-US" sz="3600" b="1" i="1" dirty="0" smtClean="0">
                <a:solidFill>
                  <a:srgbClr val="FF0000"/>
                </a:solidFill>
              </a:rPr>
              <a:t>Proposed</a:t>
            </a:r>
            <a:r>
              <a:rPr lang="en-US" sz="3600" b="1" dirty="0" smtClean="0">
                <a:solidFill>
                  <a:schemeClr val="tx2"/>
                </a:solidFill>
              </a:rPr>
              <a:t> online profiling to enable scaling</a:t>
            </a:r>
          </a:p>
          <a:p>
            <a:pPr>
              <a:lnSpc>
                <a:spcPct val="70000"/>
              </a:lnSpc>
            </a:pPr>
            <a:endParaRPr lang="en-US" sz="3600" b="1" dirty="0" smtClean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</a:pPr>
            <a:r>
              <a:rPr lang="en-US" sz="3600" b="1" i="1" dirty="0" smtClean="0">
                <a:solidFill>
                  <a:srgbClr val="FF0000"/>
                </a:solidFill>
              </a:rPr>
              <a:t>Analyzed</a:t>
            </a:r>
            <a:r>
              <a:rPr lang="en-US" sz="3600" b="1" dirty="0" smtClean="0">
                <a:solidFill>
                  <a:schemeClr val="tx2"/>
                </a:solidFill>
              </a:rPr>
              <a:t> efficacy of system-level detection and mitigation techniques</a:t>
            </a:r>
          </a:p>
          <a:p>
            <a:pPr>
              <a:lnSpc>
                <a:spcPct val="70000"/>
              </a:lnSpc>
            </a:pPr>
            <a:endParaRPr lang="en-US" sz="3600" b="1" dirty="0" smtClean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</a:pPr>
            <a:r>
              <a:rPr lang="en-US" sz="3600" b="1" i="1" dirty="0" smtClean="0">
                <a:solidFill>
                  <a:srgbClr val="FF0000"/>
                </a:solidFill>
              </a:rPr>
              <a:t>Found</a:t>
            </a:r>
            <a:r>
              <a:rPr lang="en-US" sz="3600" b="1" dirty="0" smtClean="0">
                <a:solidFill>
                  <a:schemeClr val="tx2"/>
                </a:solidFill>
              </a:rPr>
              <a:t> that combination of techniques is much more effective, but blocks memory</a:t>
            </a:r>
          </a:p>
          <a:p>
            <a:pPr>
              <a:lnSpc>
                <a:spcPct val="70000"/>
              </a:lnSpc>
            </a:pPr>
            <a:endParaRPr lang="en-US" sz="3600" b="1" dirty="0" smtClean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</a:pPr>
            <a:r>
              <a:rPr lang="en-US" sz="3600" b="1" i="1" dirty="0" smtClean="0">
                <a:solidFill>
                  <a:srgbClr val="FF0000"/>
                </a:solidFill>
              </a:rPr>
              <a:t>Proposed</a:t>
            </a:r>
            <a:r>
              <a:rPr lang="en-US" sz="3600" b="1" dirty="0" smtClean="0">
                <a:solidFill>
                  <a:schemeClr val="tx2"/>
                </a:solidFill>
              </a:rPr>
              <a:t> new system-level techniques to reduce detection and mitigation overhead</a:t>
            </a:r>
          </a:p>
        </p:txBody>
      </p:sp>
      <p:sp>
        <p:nvSpPr>
          <p:cNvPr id="155" name="Slide Number Placeholder 1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0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329"/>
          <p:cNvGrpSpPr/>
          <p:nvPr/>
        </p:nvGrpSpPr>
        <p:grpSpPr>
          <a:xfrm>
            <a:off x="1115877" y="76200"/>
            <a:ext cx="6885123" cy="1687459"/>
            <a:chOff x="1115877" y="217541"/>
            <a:chExt cx="6885123" cy="1687459"/>
          </a:xfrm>
        </p:grpSpPr>
        <p:grpSp>
          <p:nvGrpSpPr>
            <p:cNvPr id="3" name="Group 2"/>
            <p:cNvGrpSpPr/>
            <p:nvPr/>
          </p:nvGrpSpPr>
          <p:grpSpPr>
            <a:xfrm>
              <a:off x="1115877" y="217541"/>
              <a:ext cx="6885123" cy="1687459"/>
              <a:chOff x="1115877" y="217541"/>
              <a:chExt cx="6885123" cy="1687459"/>
            </a:xfrm>
          </p:grpSpPr>
          <p:sp>
            <p:nvSpPr>
              <p:cNvPr id="323" name="Rounded Rectangle 322"/>
              <p:cNvSpPr/>
              <p:nvPr/>
            </p:nvSpPr>
            <p:spPr>
              <a:xfrm>
                <a:off x="1115877" y="250215"/>
                <a:ext cx="6885123" cy="165478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1371600" y="1371600"/>
                <a:ext cx="6019800" cy="500727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DRAM SCALING CHALLENGE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54" name="Group 153"/>
              <p:cNvGrpSpPr>
                <a:grpSpLocks noChangeAspect="1"/>
              </p:cNvGrpSpPr>
              <p:nvPr/>
            </p:nvGrpSpPr>
            <p:grpSpPr>
              <a:xfrm>
                <a:off x="2362200" y="217541"/>
                <a:ext cx="3995695" cy="1106127"/>
                <a:chOff x="457305" y="1624476"/>
                <a:chExt cx="7804093" cy="2160406"/>
              </a:xfrm>
            </p:grpSpPr>
            <p:grpSp>
              <p:nvGrpSpPr>
                <p:cNvPr id="155" name="Group 154"/>
                <p:cNvGrpSpPr/>
                <p:nvPr/>
              </p:nvGrpSpPr>
              <p:grpSpPr>
                <a:xfrm>
                  <a:off x="457305" y="1624476"/>
                  <a:ext cx="7804093" cy="2160406"/>
                  <a:chOff x="457305" y="3986676"/>
                  <a:chExt cx="7804093" cy="2160406"/>
                </a:xfrm>
              </p:grpSpPr>
              <p:sp>
                <p:nvSpPr>
                  <p:cNvPr id="158" name="Right Arrow 157"/>
                  <p:cNvSpPr>
                    <a:spLocks noChangeAspect="1"/>
                  </p:cNvSpPr>
                  <p:nvPr/>
                </p:nvSpPr>
                <p:spPr>
                  <a:xfrm>
                    <a:off x="3657600" y="5192330"/>
                    <a:ext cx="1643432" cy="597564"/>
                  </a:xfrm>
                  <a:prstGeom prst="rightArrow">
                    <a:avLst/>
                  </a:prstGeom>
                  <a:solidFill>
                    <a:srgbClr val="80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TextBox 158"/>
                  <p:cNvSpPr txBox="1"/>
                  <p:nvPr/>
                </p:nvSpPr>
                <p:spPr>
                  <a:xfrm>
                    <a:off x="3015024" y="4383901"/>
                    <a:ext cx="2744536" cy="10519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sz="2000" b="1" dirty="0" smtClean="0">
                        <a:solidFill>
                          <a:srgbClr val="800000"/>
                        </a:solidFill>
                      </a:rPr>
                      <a:t>Technology</a:t>
                    </a:r>
                  </a:p>
                  <a:p>
                    <a:pPr algn="ctr">
                      <a:lnSpc>
                        <a:spcPct val="70000"/>
                      </a:lnSpc>
                    </a:pPr>
                    <a:r>
                      <a:rPr lang="en-US" sz="2000" b="1" dirty="0" smtClean="0">
                        <a:solidFill>
                          <a:srgbClr val="800000"/>
                        </a:solidFill>
                      </a:rPr>
                      <a:t>Scaling</a:t>
                    </a:r>
                    <a:endParaRPr lang="en-US" sz="2000" b="1" dirty="0">
                      <a:solidFill>
                        <a:srgbClr val="800000"/>
                      </a:solidFill>
                    </a:endParaRPr>
                  </a:p>
                </p:txBody>
              </p:sp>
              <p:grpSp>
                <p:nvGrpSpPr>
                  <p:cNvPr id="160" name="Group 159"/>
                  <p:cNvGrpSpPr>
                    <a:grpSpLocks noChangeAspect="1"/>
                  </p:cNvGrpSpPr>
                  <p:nvPr/>
                </p:nvGrpSpPr>
                <p:grpSpPr>
                  <a:xfrm>
                    <a:off x="6172200" y="4083146"/>
                    <a:ext cx="2089198" cy="1555654"/>
                    <a:chOff x="3454955" y="2670363"/>
                    <a:chExt cx="2434972" cy="1813117"/>
                  </a:xfrm>
                  <a:solidFill>
                    <a:srgbClr val="10253F"/>
                  </a:solidFill>
                </p:grpSpPr>
                <p:grpSp>
                  <p:nvGrpSpPr>
                    <p:cNvPr id="175" name="Group 17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454955" y="2670363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78" name="Straight Connector 277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9" name="Straight Connector 278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0" name="Straight Connector 279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1" name="Straight Connector 280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2" name="Straight Connector 281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3" name="Straight Connector 282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4" name="Straight Connector 283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5" name="Straight Connector 284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6" name="Straight Connector 285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87" name="Group 286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306" name="Oval 305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7" name="Oval 306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8" name="Oval 307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9" name="Oval 308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10" name="Oval 309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88" name="Group 287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301" name="Oval 300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2" name="Oval 301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3" name="Oval 302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4" name="Oval 303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5" name="Oval 304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89" name="Group 288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96" name="Oval 295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7" name="Oval 296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8" name="Oval 297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9" name="Oval 298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0" name="Oval 299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90" name="Group 289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91" name="Oval 290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2" name="Oval 291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3" name="Oval 292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4" name="Oval 293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5" name="Oval 294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6" name="Group 17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457947" y="3551049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45" name="Straight Connector 244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6" name="Straight Connector 245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7" name="Straight Connector 246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8" name="Straight Connector 247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9" name="Straight Connector 248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0" name="Straight Connector 249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1" name="Straight Connector 250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2" name="Straight Connector 251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3" name="Straight Connector 252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54" name="Group 253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73" name="Oval 272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4" name="Oval 27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5" name="Oval 274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6" name="Oval 275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7" name="Oval 276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5" name="Group 254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68" name="Oval 267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9" name="Oval 268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0" name="Oval 269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1" name="Oval 270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2" name="Oval 271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6" name="Group 255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4" name="Oval 26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5" name="Oval 264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6" name="Oval 265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7" name="Oval 266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7" name="Group 256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58" name="Oval 257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59" name="Oval 258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0" name="Oval 259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1" name="Oval 260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2" name="Oval 261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7" name="Group 17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653211" y="2673371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12" name="Straight Connector 211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" name="Straight Connector 212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" name="Straight Connector 213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5" name="Straight Connector 214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8" name="Straight Connector 217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" name="Straight Connector 218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" name="Straight Connector 219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21" name="Group 220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40" name="Oval 239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1" name="Oval 240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2" name="Oval 241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3" name="Oval 242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4" name="Oval 243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2" name="Group 221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35" name="Oval 234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6" name="Oval 235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7" name="Oval 236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8" name="Oval 237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9" name="Oval 238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3" name="Group 222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30" name="Oval 229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1" name="Oval 230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2" name="Oval 231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3" name="Oval 232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4" name="Oval 233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4" name="Group 223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25" name="Oval 224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6" name="Oval 225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7" name="Oval 226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8" name="Oval 227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9" name="Oval 228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8" name="Group 17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656203" y="3554057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179" name="Straight Connector 178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" name="Straight Connector 179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" name="Straight Connector 180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" name="Straight Connector 181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Straight Connector 182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Straight Connector 183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" name="Straight Connector 184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" name="Straight Connector 185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Straight Connector 186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88" name="Group 187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07" name="Oval 206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8" name="Oval 207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9" name="Oval 208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10" name="Oval 209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11" name="Oval 210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89" name="Group 188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02" name="Oval 201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3" name="Oval 202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4" name="Oval 203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5" name="Oval 204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6" name="Oval 205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90" name="Group 189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197" name="Oval 196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8" name="Oval 197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9" name="Oval 198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0" name="Oval 199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1" name="Oval 200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91" name="Group 190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192" name="Oval 191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3" name="Oval 192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4" name="Oval 193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5" name="Oval 194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6" name="Oval 195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161" name="Group 160"/>
                  <p:cNvGrpSpPr>
                    <a:grpSpLocks noChangeAspect="1"/>
                  </p:cNvGrpSpPr>
                  <p:nvPr/>
                </p:nvGrpSpPr>
                <p:grpSpPr>
                  <a:xfrm>
                    <a:off x="911962" y="3986676"/>
                    <a:ext cx="1678838" cy="1620470"/>
                    <a:chOff x="-27432" y="3871327"/>
                    <a:chExt cx="1399032" cy="1350392"/>
                  </a:xfrm>
                </p:grpSpPr>
                <p:cxnSp>
                  <p:nvCxnSpPr>
                    <p:cNvPr id="164" name="Straight Connector 163"/>
                    <p:cNvCxnSpPr/>
                    <p:nvPr/>
                  </p:nvCxnSpPr>
                  <p:spPr>
                    <a:xfrm>
                      <a:off x="-27432" y="4255642"/>
                      <a:ext cx="1399032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5" name="Group 164"/>
                    <p:cNvGrpSpPr/>
                    <p:nvPr/>
                  </p:nvGrpSpPr>
                  <p:grpSpPr>
                    <a:xfrm>
                      <a:off x="-27432" y="3871327"/>
                      <a:ext cx="1399032" cy="1350392"/>
                      <a:chOff x="-152400" y="3871327"/>
                      <a:chExt cx="1399032" cy="1350392"/>
                    </a:xfrm>
                  </p:grpSpPr>
                  <p:cxnSp>
                    <p:nvCxnSpPr>
                      <p:cNvPr id="166" name="Straight Connector 165"/>
                      <p:cNvCxnSpPr/>
                      <p:nvPr/>
                    </p:nvCxnSpPr>
                    <p:spPr>
                      <a:xfrm>
                        <a:off x="868590" y="3877551"/>
                        <a:ext cx="0" cy="1344168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" name="Straight Connector 166"/>
                      <p:cNvCxnSpPr/>
                      <p:nvPr/>
                    </p:nvCxnSpPr>
                    <p:spPr>
                      <a:xfrm>
                        <a:off x="231929" y="3871327"/>
                        <a:ext cx="0" cy="1344168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" name="Straight Connector 167"/>
                      <p:cNvCxnSpPr/>
                      <p:nvPr/>
                    </p:nvCxnSpPr>
                    <p:spPr>
                      <a:xfrm>
                        <a:off x="-152400" y="4850654"/>
                        <a:ext cx="1399032" cy="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69" name="Group 168"/>
                      <p:cNvGrpSpPr/>
                      <p:nvPr/>
                    </p:nvGrpSpPr>
                    <p:grpSpPr>
                      <a:xfrm>
                        <a:off x="-42838" y="3991070"/>
                        <a:ext cx="1185838" cy="521134"/>
                        <a:chOff x="534160" y="2230725"/>
                        <a:chExt cx="1185838" cy="521134"/>
                      </a:xfrm>
                    </p:grpSpPr>
                    <p:sp>
                      <p:nvSpPr>
                        <p:cNvPr id="173" name="Oval 172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4" name="Oval 17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70" name="Group 169"/>
                      <p:cNvGrpSpPr/>
                      <p:nvPr/>
                    </p:nvGrpSpPr>
                    <p:grpSpPr>
                      <a:xfrm>
                        <a:off x="-35221" y="4586082"/>
                        <a:ext cx="1176701" cy="521134"/>
                        <a:chOff x="534160" y="2230725"/>
                        <a:chExt cx="1176701" cy="521134"/>
                      </a:xfrm>
                    </p:grpSpPr>
                    <p:sp>
                      <p:nvSpPr>
                        <p:cNvPr id="171" name="Oval 170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2" name="Oval 171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sp>
                <p:nvSpPr>
                  <p:cNvPr id="162" name="TextBox 161"/>
                  <p:cNvSpPr txBox="1"/>
                  <p:nvPr/>
                </p:nvSpPr>
                <p:spPr>
                  <a:xfrm>
                    <a:off x="457305" y="5570000"/>
                    <a:ext cx="2031807" cy="577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DRAM Cells</a:t>
                    </a:r>
                    <a:endParaRPr lang="en-US" b="1" dirty="0"/>
                  </a:p>
                </p:txBody>
              </p:sp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5963946" y="5562599"/>
                    <a:ext cx="2031807" cy="577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DRAM Cells</a:t>
                    </a:r>
                    <a:endParaRPr lang="en-US" b="1" dirty="0"/>
                  </a:p>
                </p:txBody>
              </p:sp>
            </p:grpSp>
            <p:sp>
              <p:nvSpPr>
                <p:cNvPr id="156" name="Multiply 155"/>
                <p:cNvSpPr/>
                <p:nvPr/>
              </p:nvSpPr>
              <p:spPr>
                <a:xfrm>
                  <a:off x="6248400" y="1752600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7" name="Multiply 156"/>
                <p:cNvSpPr/>
                <p:nvPr/>
              </p:nvSpPr>
              <p:spPr>
                <a:xfrm>
                  <a:off x="7315200" y="2362200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329" name="Lightning Bolt 328"/>
            <p:cNvSpPr/>
            <p:nvPr/>
          </p:nvSpPr>
          <p:spPr>
            <a:xfrm>
              <a:off x="5410200" y="685800"/>
              <a:ext cx="330080" cy="367463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4724400" y="1763659"/>
            <a:ext cx="4267200" cy="3429000"/>
            <a:chOff x="4724400" y="1905000"/>
            <a:chExt cx="4267200" cy="3429000"/>
          </a:xfrm>
        </p:grpSpPr>
        <p:grpSp>
          <p:nvGrpSpPr>
            <p:cNvPr id="324" name="Group 323"/>
            <p:cNvGrpSpPr/>
            <p:nvPr/>
          </p:nvGrpSpPr>
          <p:grpSpPr>
            <a:xfrm>
              <a:off x="4724400" y="1905000"/>
              <a:ext cx="4267200" cy="3429000"/>
              <a:chOff x="4724400" y="2286000"/>
              <a:chExt cx="4267200" cy="3429000"/>
            </a:xfrm>
          </p:grpSpPr>
          <p:sp>
            <p:nvSpPr>
              <p:cNvPr id="326" name="Rounded Rectangle 325"/>
              <p:cNvSpPr/>
              <p:nvPr/>
            </p:nvSpPr>
            <p:spPr>
              <a:xfrm>
                <a:off x="4724400" y="2438400"/>
                <a:ext cx="4267200" cy="32766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Rounded Rectangle 311"/>
              <p:cNvSpPr/>
              <p:nvPr/>
            </p:nvSpPr>
            <p:spPr>
              <a:xfrm>
                <a:off x="4800600" y="3681984"/>
                <a:ext cx="4161767" cy="1956816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NON-VOLATILE MEMORIES: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UNIFIED MEMORY &amp; STORAGE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5181600" y="2286000"/>
                <a:ext cx="3265731" cy="1382965"/>
                <a:chOff x="5181600" y="2362200"/>
                <a:chExt cx="3265731" cy="1382965"/>
              </a:xfrm>
            </p:grpSpPr>
            <p:pic>
              <p:nvPicPr>
                <p:cNvPr id="313" name="Picture 4" descr="24342616_s.jpg"/>
                <p:cNvPicPr>
                  <a:picLocks noChangeAspect="1"/>
                </p:cNvPicPr>
                <p:nvPr/>
              </p:nvPicPr>
              <p:blipFill>
                <a:blip r:embed="rId2">
                  <a:alphaModFix amt="9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600" y="2362200"/>
                  <a:ext cx="1714500" cy="1143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4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4700"/>
                          </a14:imgEffect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5700" y="2540000"/>
                  <a:ext cx="889000" cy="889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7" name="TextBox 316"/>
                <p:cNvSpPr txBox="1"/>
                <p:nvPr/>
              </p:nvSpPr>
              <p:spPr>
                <a:xfrm>
                  <a:off x="5376316" y="3200400"/>
                  <a:ext cx="1394620" cy="54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b="1" dirty="0" smtClean="0"/>
                    <a:t>Non-Volatile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b="1" dirty="0" smtClean="0"/>
                    <a:t>Memory</a:t>
                  </a:r>
                  <a:endParaRPr lang="en-US" b="1" dirty="0"/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7527788" y="3352800"/>
                  <a:ext cx="9195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Storage</a:t>
                  </a:r>
                  <a:endParaRPr lang="en-US" b="1" dirty="0"/>
                </a:p>
              </p:txBody>
            </p:sp>
            <p:sp>
              <p:nvSpPr>
                <p:cNvPr id="319" name="Curved Down Arrow 318"/>
                <p:cNvSpPr/>
                <p:nvPr/>
              </p:nvSpPr>
              <p:spPr>
                <a:xfrm>
                  <a:off x="6781800" y="2602992"/>
                  <a:ext cx="632399" cy="292608"/>
                </a:xfrm>
                <a:prstGeom prst="curvedDownArrow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Curved Up Arrow 319"/>
                <p:cNvSpPr/>
                <p:nvPr/>
              </p:nvSpPr>
              <p:spPr>
                <a:xfrm>
                  <a:off x="6781800" y="3200400"/>
                  <a:ext cx="632399" cy="292608"/>
                </a:xfrm>
                <a:prstGeom prst="curvedUpArrow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1" name="TextBox 320"/>
                <p:cNvSpPr txBox="1"/>
                <p:nvPr/>
              </p:nvSpPr>
              <p:spPr>
                <a:xfrm>
                  <a:off x="6692285" y="2895600"/>
                  <a:ext cx="851515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000" b="1" dirty="0" smtClean="0"/>
                    <a:t>UNIFY</a:t>
                  </a:r>
                  <a:endParaRPr lang="en-US" sz="2000" b="1" dirty="0"/>
                </a:p>
              </p:txBody>
            </p:sp>
          </p:grpSp>
        </p:grpSp>
        <p:pic>
          <p:nvPicPr>
            <p:cNvPr id="333" name="Picture 332" descr="20536579_s.jpg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89" b="64000" l="35778" r="64667">
                          <a14:foregroundMark x1="59556" y1="38444" x2="59556" y2="38444"/>
                          <a14:foregroundMark x1="51111" y1="46444" x2="51111" y2="4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0" t="33215" r="34316" b="34990"/>
            <a:stretch/>
          </p:blipFill>
          <p:spPr>
            <a:xfrm>
              <a:off x="5777242" y="2107221"/>
              <a:ext cx="623558" cy="635979"/>
            </a:xfrm>
            <a:prstGeom prst="rect">
              <a:avLst/>
            </a:prstGeom>
          </p:spPr>
        </p:pic>
      </p:grpSp>
      <p:grpSp>
        <p:nvGrpSpPr>
          <p:cNvPr id="348" name="Group 347"/>
          <p:cNvGrpSpPr/>
          <p:nvPr/>
        </p:nvGrpSpPr>
        <p:grpSpPr>
          <a:xfrm>
            <a:off x="1115877" y="5181600"/>
            <a:ext cx="6885123" cy="1524000"/>
            <a:chOff x="1115877" y="5181600"/>
            <a:chExt cx="6885123" cy="1524000"/>
          </a:xfrm>
        </p:grpSpPr>
        <p:grpSp>
          <p:nvGrpSpPr>
            <p:cNvPr id="345" name="Group 344"/>
            <p:cNvGrpSpPr/>
            <p:nvPr/>
          </p:nvGrpSpPr>
          <p:grpSpPr>
            <a:xfrm>
              <a:off x="1115877" y="5181600"/>
              <a:ext cx="6885123" cy="1524000"/>
              <a:chOff x="1219200" y="5181600"/>
              <a:chExt cx="6885123" cy="1524000"/>
            </a:xfrm>
          </p:grpSpPr>
          <p:grpSp>
            <p:nvGrpSpPr>
              <p:cNvPr id="331" name="Group 330"/>
              <p:cNvGrpSpPr/>
              <p:nvPr/>
            </p:nvGrpSpPr>
            <p:grpSpPr>
              <a:xfrm>
                <a:off x="1219200" y="5345059"/>
                <a:ext cx="6885123" cy="1360541"/>
                <a:chOff x="1219200" y="5268859"/>
                <a:chExt cx="6885123" cy="1360541"/>
              </a:xfrm>
            </p:grpSpPr>
            <p:sp>
              <p:nvSpPr>
                <p:cNvPr id="327" name="Rounded Rectangle 326"/>
                <p:cNvSpPr/>
                <p:nvPr/>
              </p:nvSpPr>
              <p:spPr>
                <a:xfrm>
                  <a:off x="1219200" y="5268859"/>
                  <a:ext cx="6885123" cy="1360541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Rounded Rectangle 327"/>
                <p:cNvSpPr/>
                <p:nvPr/>
              </p:nvSpPr>
              <p:spPr>
                <a:xfrm>
                  <a:off x="1676400" y="6096000"/>
                  <a:ext cx="6019800" cy="500727"/>
                </a:xfrm>
                <a:prstGeom prst="roundRect">
                  <a:avLst/>
                </a:prstGeom>
                <a:solidFill>
                  <a:srgbClr val="EEECE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 smtClean="0">
                      <a:solidFill>
                        <a:srgbClr val="FF0000"/>
                      </a:solidFill>
                    </a:rPr>
                    <a:t>PAST AND FUTURE WORK</a:t>
                  </a:r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332" name="Picture 331" descr="21583089_s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1223" y="5448300"/>
                <a:ext cx="571500" cy="571500"/>
              </a:xfrm>
              <a:prstGeom prst="rect">
                <a:avLst/>
              </a:prstGeom>
            </p:spPr>
          </p:pic>
          <p:pic>
            <p:nvPicPr>
              <p:cNvPr id="335" name="Picture 4" descr="24342616_s.jpg"/>
              <p:cNvPicPr>
                <a:picLocks noChangeAspect="1"/>
              </p:cNvPicPr>
              <p:nvPr/>
            </p:nvPicPr>
            <p:blipFill>
              <a:blip r:embed="rId2"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423" y="5181600"/>
                <a:ext cx="17145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" name="Picture 335" descr="20536579_s.jpg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889" b="64000" l="35778" r="64667">
                            <a14:foregroundMark x1="59556" y1="38444" x2="59556" y2="38444"/>
                            <a14:foregroundMark x1="51111" y1="46444" x2="51111" y2="46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10" t="33215" r="34316" b="34990"/>
              <a:stretch/>
            </p:blipFill>
            <p:spPr>
              <a:xfrm>
                <a:off x="5651965" y="5383821"/>
                <a:ext cx="623558" cy="635979"/>
              </a:xfrm>
              <a:prstGeom prst="rect">
                <a:avLst/>
              </a:prstGeom>
            </p:spPr>
          </p:pic>
          <p:pic>
            <p:nvPicPr>
              <p:cNvPr id="338" name="Picture 337" descr="26454965_s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6889" r="83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7073" y="53340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340" name="Picture 339" descr="24342616_s.jpg"/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6623" y="5181600"/>
                <a:ext cx="1714500" cy="1143000"/>
              </a:xfrm>
              <a:prstGeom prst="rect">
                <a:avLst/>
              </a:prstGeom>
            </p:spPr>
          </p:pic>
          <p:pic>
            <p:nvPicPr>
              <p:cNvPr id="337" name="Picture 336" descr="33993446_s.jpg"/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4000" b="76444" l="12889" r="86667">
                            <a14:foregroundMark x1="64444" y1="64444" x2="64444" y2="64444"/>
                            <a14:foregroundMark x1="32889" y1="59778" x2="32889" y2="59778"/>
                          </a14:backgroundRemoval>
                        </a14:imgEffect>
                        <a14:imgEffect>
                          <a14:colorTemperature colorTemp="47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3" t="23527" r="11523" b="22951"/>
              <a:stretch/>
            </p:blipFill>
            <p:spPr>
              <a:xfrm>
                <a:off x="4060267" y="5484244"/>
                <a:ext cx="793580" cy="550581"/>
              </a:xfrm>
              <a:prstGeom prst="rect">
                <a:avLst/>
              </a:prstGeom>
            </p:spPr>
          </p:pic>
          <p:sp>
            <p:nvSpPr>
              <p:cNvPr id="341" name="Curved Down Arrow 340"/>
              <p:cNvSpPr/>
              <p:nvPr/>
            </p:nvSpPr>
            <p:spPr>
              <a:xfrm>
                <a:off x="6709924" y="5434584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Curved Up Arrow 341"/>
              <p:cNvSpPr/>
              <p:nvPr/>
            </p:nvSpPr>
            <p:spPr>
              <a:xfrm>
                <a:off x="6709924" y="57912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Curved Down Arrow 342"/>
              <p:cNvSpPr/>
              <p:nvPr/>
            </p:nvSpPr>
            <p:spPr>
              <a:xfrm>
                <a:off x="3052324" y="5422392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Curved Up Arrow 343"/>
              <p:cNvSpPr/>
              <p:nvPr/>
            </p:nvSpPr>
            <p:spPr>
              <a:xfrm>
                <a:off x="3052324" y="5803392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47" name="Picture 5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700" y="53721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0" name="Group 349"/>
          <p:cNvGrpSpPr/>
          <p:nvPr/>
        </p:nvGrpSpPr>
        <p:grpSpPr>
          <a:xfrm>
            <a:off x="228600" y="1916059"/>
            <a:ext cx="4267200" cy="3326170"/>
            <a:chOff x="228600" y="1916059"/>
            <a:chExt cx="4267200" cy="3326170"/>
          </a:xfrm>
        </p:grpSpPr>
        <p:grpSp>
          <p:nvGrpSpPr>
            <p:cNvPr id="322" name="Group 321"/>
            <p:cNvGrpSpPr/>
            <p:nvPr/>
          </p:nvGrpSpPr>
          <p:grpSpPr>
            <a:xfrm>
              <a:off x="228600" y="1916059"/>
              <a:ext cx="4267200" cy="3326170"/>
              <a:chOff x="228600" y="2438400"/>
              <a:chExt cx="4267200" cy="3326170"/>
            </a:xfrm>
          </p:grpSpPr>
          <p:sp>
            <p:nvSpPr>
              <p:cNvPr id="325" name="Rounded Rectangle 324"/>
              <p:cNvSpPr/>
              <p:nvPr/>
            </p:nvSpPr>
            <p:spPr>
              <a:xfrm>
                <a:off x="228600" y="2438400"/>
                <a:ext cx="4267200" cy="332617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4"/>
              <p:cNvGrpSpPr>
                <a:grpSpLocks noChangeAspect="1"/>
              </p:cNvGrpSpPr>
              <p:nvPr/>
            </p:nvGrpSpPr>
            <p:grpSpPr>
              <a:xfrm>
                <a:off x="968254" y="2545607"/>
                <a:ext cx="1012946" cy="754256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6" name="Group 5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8" name="Group 11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37" name="Oval 13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9" name="Group 11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32" name="Oval 13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3" name="Oval 13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4" name="Oval 13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27" name="Oval 12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8" name="Oval 12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2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0" name="Oval 12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1" name="Oval 13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1" name="Group 12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22" name="Oval 12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3" name="Oval 12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4" name="Oval 123"/>
                    <p:cNvSpPr>
                      <a:spLocks noChangeAspect="1"/>
                    </p:cNvSpPr>
                    <p:nvPr/>
                  </p:nvSpPr>
                  <p:spPr>
                    <a:xfrm>
                      <a:off x="1810098" y="2229173"/>
                      <a:ext cx="543301" cy="519583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5" name="Oval 12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6" name="Oval 12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" name="Group 6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99" name="Oval 9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0" name="Oval 9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1" name="Oval 10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Oval 9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6" name="Oval 9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9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8" name="Oval 9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" name="Group 8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9" name="Oval 8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Oval 8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1" name="Oval 9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" name="Group 7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8" name="Oval 6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Oval 6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3" name="Oval 6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4" name="Oval 6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" name="Group 8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3" name="Oval 22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43" name="Curved Down Arrow 142"/>
              <p:cNvSpPr/>
              <p:nvPr/>
            </p:nvSpPr>
            <p:spPr>
              <a:xfrm>
                <a:off x="2263201" y="2438400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Curved Up Arrow 143"/>
              <p:cNvSpPr/>
              <p:nvPr/>
            </p:nvSpPr>
            <p:spPr>
              <a:xfrm>
                <a:off x="2286000" y="33528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057400" y="2743200"/>
                <a:ext cx="1088234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Detect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/>
                  <a:t>a</a:t>
                </a:r>
                <a:r>
                  <a:rPr lang="en-US" sz="2000" b="1" dirty="0" smtClean="0"/>
                  <a:t>nd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Mitigate</a:t>
                </a:r>
                <a:endParaRPr lang="en-US" sz="2000" b="1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083666" y="3239819"/>
                <a:ext cx="954934" cy="49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Reliable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33244" y="3276600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DRAM Cells</a:t>
                </a:r>
                <a:endParaRPr lang="en-US" b="1" dirty="0"/>
              </a:p>
            </p:txBody>
          </p:sp>
          <p:sp>
            <p:nvSpPr>
              <p:cNvPr id="152" name="Lightning Bolt 151"/>
              <p:cNvSpPr/>
              <p:nvPr/>
            </p:nvSpPr>
            <p:spPr>
              <a:xfrm>
                <a:off x="1117720" y="2895600"/>
                <a:ext cx="330080" cy="367463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Rounded Rectangle 310"/>
              <p:cNvSpPr/>
              <p:nvPr/>
            </p:nvSpPr>
            <p:spPr>
              <a:xfrm>
                <a:off x="381000" y="3733800"/>
                <a:ext cx="3962400" cy="195457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SYSTEM-LEVEL TECHNIQUES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TO ENABLE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5" name="Multiply 314"/>
              <p:cNvSpPr>
                <a:spLocks noChangeAspect="1"/>
              </p:cNvSpPr>
              <p:nvPr/>
            </p:nvSpPr>
            <p:spPr>
              <a:xfrm>
                <a:off x="979627" y="2538985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6" name="Multiply 315"/>
              <p:cNvSpPr>
                <a:spLocks noChangeAspect="1"/>
              </p:cNvSpPr>
              <p:nvPr/>
            </p:nvSpPr>
            <p:spPr>
              <a:xfrm>
                <a:off x="1472185" y="2819400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49" name="Picture 348" descr="6106097_s_clipped_rev_1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1974718"/>
              <a:ext cx="1143000" cy="774700"/>
            </a:xfrm>
            <a:prstGeom prst="rect">
              <a:avLst/>
            </a:prstGeom>
          </p:spPr>
        </p:pic>
      </p:grpSp>
      <p:sp>
        <p:nvSpPr>
          <p:cNvPr id="339" name="Slide Number Placeholder 3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1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71537"/>
            <a:ext cx="9144000" cy="453866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TWO-LEVEL STORAGE MODEL</a:t>
            </a:r>
            <a:endParaRPr lang="en-US" b="1" dirty="0">
              <a:cs typeface="Charter 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3210" y="871538"/>
            <a:ext cx="3124200" cy="43862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2137766"/>
            <a:ext cx="9144000" cy="1367434"/>
          </a:xfrm>
          <a:prstGeom prst="rect">
            <a:avLst/>
          </a:prstGeom>
          <a:solidFill>
            <a:srgbClr val="D996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0" y="3657600"/>
            <a:ext cx="9144000" cy="1367434"/>
          </a:xfrm>
          <a:prstGeom prst="rect">
            <a:avLst/>
          </a:prstGeom>
          <a:solidFill>
            <a:srgbClr val="D996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7" name="Picture 6" descr="24342616_s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12" y="2137766"/>
            <a:ext cx="2314788" cy="154319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49" y="38909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2" y="96043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841862" y="1911350"/>
            <a:ext cx="0" cy="594360"/>
          </a:xfrm>
          <a:prstGeom prst="straightConnector1">
            <a:avLst/>
          </a:prstGeom>
          <a:ln w="5715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841862" y="3276600"/>
            <a:ext cx="0" cy="594360"/>
          </a:xfrm>
          <a:prstGeom prst="straightConnector1">
            <a:avLst/>
          </a:prstGeom>
          <a:ln w="5715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885613" y="1066800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885610" y="2133600"/>
            <a:ext cx="841248" cy="138988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35" name="Rounded Rectangle 34"/>
          <p:cNvSpPr/>
          <p:nvPr/>
        </p:nvSpPr>
        <p:spPr>
          <a:xfrm>
            <a:off x="885612" y="3657601"/>
            <a:ext cx="841248" cy="13715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STORAGE</a:t>
            </a:r>
            <a:endParaRPr lang="en-US" sz="2400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6324600" y="1981200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VOLATILE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24600" y="25104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FAST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324600" y="30438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BYTE ADDR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24600" y="3657600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NONVOLATILE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24600" y="41868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SLOW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24600" y="47202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BLOCK ADDR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95600" y="1868269"/>
            <a:ext cx="120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Ld/St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71800" y="3295370"/>
            <a:ext cx="940056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rgbClr val="800000"/>
                </a:solidFill>
              </a:rPr>
              <a:t>FILE </a:t>
            </a:r>
          </a:p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rgbClr val="800000"/>
                </a:solidFill>
              </a:rPr>
              <a:t>I/O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45343" y="2907268"/>
            <a:ext cx="100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DRAM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9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71537"/>
            <a:ext cx="9144000" cy="453866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TWO-LEVEL STORAGE MODEL</a:t>
            </a:r>
            <a:endParaRPr lang="en-US" b="1" dirty="0">
              <a:cs typeface="Charter 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3210" y="871538"/>
            <a:ext cx="3124200" cy="43862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2743200"/>
            <a:ext cx="9144000" cy="1367434"/>
          </a:xfrm>
          <a:prstGeom prst="rect">
            <a:avLst/>
          </a:prstGeom>
          <a:solidFill>
            <a:srgbClr val="D996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7" name="Picture 6" descr="24342616_s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12" y="2137766"/>
            <a:ext cx="2314788" cy="154319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49" y="389096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2" y="96043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841862" y="1911350"/>
            <a:ext cx="0" cy="594360"/>
          </a:xfrm>
          <a:prstGeom prst="straightConnector1">
            <a:avLst/>
          </a:prstGeom>
          <a:ln w="5715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841862" y="3276600"/>
            <a:ext cx="0" cy="594360"/>
          </a:xfrm>
          <a:prstGeom prst="straightConnector1">
            <a:avLst/>
          </a:prstGeom>
          <a:ln w="5715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885613" y="1066800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885610" y="2133600"/>
            <a:ext cx="841248" cy="138988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35" name="Rounded Rectangle 34"/>
          <p:cNvSpPr/>
          <p:nvPr/>
        </p:nvSpPr>
        <p:spPr>
          <a:xfrm>
            <a:off x="885612" y="3657601"/>
            <a:ext cx="841248" cy="13715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STORAGE</a:t>
            </a:r>
            <a:endParaRPr lang="en-US" sz="2400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6324600" y="1981200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VOLATILE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24600" y="25104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FAST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324600" y="30438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BYTE ADDR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24600" y="3657600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NONVOLATILE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24600" y="41868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SLOW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24600" y="4720234"/>
            <a:ext cx="2667000" cy="529234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BLOCK ADDR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95600" y="1868269"/>
            <a:ext cx="120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Ld/St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71800" y="3295370"/>
            <a:ext cx="940056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rgbClr val="800000"/>
                </a:solidFill>
              </a:rPr>
              <a:t>FILE </a:t>
            </a:r>
          </a:p>
          <a:p>
            <a:pPr algn="ctr">
              <a:lnSpc>
                <a:spcPct val="70000"/>
              </a:lnSpc>
            </a:pPr>
            <a:r>
              <a:rPr lang="en-US" sz="3600" b="1" dirty="0" smtClean="0">
                <a:solidFill>
                  <a:srgbClr val="800000"/>
                </a:solidFill>
              </a:rPr>
              <a:t>I/O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45343" y="2907268"/>
            <a:ext cx="100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DRAM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68</a:t>
            </a:fld>
            <a:endParaRPr lang="en-US" dirty="0"/>
          </a:p>
        </p:txBody>
      </p:sp>
      <p:pic>
        <p:nvPicPr>
          <p:cNvPr id="25" name="Picture 4" descr="24342616_s.jpg"/>
          <p:cNvPicPr>
            <a:picLocks noChangeAspect="1"/>
          </p:cNvPicPr>
          <p:nvPr/>
        </p:nvPicPr>
        <p:blipFill>
          <a:blip r:embed="rId7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514600"/>
            <a:ext cx="2343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3505200" y="3653135"/>
            <a:ext cx="3105150" cy="461665"/>
          </a:xfrm>
          <a:prstGeom prst="rect">
            <a:avLst/>
          </a:prstGeom>
          <a:noFill/>
          <a:ln w="38100" cmpd="sng"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/>
              <a:t>PCM, STT-RAM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4648009" y="3200400"/>
            <a:ext cx="838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NVM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19800" y="2505710"/>
            <a:ext cx="3124200" cy="1685290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0" y="5470525"/>
            <a:ext cx="9143999" cy="10826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Non-volatile memories combine characteristics of memory and storage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4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46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871537"/>
            <a:ext cx="9144000" cy="442912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cs typeface="Charter Black"/>
              </a:rPr>
              <a:t>VISION: UNIFY MEMORY AND STORAGE</a:t>
            </a:r>
            <a:endParaRPr lang="en-US" b="1" dirty="0">
              <a:cs typeface="Charter Black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185451" y="914400"/>
            <a:ext cx="3124200" cy="43862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6" name="Picture 4" descr="24342616_s.jp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51" y="2133600"/>
            <a:ext cx="2343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51" y="96932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4309401" y="1920240"/>
            <a:ext cx="0" cy="594360"/>
          </a:xfrm>
          <a:prstGeom prst="straightConnector1">
            <a:avLst/>
          </a:prstGeom>
          <a:ln w="57150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5395251" y="1066800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62" name="Rounded Rectangle 61"/>
          <p:cNvSpPr/>
          <p:nvPr/>
        </p:nvSpPr>
        <p:spPr>
          <a:xfrm>
            <a:off x="5395251" y="1981200"/>
            <a:ext cx="838200" cy="17373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PERSISTENTMEMORY</a:t>
            </a:r>
            <a:endParaRPr lang="en-US" sz="2400" b="1" dirty="0"/>
          </a:p>
        </p:txBody>
      </p:sp>
      <p:sp>
        <p:nvSpPr>
          <p:cNvPr id="73" name="Rounded Rectangle 72"/>
          <p:cNvSpPr/>
          <p:nvPr/>
        </p:nvSpPr>
        <p:spPr>
          <a:xfrm>
            <a:off x="0" y="5257800"/>
            <a:ext cx="9143999" cy="10826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Provides an opportunity to manipulate persistent data directly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48000" y="1828800"/>
            <a:ext cx="120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Ld/St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47260" y="2819400"/>
            <a:ext cx="838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NVM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8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990600"/>
            <a:ext cx="9144000" cy="44196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DRAM SCALING TREND 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368663"/>
              </p:ext>
            </p:extLst>
          </p:nvPr>
        </p:nvGraphicFramePr>
        <p:xfrm>
          <a:off x="457200" y="990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ight Arrow 12"/>
          <p:cNvSpPr/>
          <p:nvPr/>
        </p:nvSpPr>
        <p:spPr>
          <a:xfrm>
            <a:off x="1371600" y="1676400"/>
            <a:ext cx="6705600" cy="1143000"/>
          </a:xfrm>
          <a:prstGeom prst="rightArrow">
            <a:avLst/>
          </a:prstGeom>
          <a:solidFill>
            <a:srgbClr val="800000">
              <a:alpha val="80000"/>
            </a:srgbClr>
          </a:solidFill>
          <a:ln>
            <a:noFill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2X/1.5 YEARS</a:t>
            </a:r>
            <a:endParaRPr lang="en-US" sz="4000" b="1" dirty="0"/>
          </a:p>
        </p:txBody>
      </p:sp>
      <p:sp>
        <p:nvSpPr>
          <p:cNvPr id="14" name="Right Arrow 13"/>
          <p:cNvSpPr/>
          <p:nvPr/>
        </p:nvSpPr>
        <p:spPr>
          <a:xfrm>
            <a:off x="4495800" y="1676400"/>
            <a:ext cx="4191000" cy="1143000"/>
          </a:xfrm>
          <a:prstGeom prst="rightArrow">
            <a:avLst/>
          </a:prstGeom>
          <a:solidFill>
            <a:srgbClr val="800000">
              <a:alpha val="72000"/>
            </a:srgbClr>
          </a:solidFill>
          <a:ln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2X/3 YEARS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Source: Flash Memory Summit 2013, Memcon 2014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0" y="5410200"/>
            <a:ext cx="9144000" cy="762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DRAM scaling is getting difficult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13" grpId="0" animBg="1"/>
      <p:bldP spid="14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871537"/>
            <a:ext cx="9144000" cy="442912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cs typeface="Charter Black"/>
              </a:rPr>
              <a:t>DRAM IS STILL FASTER</a:t>
            </a:r>
            <a:endParaRPr lang="en-US" b="1" dirty="0">
              <a:cs typeface="Charter Black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286000" y="914400"/>
            <a:ext cx="4448388" cy="43862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6" name="Picture 4" descr="24342616_s.jp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00300"/>
            <a:ext cx="2343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6932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ounded Rectangle 60"/>
          <p:cNvSpPr/>
          <p:nvPr/>
        </p:nvSpPr>
        <p:spPr>
          <a:xfrm>
            <a:off x="7010400" y="1066800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62" name="Rounded Rectangle 61"/>
          <p:cNvSpPr/>
          <p:nvPr/>
        </p:nvSpPr>
        <p:spPr>
          <a:xfrm>
            <a:off x="7010400" y="1981200"/>
            <a:ext cx="838200" cy="17373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PERSISTENTMEMORY</a:t>
            </a:r>
            <a:endParaRPr lang="en-US" sz="2400" b="1" dirty="0"/>
          </a:p>
        </p:txBody>
      </p:sp>
      <p:sp>
        <p:nvSpPr>
          <p:cNvPr id="73" name="Rounded Rectangle 72"/>
          <p:cNvSpPr/>
          <p:nvPr/>
        </p:nvSpPr>
        <p:spPr>
          <a:xfrm>
            <a:off x="0" y="5257800"/>
            <a:ext cx="9143999" cy="10826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cs typeface="Charter Black"/>
              </a:rPr>
              <a:t>A hybrid unified </a:t>
            </a:r>
          </a:p>
          <a:p>
            <a:pPr algn="ctr">
              <a:lnSpc>
                <a:spcPct val="80000"/>
              </a:lnSpc>
            </a:pPr>
            <a:r>
              <a:rPr lang="en-US" sz="3600" b="1" dirty="0">
                <a:cs typeface="Charter Black"/>
              </a:rPr>
              <a:t>m</a:t>
            </a:r>
            <a:r>
              <a:rPr lang="en-US" sz="3600" b="1" dirty="0" smtClean="0">
                <a:cs typeface="Charter Black"/>
              </a:rPr>
              <a:t>emory-storage system</a:t>
            </a:r>
            <a:endParaRPr lang="en-US" sz="3600" b="1" dirty="0">
              <a:solidFill>
                <a:srgbClr val="FFFFFF"/>
              </a:solidFill>
            </a:endParaRPr>
          </a:p>
        </p:txBody>
      </p:sp>
      <p:grpSp>
        <p:nvGrpSpPr>
          <p:cNvPr id="30" name="Group 44"/>
          <p:cNvGrpSpPr>
            <a:grpSpLocks/>
          </p:cNvGrpSpPr>
          <p:nvPr/>
        </p:nvGrpSpPr>
        <p:grpSpPr bwMode="auto">
          <a:xfrm>
            <a:off x="3352800" y="1825625"/>
            <a:ext cx="2335213" cy="1008063"/>
            <a:chOff x="5154283" y="2049942"/>
            <a:chExt cx="1789201" cy="1008157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154283" y="2453205"/>
              <a:ext cx="1789201" cy="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154283" y="2434153"/>
              <a:ext cx="0" cy="623946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943484" y="2434153"/>
              <a:ext cx="0" cy="623946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050708" y="2049942"/>
              <a:ext cx="0" cy="471532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 descr="24342616_s.jp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12" y="2419208"/>
            <a:ext cx="2314788" cy="1543192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1292352" y="1066800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1292351" y="2133600"/>
            <a:ext cx="841248" cy="138988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105400" y="1600200"/>
            <a:ext cx="120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Ld/St</a:t>
            </a:r>
            <a:endParaRPr lang="en-US" sz="3600" b="1" dirty="0">
              <a:solidFill>
                <a:srgbClr val="8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70</a:t>
            </a:fld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33809" y="3043535"/>
            <a:ext cx="838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NVM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3048000"/>
            <a:ext cx="100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DRAM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 descr="30981636_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CHALLENGE: </a:t>
            </a:r>
            <a:r>
              <a:rPr lang="en-US" b="1" dirty="0" smtClean="0">
                <a:cs typeface="Charter Black"/>
              </a:rPr>
              <a:t>DATA</a:t>
            </a:r>
            <a:r>
              <a:rPr lang="en-US" b="1" dirty="0" smtClean="0">
                <a:cs typeface="Charter Black"/>
              </a:rPr>
              <a:t> </a:t>
            </a:r>
            <a:r>
              <a:rPr lang="en-US" b="1" dirty="0" smtClean="0">
                <a:cs typeface="Charter Black"/>
              </a:rPr>
              <a:t>CONSISTENCY</a:t>
            </a:r>
            <a:endParaRPr lang="en-US" b="1" dirty="0">
              <a:cs typeface="Charter Blac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871537"/>
            <a:ext cx="9144000" cy="442912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914400"/>
            <a:ext cx="4448388" cy="43862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4" descr="24342616_s.jp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00300"/>
            <a:ext cx="2343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6932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010400" y="1066800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010400" y="1981200"/>
            <a:ext cx="838200" cy="17373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 smtClean="0"/>
              <a:t>PERSISTENTMEMORY</a:t>
            </a:r>
            <a:endParaRPr lang="en-US" sz="24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0" y="5257800"/>
            <a:ext cx="9143999" cy="10826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System crash can result in </a:t>
            </a:r>
          </a:p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permanent data corruption in NVM</a:t>
            </a:r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3352800" y="1825625"/>
            <a:ext cx="2335213" cy="1008063"/>
            <a:chOff x="5154283" y="2049942"/>
            <a:chExt cx="1789201" cy="100815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154283" y="2453205"/>
              <a:ext cx="1789201" cy="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154283" y="2434153"/>
              <a:ext cx="0" cy="623946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943484" y="2434153"/>
              <a:ext cx="0" cy="623946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050708" y="2049942"/>
              <a:ext cx="0" cy="471532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24342616_s.jpg"/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12" y="2419208"/>
            <a:ext cx="2314788" cy="154319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292352" y="1066800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292351" y="2133600"/>
            <a:ext cx="841248" cy="138988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05400" y="1600200"/>
            <a:ext cx="120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Ld/St</a:t>
            </a:r>
            <a:endParaRPr lang="en-US" sz="3600" b="1" dirty="0">
              <a:solidFill>
                <a:srgbClr val="800000"/>
              </a:solidFill>
            </a:endParaRPr>
          </a:p>
        </p:txBody>
      </p:sp>
      <p:pic>
        <p:nvPicPr>
          <p:cNvPr id="29" name="Picture 28" descr="30981636_s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889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38200"/>
            <a:ext cx="1143000" cy="1143000"/>
          </a:xfrm>
          <a:prstGeom prst="rect">
            <a:avLst/>
          </a:prstGeom>
        </p:spPr>
      </p:pic>
      <p:pic>
        <p:nvPicPr>
          <p:cNvPr id="30" name="Picture 29" descr="30981636_s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889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90800"/>
            <a:ext cx="1143000" cy="1143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3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871537"/>
            <a:ext cx="9144000" cy="442912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CURRENT SOLUTIONS</a:t>
            </a:r>
            <a:endParaRPr lang="en-US" b="1" dirty="0">
              <a:cs typeface="Charter Black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3999" cy="1079500"/>
          </a:xfrm>
          <a:solidFill>
            <a:schemeClr val="bg2"/>
          </a:solidFill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Explicit interfaces to manage consistency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Arial" charset="0"/>
              </a:rPr>
              <a:t>NV-Heaps 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[ASPLOS’11]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, BPFS 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[SOSP’09]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, Mnemosyne </a:t>
            </a:r>
            <a:r>
              <a:rPr lang="en-US" sz="1100" b="1" dirty="0">
                <a:solidFill>
                  <a:srgbClr val="000000"/>
                </a:solidFill>
                <a:latin typeface="Arial" charset="0"/>
              </a:rPr>
              <a:t>[ASPLOS’11]</a:t>
            </a:r>
          </a:p>
          <a:p>
            <a:pPr lvl="1"/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lded Corner 6"/>
          <p:cNvSpPr>
            <a:spLocks noChangeArrowheads="1"/>
          </p:cNvSpPr>
          <p:nvPr/>
        </p:nvSpPr>
        <p:spPr bwMode="auto">
          <a:xfrm>
            <a:off x="2559050" y="2133600"/>
            <a:ext cx="3865563" cy="1416050"/>
          </a:xfrm>
          <a:prstGeom prst="foldedCorner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800000"/>
                </a:solidFill>
              </a:rPr>
              <a:t>AtomicBegin {</a:t>
            </a:r>
          </a:p>
          <a:p>
            <a:pPr>
              <a:lnSpc>
                <a:spcPct val="80000"/>
              </a:lnSpc>
            </a:pPr>
            <a:r>
              <a:rPr lang="en-US" sz="3600" b="1" dirty="0"/>
              <a:t>Insert a new node;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800000"/>
                </a:solidFill>
              </a:rPr>
              <a:t>} AtomicEnd;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872805"/>
            <a:ext cx="9144000" cy="1508105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3600" dirty="0" smtClean="0">
                <a:solidFill>
                  <a:srgbClr val="FF0000"/>
                </a:solidFill>
              </a:rPr>
              <a:t>Limits adoption of NVM</a:t>
            </a:r>
          </a:p>
          <a:p>
            <a:pPr marL="0" indent="0" algn="ctr" eaLnBrk="1" hangingPunct="1"/>
            <a:r>
              <a:rPr lang="en-US" sz="2800" dirty="0" smtClean="0">
                <a:solidFill>
                  <a:srgbClr val="FF0000"/>
                </a:solidFill>
              </a:rPr>
              <a:t>Have to rewrite code with clear </a:t>
            </a:r>
            <a:r>
              <a:rPr lang="en-US" sz="2800" dirty="0">
                <a:solidFill>
                  <a:srgbClr val="FF0000"/>
                </a:solidFill>
              </a:rPr>
              <a:t>partition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0" indent="0" algn="ctr" eaLnBrk="1" hangingPunct="1"/>
            <a:r>
              <a:rPr lang="en-US" sz="2800" dirty="0" smtClean="0">
                <a:solidFill>
                  <a:srgbClr val="FF0000"/>
                </a:solidFill>
              </a:rPr>
              <a:t>between volatile </a:t>
            </a:r>
            <a:r>
              <a:rPr lang="en-US" sz="2800" dirty="0">
                <a:solidFill>
                  <a:srgbClr val="FF0000"/>
                </a:solidFill>
              </a:rPr>
              <a:t>and non-</a:t>
            </a:r>
            <a:r>
              <a:rPr lang="en-US" sz="2800" dirty="0" smtClean="0">
                <a:solidFill>
                  <a:srgbClr val="FF0000"/>
                </a:solidFill>
              </a:rPr>
              <a:t>volatile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5475942"/>
            <a:ext cx="9143999" cy="772458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</a:rPr>
              <a:t>Burden on the programmers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6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871537"/>
            <a:ext cx="9144000" cy="442912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0" y="838200"/>
            <a:ext cx="9143999" cy="1752600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Goal: </a:t>
            </a:r>
          </a:p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Provide efficient transparent consistency in hybrid systems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4724400"/>
            <a:ext cx="9143999" cy="1676400"/>
          </a:xfrm>
          <a:prstGeom prst="roundRect">
            <a:avLst/>
          </a:prstGeom>
          <a:solidFill>
            <a:schemeClr val="bg2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Periodic Checkpointing of dirty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data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3600" dirty="0">
                <a:solidFill>
                  <a:srgbClr val="000000"/>
                </a:solidFill>
              </a:rPr>
              <a:t>Transparent to application and </a:t>
            </a:r>
            <a:r>
              <a:rPr lang="en-US" sz="3600" dirty="0" smtClean="0">
                <a:solidFill>
                  <a:srgbClr val="000000"/>
                </a:solidFill>
              </a:rPr>
              <a:t>system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3600" dirty="0" smtClean="0">
                <a:solidFill>
                  <a:srgbClr val="000000"/>
                </a:solidFill>
              </a:rPr>
              <a:t>Hardware </a:t>
            </a:r>
            <a:r>
              <a:rPr lang="en-US" sz="3600" dirty="0">
                <a:solidFill>
                  <a:srgbClr val="000000"/>
                </a:solidFill>
              </a:rPr>
              <a:t>checkpoints and recovers </a:t>
            </a:r>
            <a:r>
              <a:rPr lang="en-US" sz="3600" dirty="0" smtClean="0">
                <a:solidFill>
                  <a:srgbClr val="000000"/>
                </a:solidFill>
              </a:rPr>
              <a:t>data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OUR GOAL AND APPROACH</a:t>
            </a:r>
            <a:endParaRPr lang="en-US" b="1" dirty="0">
              <a:cs typeface="Charter Black"/>
            </a:endParaRPr>
          </a:p>
        </p:txBody>
      </p:sp>
      <p:cxnSp>
        <p:nvCxnSpPr>
          <p:cNvPr id="10" name="直线箭头连接符 31"/>
          <p:cNvCxnSpPr>
            <a:cxnSpLocks noChangeShapeType="1"/>
          </p:cNvCxnSpPr>
          <p:nvPr/>
        </p:nvCxnSpPr>
        <p:spPr bwMode="auto">
          <a:xfrm>
            <a:off x="44450" y="3668713"/>
            <a:ext cx="909955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矩形 16"/>
          <p:cNvSpPr>
            <a:spLocks noChangeArrowheads="1"/>
          </p:cNvSpPr>
          <p:nvPr/>
        </p:nvSpPr>
        <p:spPr bwMode="auto">
          <a:xfrm>
            <a:off x="447675" y="3105150"/>
            <a:ext cx="2220913" cy="640080"/>
          </a:xfrm>
          <a:prstGeom prst="rect">
            <a:avLst/>
          </a:prstGeom>
          <a:solidFill>
            <a:schemeClr val="tx2"/>
          </a:solidFill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Running</a:t>
            </a:r>
            <a:endParaRPr kumimoji="1" lang="zh-CN" altLang="en-US" sz="2400" b="1" dirty="0">
              <a:solidFill>
                <a:schemeClr val="bg1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12" name="文本框 27"/>
          <p:cNvSpPr txBox="1">
            <a:spLocks noChangeArrowheads="1"/>
          </p:cNvSpPr>
          <p:nvPr/>
        </p:nvSpPr>
        <p:spPr bwMode="auto">
          <a:xfrm>
            <a:off x="1792288" y="4191000"/>
            <a:ext cx="1098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CN" sz="1800" dirty="0">
                <a:solidFill>
                  <a:srgbClr val="000000"/>
                </a:solidFill>
                <a:latin typeface="Tahoma" charset="0"/>
              </a:rPr>
              <a:t>Epoch 0</a:t>
            </a:r>
            <a:endParaRPr kumimoji="1" lang="zh-CN" altLang="en-US" sz="180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3" name="文本框 28"/>
          <p:cNvSpPr txBox="1">
            <a:spLocks noChangeArrowheads="1"/>
          </p:cNvSpPr>
          <p:nvPr/>
        </p:nvSpPr>
        <p:spPr bwMode="auto">
          <a:xfrm>
            <a:off x="6103938" y="4202113"/>
            <a:ext cx="1344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CN" sz="1800" dirty="0">
                <a:solidFill>
                  <a:srgbClr val="000000"/>
                </a:solidFill>
                <a:latin typeface="Tahoma" charset="0"/>
              </a:rPr>
              <a:t>Epoch 1</a:t>
            </a:r>
            <a:endParaRPr kumimoji="1" lang="zh-CN" altLang="en-US" sz="18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4" name="文本框 32"/>
          <p:cNvSpPr txBox="1">
            <a:spLocks noChangeArrowheads="1"/>
          </p:cNvSpPr>
          <p:nvPr/>
        </p:nvSpPr>
        <p:spPr bwMode="auto">
          <a:xfrm>
            <a:off x="8126413" y="2514600"/>
            <a:ext cx="777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CN" sz="1800" i="1" dirty="0">
                <a:solidFill>
                  <a:srgbClr val="000000"/>
                </a:solidFill>
                <a:latin typeface="Tahoma" charset="0"/>
              </a:rPr>
              <a:t>time</a:t>
            </a:r>
            <a:endParaRPr kumimoji="1" lang="zh-CN" altLang="en-US" sz="1800" i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5" name="矩形 16"/>
          <p:cNvSpPr>
            <a:spLocks noChangeArrowheads="1"/>
          </p:cNvSpPr>
          <p:nvPr/>
        </p:nvSpPr>
        <p:spPr bwMode="auto">
          <a:xfrm>
            <a:off x="2700338" y="3100387"/>
            <a:ext cx="1738312" cy="640080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Checkpointing</a:t>
            </a:r>
            <a:endParaRPr kumimoji="1" lang="zh-CN" altLang="en-US" sz="2000" b="1" dirty="0">
              <a:solidFill>
                <a:schemeClr val="bg1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16" name="矩形 16"/>
          <p:cNvSpPr>
            <a:spLocks noChangeArrowheads="1"/>
          </p:cNvSpPr>
          <p:nvPr/>
        </p:nvSpPr>
        <p:spPr bwMode="auto">
          <a:xfrm>
            <a:off x="4449763" y="3103562"/>
            <a:ext cx="2222500" cy="640080"/>
          </a:xfrm>
          <a:prstGeom prst="rect">
            <a:avLst/>
          </a:prstGeom>
          <a:solidFill>
            <a:schemeClr val="tx2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1" lang="en-US" altLang="zh-CN" sz="2400" b="1" dirty="0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rPr>
              <a:t>Running</a:t>
            </a:r>
            <a:endParaRPr kumimoji="1" lang="zh-CN" altLang="en-US" sz="2400" b="1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662738" y="3101975"/>
            <a:ext cx="1738312" cy="640080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Checkpointing</a:t>
            </a:r>
            <a:endParaRPr kumimoji="1" lang="zh-CN" altLang="en-US" sz="2000" b="1" dirty="0">
              <a:solidFill>
                <a:schemeClr val="bg1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52438" y="3746500"/>
            <a:ext cx="0" cy="6731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56113" y="3746500"/>
            <a:ext cx="0" cy="6731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10575" y="3746500"/>
            <a:ext cx="0" cy="6731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0213" y="4217988"/>
            <a:ext cx="4016375" cy="17462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56113" y="4235450"/>
            <a:ext cx="3948112" cy="1588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ightning Bolt 22"/>
          <p:cNvSpPr>
            <a:spLocks noChangeArrowheads="1"/>
          </p:cNvSpPr>
          <p:nvPr/>
        </p:nvSpPr>
        <p:spPr bwMode="auto">
          <a:xfrm>
            <a:off x="5845175" y="2708275"/>
            <a:ext cx="1308100" cy="1214437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2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2" grpId="0"/>
      <p:bldP spid="13" grpId="0"/>
      <p:bldP spid="13" grpId="1"/>
      <p:bldP spid="14" grpId="0"/>
      <p:bldP spid="15" grpId="0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" y="871537"/>
            <a:ext cx="9144000" cy="442912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04800" y="3581400"/>
            <a:ext cx="4191000" cy="16002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DRAM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95800" y="3581400"/>
            <a:ext cx="4191000" cy="1600200"/>
          </a:xfrm>
          <a:prstGeom prst="roundRect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NVM</a:t>
            </a:r>
            <a:endParaRPr lang="en-US" sz="3600" b="1" dirty="0">
              <a:solidFill>
                <a:srgbClr val="FFF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90800" y="3581400"/>
            <a:ext cx="1600200" cy="1600200"/>
            <a:chOff x="2057400" y="2133600"/>
            <a:chExt cx="1600200" cy="1600200"/>
          </a:xfrm>
        </p:grpSpPr>
        <p:sp>
          <p:nvSpPr>
            <p:cNvPr id="13" name="Rectangle 12"/>
            <p:cNvSpPr/>
            <p:nvPr/>
          </p:nvSpPr>
          <p:spPr>
            <a:xfrm>
              <a:off x="2057400" y="2133600"/>
              <a:ext cx="1600200" cy="16002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  <a:scene3d>
              <a:camera prst="obliqueTop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574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908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242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908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42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90800" y="21336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81800" y="3581400"/>
            <a:ext cx="1600200" cy="1600200"/>
            <a:chOff x="2057400" y="2133600"/>
            <a:chExt cx="1600200" cy="1600200"/>
          </a:xfrm>
        </p:grpSpPr>
        <p:sp>
          <p:nvSpPr>
            <p:cNvPr id="23" name="Rectangle 22"/>
            <p:cNvSpPr/>
            <p:nvPr/>
          </p:nvSpPr>
          <p:spPr>
            <a:xfrm>
              <a:off x="2057400" y="2133600"/>
              <a:ext cx="1600200" cy="16002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  <a:scene3d>
              <a:camera prst="obliqueTop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242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CHECKPOINTING GRANULARITY</a:t>
            </a:r>
            <a:endParaRPr lang="en-US" b="1" dirty="0">
              <a:cs typeface="Charter Black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219200" y="838200"/>
            <a:ext cx="1600200" cy="1600200"/>
            <a:chOff x="2057400" y="2133600"/>
            <a:chExt cx="1600200" cy="1600200"/>
          </a:xfrm>
        </p:grpSpPr>
        <p:sp>
          <p:nvSpPr>
            <p:cNvPr id="49" name="Rectangle 48"/>
            <p:cNvSpPr/>
            <p:nvPr/>
          </p:nvSpPr>
          <p:spPr>
            <a:xfrm>
              <a:off x="2057400" y="2133600"/>
              <a:ext cx="1600200" cy="16002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  <a:scene3d>
              <a:camera prst="obliqueTop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0574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5908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242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5908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1242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590800" y="21336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4419600" y="1371600"/>
            <a:ext cx="533400" cy="533400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971800" y="1258669"/>
            <a:ext cx="122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PAGE</a:t>
            </a:r>
            <a:endParaRPr lang="en-US" sz="36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018902" y="1136404"/>
            <a:ext cx="2716384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dirty="0" smtClean="0"/>
              <a:t>DIRTY CACHE </a:t>
            </a:r>
          </a:p>
          <a:p>
            <a:pPr algn="ctr">
              <a:lnSpc>
                <a:spcPct val="80000"/>
              </a:lnSpc>
            </a:pPr>
            <a:r>
              <a:rPr lang="en-US" sz="3600" b="1" dirty="0" smtClean="0"/>
              <a:t>BLOCK</a:t>
            </a:r>
            <a:endParaRPr lang="en-US" sz="3600" b="1" dirty="0"/>
          </a:p>
        </p:txBody>
      </p:sp>
      <p:sp>
        <p:nvSpPr>
          <p:cNvPr id="60" name="Rounded Rectangle 59"/>
          <p:cNvSpPr/>
          <p:nvPr/>
        </p:nvSpPr>
        <p:spPr>
          <a:xfrm>
            <a:off x="0" y="5394325"/>
            <a:ext cx="9143999" cy="10826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High </a:t>
            </a:r>
            <a:r>
              <a:rPr lang="en-US" sz="3600" b="1" dirty="0" smtClean="0">
                <a:solidFill>
                  <a:srgbClr val="FFFFFF"/>
                </a:solidFill>
              </a:rPr>
              <a:t>write </a:t>
            </a:r>
            <a:r>
              <a:rPr lang="en-US" sz="3600" b="1" dirty="0">
                <a:solidFill>
                  <a:srgbClr val="FFFFFF"/>
                </a:solidFill>
              </a:rPr>
              <a:t>locality pages in DRAM, </a:t>
            </a:r>
            <a:endParaRPr lang="en-US" sz="3600" b="1" dirty="0" smtClean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low </a:t>
            </a:r>
            <a:r>
              <a:rPr lang="en-US" sz="3600" b="1" dirty="0">
                <a:solidFill>
                  <a:srgbClr val="FFFFFF"/>
                </a:solidFill>
              </a:rPr>
              <a:t>write locality pages in NVM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3401" y="2514600"/>
            <a:ext cx="3886199" cy="914400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EXTRA WRITES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SMALL METADATA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419600" y="2514600"/>
            <a:ext cx="3886199" cy="914400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NO EXTRA WRITE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HUGE METADATA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3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56" grpId="0" animBg="1"/>
      <p:bldP spid="57" grpId="0"/>
      <p:bldP spid="58" grpId="0"/>
      <p:bldP spid="60" grpId="1" animBg="1"/>
      <p:bldP spid="63" grpId="0" animBg="1"/>
      <p:bldP spid="6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" y="871537"/>
            <a:ext cx="9144000" cy="442912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04800" y="1295400"/>
            <a:ext cx="4191000" cy="16002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DRAM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95800" y="1295400"/>
            <a:ext cx="4191000" cy="1600200"/>
          </a:xfrm>
          <a:prstGeom prst="roundRect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NVM</a:t>
            </a:r>
            <a:endParaRPr lang="en-US" sz="3600" b="1" dirty="0">
              <a:solidFill>
                <a:srgbClr val="FFF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057400" y="1295400"/>
            <a:ext cx="1600200" cy="1600200"/>
            <a:chOff x="2057400" y="2133600"/>
            <a:chExt cx="1600200" cy="1600200"/>
          </a:xfrm>
        </p:grpSpPr>
        <p:sp>
          <p:nvSpPr>
            <p:cNvPr id="13" name="Rectangle 12"/>
            <p:cNvSpPr/>
            <p:nvPr/>
          </p:nvSpPr>
          <p:spPr>
            <a:xfrm>
              <a:off x="2057400" y="2133600"/>
              <a:ext cx="1600200" cy="16002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  <a:scene3d>
              <a:camera prst="obliqueTop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574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908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242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908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42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90800" y="21336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58000" y="1295400"/>
            <a:ext cx="1600200" cy="1600200"/>
            <a:chOff x="2057400" y="2133600"/>
            <a:chExt cx="1600200" cy="1600200"/>
          </a:xfrm>
        </p:grpSpPr>
        <p:sp>
          <p:nvSpPr>
            <p:cNvPr id="23" name="Rectangle 22"/>
            <p:cNvSpPr/>
            <p:nvPr/>
          </p:nvSpPr>
          <p:spPr>
            <a:xfrm>
              <a:off x="2057400" y="2133600"/>
              <a:ext cx="1600200" cy="16002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  <a:scene3d>
              <a:camera prst="obliqueTop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242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48200" y="1295400"/>
            <a:ext cx="1600200" cy="1600200"/>
            <a:chOff x="2057400" y="2133600"/>
            <a:chExt cx="1600200" cy="1600200"/>
          </a:xfrm>
        </p:grpSpPr>
        <p:sp>
          <p:nvSpPr>
            <p:cNvPr id="39" name="Rectangle 38"/>
            <p:cNvSpPr/>
            <p:nvPr/>
          </p:nvSpPr>
          <p:spPr>
            <a:xfrm>
              <a:off x="2057400" y="2133600"/>
              <a:ext cx="1600200" cy="16002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  <a:scene3d>
              <a:camera prst="obliqueTop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0574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5908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124200" y="26670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5908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24200" y="32004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90800" y="2133600"/>
              <a:ext cx="533400" cy="533400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5715000" y="2362200"/>
            <a:ext cx="533400" cy="533400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DUAL GRANULARITY CHECKPOINTING</a:t>
            </a:r>
            <a:endParaRPr lang="en-US" b="1" dirty="0">
              <a:cs typeface="Charter Black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0" y="5334000"/>
            <a:ext cx="9143999" cy="10826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en-US" sz="4000" b="1" dirty="0" smtClean="0">
                <a:solidFill>
                  <a:srgbClr val="FFFFFF"/>
                </a:solidFill>
              </a:rPr>
              <a:t>Can adapt to access patterns 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048000" y="3048000"/>
            <a:ext cx="2438400" cy="8382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5486400" y="3048000"/>
            <a:ext cx="2441448" cy="841248"/>
          </a:xfrm>
          <a:prstGeom prst="lef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457200" y="3886200"/>
            <a:ext cx="3886199" cy="914400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GOOD FOR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STREAMING WRITES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4648200" y="3886200"/>
            <a:ext cx="3886199" cy="914400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GOOD FOR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RANDOM WRITES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2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0" grpId="0" animBg="1"/>
      <p:bldP spid="2" grpId="0" animBg="1"/>
      <p:bldP spid="2" grpId="1" animBg="1"/>
      <p:bldP spid="3" grpId="0" animBg="1"/>
      <p:bldP spid="59" grpId="0" animBg="1"/>
      <p:bldP spid="6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2319337"/>
            <a:ext cx="9144000" cy="225266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" y="3048000"/>
            <a:ext cx="3355848" cy="1524000"/>
          </a:xfrm>
          <a:prstGeom prst="roundRect">
            <a:avLst/>
          </a:prstGeom>
          <a:solidFill>
            <a:srgbClr val="EEECE1"/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UNMODIFIED</a:t>
            </a: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LEGACY</a:t>
            </a: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CODE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smtClean="0">
                <a:cs typeface="Charter Black"/>
              </a:rPr>
              <a:t>TRANSPARENT </a:t>
            </a:r>
            <a:r>
              <a:rPr lang="en-US" b="1" smtClean="0">
                <a:cs typeface="Charter Black"/>
              </a:rPr>
              <a:t>DATA</a:t>
            </a:r>
            <a:r>
              <a:rPr lang="en-US" b="1" smtClean="0">
                <a:cs typeface="Charter Black"/>
              </a:rPr>
              <a:t> </a:t>
            </a:r>
            <a:r>
              <a:rPr lang="en-US" b="1" dirty="0" smtClean="0">
                <a:cs typeface="Charter Black"/>
              </a:rPr>
              <a:t>CONSISTENCY</a:t>
            </a:r>
            <a:endParaRPr lang="en-US" b="1" dirty="0">
              <a:cs typeface="Charter Black"/>
            </a:endParaRPr>
          </a:p>
        </p:txBody>
      </p:sp>
      <p:sp>
        <p:nvSpPr>
          <p:cNvPr id="25" name="Rounded Rectangle 24"/>
          <p:cNvSpPr>
            <a:spLocks noChangeAspect="1"/>
          </p:cNvSpPr>
          <p:nvPr/>
        </p:nvSpPr>
        <p:spPr>
          <a:xfrm>
            <a:off x="3886200" y="2362200"/>
            <a:ext cx="2514600" cy="96012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DRAM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6553200" y="2362200"/>
            <a:ext cx="2514600" cy="960120"/>
          </a:xfrm>
          <a:prstGeom prst="roundRect">
            <a:avLst/>
          </a:prstGeom>
          <a:solidFill>
            <a:schemeClr val="accent1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NVM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657600" y="3810000"/>
            <a:ext cx="5257801" cy="6096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3711714"/>
            <a:ext cx="1372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-3.5%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81800" y="3711714"/>
            <a:ext cx="1471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+2.7%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76</a:t>
            </a:fld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0" y="5241925"/>
            <a:ext cx="9143999" cy="1082675"/>
          </a:xfrm>
          <a:prstGeom prst="round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Provides consistency without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significant performance overhead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933271"/>
            <a:ext cx="9144000" cy="1200329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sz="3600" dirty="0" smtClean="0">
                <a:solidFill>
                  <a:srgbClr val="000000"/>
                </a:solidFill>
              </a:rPr>
              <a:t>Cost of consistency compared to systems with zero-cost consistency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8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  <p:bldP spid="25" grpId="0" animBg="1"/>
      <p:bldP spid="26" grpId="0" animBg="1"/>
      <p:bldP spid="34" grpId="0" animBg="1"/>
      <p:bldP spid="27" grpId="0"/>
      <p:bldP spid="28" grpId="0"/>
      <p:bldP spid="3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329"/>
          <p:cNvGrpSpPr/>
          <p:nvPr/>
        </p:nvGrpSpPr>
        <p:grpSpPr>
          <a:xfrm>
            <a:off x="1115877" y="76200"/>
            <a:ext cx="6885123" cy="1687459"/>
            <a:chOff x="1115877" y="217541"/>
            <a:chExt cx="6885123" cy="1687459"/>
          </a:xfrm>
        </p:grpSpPr>
        <p:grpSp>
          <p:nvGrpSpPr>
            <p:cNvPr id="3" name="Group 2"/>
            <p:cNvGrpSpPr/>
            <p:nvPr/>
          </p:nvGrpSpPr>
          <p:grpSpPr>
            <a:xfrm>
              <a:off x="1115877" y="217541"/>
              <a:ext cx="6885123" cy="1687459"/>
              <a:chOff x="1115877" y="217541"/>
              <a:chExt cx="6885123" cy="1687459"/>
            </a:xfrm>
          </p:grpSpPr>
          <p:sp>
            <p:nvSpPr>
              <p:cNvPr id="323" name="Rounded Rectangle 322"/>
              <p:cNvSpPr/>
              <p:nvPr/>
            </p:nvSpPr>
            <p:spPr>
              <a:xfrm>
                <a:off x="1115877" y="250215"/>
                <a:ext cx="6885123" cy="165478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1371600" y="1371600"/>
                <a:ext cx="6019800" cy="500727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DRAM SCALING CHALLENGE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54" name="Group 153"/>
              <p:cNvGrpSpPr>
                <a:grpSpLocks noChangeAspect="1"/>
              </p:cNvGrpSpPr>
              <p:nvPr/>
            </p:nvGrpSpPr>
            <p:grpSpPr>
              <a:xfrm>
                <a:off x="2362200" y="217541"/>
                <a:ext cx="3995695" cy="1106127"/>
                <a:chOff x="457305" y="1624476"/>
                <a:chExt cx="7804093" cy="2160406"/>
              </a:xfrm>
            </p:grpSpPr>
            <p:grpSp>
              <p:nvGrpSpPr>
                <p:cNvPr id="155" name="Group 154"/>
                <p:cNvGrpSpPr/>
                <p:nvPr/>
              </p:nvGrpSpPr>
              <p:grpSpPr>
                <a:xfrm>
                  <a:off x="457305" y="1624476"/>
                  <a:ext cx="7804093" cy="2160406"/>
                  <a:chOff x="457305" y="3986676"/>
                  <a:chExt cx="7804093" cy="2160406"/>
                </a:xfrm>
              </p:grpSpPr>
              <p:sp>
                <p:nvSpPr>
                  <p:cNvPr id="158" name="Right Arrow 157"/>
                  <p:cNvSpPr>
                    <a:spLocks noChangeAspect="1"/>
                  </p:cNvSpPr>
                  <p:nvPr/>
                </p:nvSpPr>
                <p:spPr>
                  <a:xfrm>
                    <a:off x="3657600" y="5192330"/>
                    <a:ext cx="1643432" cy="597564"/>
                  </a:xfrm>
                  <a:prstGeom prst="rightArrow">
                    <a:avLst/>
                  </a:prstGeom>
                  <a:solidFill>
                    <a:srgbClr val="80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TextBox 158"/>
                  <p:cNvSpPr txBox="1"/>
                  <p:nvPr/>
                </p:nvSpPr>
                <p:spPr>
                  <a:xfrm>
                    <a:off x="3015024" y="4383901"/>
                    <a:ext cx="2744536" cy="10519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sz="2000" b="1" dirty="0" smtClean="0">
                        <a:solidFill>
                          <a:srgbClr val="800000"/>
                        </a:solidFill>
                      </a:rPr>
                      <a:t>Technology</a:t>
                    </a:r>
                  </a:p>
                  <a:p>
                    <a:pPr algn="ctr">
                      <a:lnSpc>
                        <a:spcPct val="70000"/>
                      </a:lnSpc>
                    </a:pPr>
                    <a:r>
                      <a:rPr lang="en-US" sz="2000" b="1" dirty="0" smtClean="0">
                        <a:solidFill>
                          <a:srgbClr val="800000"/>
                        </a:solidFill>
                      </a:rPr>
                      <a:t>Scaling</a:t>
                    </a:r>
                    <a:endParaRPr lang="en-US" sz="2000" b="1" dirty="0">
                      <a:solidFill>
                        <a:srgbClr val="800000"/>
                      </a:solidFill>
                    </a:endParaRPr>
                  </a:p>
                </p:txBody>
              </p:sp>
              <p:grpSp>
                <p:nvGrpSpPr>
                  <p:cNvPr id="160" name="Group 159"/>
                  <p:cNvGrpSpPr>
                    <a:grpSpLocks noChangeAspect="1"/>
                  </p:cNvGrpSpPr>
                  <p:nvPr/>
                </p:nvGrpSpPr>
                <p:grpSpPr>
                  <a:xfrm>
                    <a:off x="6172200" y="4083146"/>
                    <a:ext cx="2089198" cy="1555654"/>
                    <a:chOff x="3454955" y="2670363"/>
                    <a:chExt cx="2434972" cy="1813117"/>
                  </a:xfrm>
                  <a:solidFill>
                    <a:srgbClr val="10253F"/>
                  </a:solidFill>
                </p:grpSpPr>
                <p:grpSp>
                  <p:nvGrpSpPr>
                    <p:cNvPr id="175" name="Group 17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454955" y="2670363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78" name="Straight Connector 277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9" name="Straight Connector 278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0" name="Straight Connector 279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1" name="Straight Connector 280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2" name="Straight Connector 281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3" name="Straight Connector 282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4" name="Straight Connector 283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5" name="Straight Connector 284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6" name="Straight Connector 285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87" name="Group 286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306" name="Oval 305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7" name="Oval 306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8" name="Oval 307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9" name="Oval 308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10" name="Oval 309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88" name="Group 287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301" name="Oval 300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2" name="Oval 301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3" name="Oval 302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4" name="Oval 303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5" name="Oval 304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89" name="Group 288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96" name="Oval 295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7" name="Oval 296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8" name="Oval 297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9" name="Oval 298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00" name="Oval 299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90" name="Group 289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91" name="Oval 290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2" name="Oval 291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3" name="Oval 292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4" name="Oval 293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95" name="Oval 294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6" name="Group 17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457947" y="3551049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45" name="Straight Connector 244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6" name="Straight Connector 245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7" name="Straight Connector 246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8" name="Straight Connector 247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9" name="Straight Connector 248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0" name="Straight Connector 249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1" name="Straight Connector 250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2" name="Straight Connector 251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3" name="Straight Connector 252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54" name="Group 253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73" name="Oval 272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4" name="Oval 27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5" name="Oval 274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6" name="Oval 275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7" name="Oval 276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5" name="Group 254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68" name="Oval 267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9" name="Oval 268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0" name="Oval 269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1" name="Oval 270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72" name="Oval 271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6" name="Group 255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4" name="Oval 26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5" name="Oval 264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6" name="Oval 265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7" name="Oval 266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7" name="Group 256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58" name="Oval 257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59" name="Oval 258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0" name="Oval 259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1" name="Oval 260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62" name="Oval 261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7" name="Group 17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653211" y="2673371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212" name="Straight Connector 211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" name="Straight Connector 212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" name="Straight Connector 213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5" name="Straight Connector 214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8" name="Straight Connector 217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" name="Straight Connector 218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" name="Straight Connector 219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21" name="Group 220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40" name="Oval 239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1" name="Oval 240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2" name="Oval 241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3" name="Oval 242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4" name="Oval 243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2" name="Group 221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35" name="Oval 234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6" name="Oval 235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7" name="Oval 236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8" name="Oval 237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9" name="Oval 238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3" name="Group 222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30" name="Oval 229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1" name="Oval 230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2" name="Oval 231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3" name="Oval 232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4" name="Oval 233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24" name="Group 223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225" name="Oval 224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6" name="Oval 225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7" name="Oval 226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8" name="Oval 227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9" name="Oval 228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  <p:grpSp>
                  <p:nvGrpSpPr>
                    <p:cNvPr id="178" name="Group 17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4656203" y="3554057"/>
                      <a:ext cx="1233724" cy="929423"/>
                      <a:chOff x="428328" y="2110982"/>
                      <a:chExt cx="3273181" cy="2582606"/>
                    </a:xfrm>
                    <a:grpFill/>
                  </p:grpSpPr>
                  <p:cxnSp>
                    <p:nvCxnSpPr>
                      <p:cNvPr id="179" name="Straight Connector 178"/>
                      <p:cNvCxnSpPr/>
                      <p:nvPr/>
                    </p:nvCxnSpPr>
                    <p:spPr>
                      <a:xfrm>
                        <a:off x="3331890" y="2135878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" name="Straight Connector 179"/>
                      <p:cNvCxnSpPr/>
                      <p:nvPr/>
                    </p:nvCxnSpPr>
                    <p:spPr>
                      <a:xfrm>
                        <a:off x="2704366" y="2129654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" name="Straight Connector 180"/>
                      <p:cNvCxnSpPr/>
                      <p:nvPr/>
                    </p:nvCxnSpPr>
                    <p:spPr>
                      <a:xfrm>
                        <a:off x="2076842" y="2123430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" name="Straight Connector 181"/>
                      <p:cNvCxnSpPr/>
                      <p:nvPr/>
                    </p:nvCxnSpPr>
                    <p:spPr>
                      <a:xfrm>
                        <a:off x="449881" y="4281301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" name="Straight Connector 182"/>
                      <p:cNvCxnSpPr/>
                      <p:nvPr/>
                    </p:nvCxnSpPr>
                    <p:spPr>
                      <a:xfrm>
                        <a:off x="443673" y="3690373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Straight Connector 183"/>
                      <p:cNvCxnSpPr/>
                      <p:nvPr/>
                    </p:nvCxnSpPr>
                    <p:spPr>
                      <a:xfrm>
                        <a:off x="1449318" y="2117206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" name="Straight Connector 184"/>
                      <p:cNvCxnSpPr/>
                      <p:nvPr/>
                    </p:nvCxnSpPr>
                    <p:spPr>
                      <a:xfrm>
                        <a:off x="812657" y="2110982"/>
                        <a:ext cx="0" cy="255771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" name="Straight Connector 185"/>
                      <p:cNvCxnSpPr/>
                      <p:nvPr/>
                    </p:nvCxnSpPr>
                    <p:spPr>
                      <a:xfrm>
                        <a:off x="429848" y="2495297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Straight Connector 186"/>
                      <p:cNvCxnSpPr/>
                      <p:nvPr/>
                    </p:nvCxnSpPr>
                    <p:spPr>
                      <a:xfrm>
                        <a:off x="428328" y="3090309"/>
                        <a:ext cx="3251628" cy="0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88" name="Group 187"/>
                      <p:cNvGrpSpPr/>
                      <p:nvPr/>
                    </p:nvGrpSpPr>
                    <p:grpSpPr>
                      <a:xfrm>
                        <a:off x="534160" y="2226069"/>
                        <a:ext cx="3067764" cy="525790"/>
                        <a:chOff x="534160" y="2226069"/>
                        <a:chExt cx="3067764" cy="525790"/>
                      </a:xfrm>
                      <a:grpFill/>
                    </p:grpSpPr>
                    <p:sp>
                      <p:nvSpPr>
                        <p:cNvPr id="207" name="Oval 206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8" name="Oval 207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9" name="Oval 208"/>
                        <p:cNvSpPr/>
                        <p:nvPr/>
                      </p:nvSpPr>
                      <p:spPr>
                        <a:xfrm>
                          <a:off x="1800961" y="2229173"/>
                          <a:ext cx="543300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10" name="Oval 209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11" name="Oval 210"/>
                        <p:cNvSpPr/>
                        <p:nvPr/>
                      </p:nvSpPr>
                      <p:spPr>
                        <a:xfrm>
                          <a:off x="3058623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89" name="Group 188"/>
                      <p:cNvGrpSpPr/>
                      <p:nvPr/>
                    </p:nvGrpSpPr>
                    <p:grpSpPr>
                      <a:xfrm>
                        <a:off x="541777" y="2821081"/>
                        <a:ext cx="3058627" cy="525790"/>
                        <a:chOff x="534160" y="2226069"/>
                        <a:chExt cx="3058627" cy="525790"/>
                      </a:xfrm>
                      <a:grpFill/>
                    </p:grpSpPr>
                    <p:sp>
                      <p:nvSpPr>
                        <p:cNvPr id="202" name="Oval 201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3" name="Oval 202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4" name="Oval 203"/>
                        <p:cNvSpPr/>
                        <p:nvPr/>
                      </p:nvSpPr>
                      <p:spPr>
                        <a:xfrm>
                          <a:off x="1800960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5" name="Oval 204"/>
                        <p:cNvSpPr/>
                        <p:nvPr/>
                      </p:nvSpPr>
                      <p:spPr>
                        <a:xfrm>
                          <a:off x="2425223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6" name="Oval 205"/>
                        <p:cNvSpPr/>
                        <p:nvPr/>
                      </p:nvSpPr>
                      <p:spPr>
                        <a:xfrm>
                          <a:off x="3049486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90" name="Group 189"/>
                      <p:cNvGrpSpPr/>
                      <p:nvPr/>
                    </p:nvGrpSpPr>
                    <p:grpSpPr>
                      <a:xfrm>
                        <a:off x="538848" y="3430281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197" name="Oval 196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8" name="Oval 197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9" name="Oval 198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0" name="Oval 199"/>
                        <p:cNvSpPr/>
                        <p:nvPr/>
                      </p:nvSpPr>
                      <p:spPr>
                        <a:xfrm>
                          <a:off x="2434360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1" name="Oval 200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91" name="Group 190"/>
                      <p:cNvGrpSpPr/>
                      <p:nvPr/>
                    </p:nvGrpSpPr>
                    <p:grpSpPr>
                      <a:xfrm>
                        <a:off x="535919" y="4030345"/>
                        <a:ext cx="3067764" cy="525790"/>
                        <a:chOff x="543297" y="2226069"/>
                        <a:chExt cx="3067764" cy="525790"/>
                      </a:xfrm>
                      <a:grpFill/>
                    </p:grpSpPr>
                    <p:sp>
                      <p:nvSpPr>
                        <p:cNvPr id="192" name="Oval 191"/>
                        <p:cNvSpPr/>
                        <p:nvPr/>
                      </p:nvSpPr>
                      <p:spPr>
                        <a:xfrm>
                          <a:off x="543297" y="2232277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3" name="Oval 192"/>
                        <p:cNvSpPr/>
                        <p:nvPr/>
                      </p:nvSpPr>
                      <p:spPr>
                        <a:xfrm>
                          <a:off x="1185834" y="2230725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4" name="Oval 193"/>
                        <p:cNvSpPr/>
                        <p:nvPr/>
                      </p:nvSpPr>
                      <p:spPr>
                        <a:xfrm>
                          <a:off x="1810097" y="2229173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5" name="Oval 194"/>
                        <p:cNvSpPr/>
                        <p:nvPr/>
                      </p:nvSpPr>
                      <p:spPr>
                        <a:xfrm>
                          <a:off x="2443497" y="2227621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96" name="Oval 195"/>
                        <p:cNvSpPr/>
                        <p:nvPr/>
                      </p:nvSpPr>
                      <p:spPr>
                        <a:xfrm>
                          <a:off x="3067760" y="2226069"/>
                          <a:ext cx="543301" cy="519582"/>
                        </a:xfrm>
                        <a:prstGeom prst="ellipse">
                          <a:avLst/>
                        </a:prstGeom>
                        <a:grpFill/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161" name="Group 160"/>
                  <p:cNvGrpSpPr>
                    <a:grpSpLocks noChangeAspect="1"/>
                  </p:cNvGrpSpPr>
                  <p:nvPr/>
                </p:nvGrpSpPr>
                <p:grpSpPr>
                  <a:xfrm>
                    <a:off x="911962" y="3986676"/>
                    <a:ext cx="1678838" cy="1620470"/>
                    <a:chOff x="-27432" y="3871327"/>
                    <a:chExt cx="1399032" cy="1350392"/>
                  </a:xfrm>
                </p:grpSpPr>
                <p:cxnSp>
                  <p:nvCxnSpPr>
                    <p:cNvPr id="164" name="Straight Connector 163"/>
                    <p:cNvCxnSpPr/>
                    <p:nvPr/>
                  </p:nvCxnSpPr>
                  <p:spPr>
                    <a:xfrm>
                      <a:off x="-27432" y="4255642"/>
                      <a:ext cx="1399032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5" name="Group 164"/>
                    <p:cNvGrpSpPr/>
                    <p:nvPr/>
                  </p:nvGrpSpPr>
                  <p:grpSpPr>
                    <a:xfrm>
                      <a:off x="-27432" y="3871327"/>
                      <a:ext cx="1399032" cy="1350392"/>
                      <a:chOff x="-152400" y="3871327"/>
                      <a:chExt cx="1399032" cy="1350392"/>
                    </a:xfrm>
                  </p:grpSpPr>
                  <p:cxnSp>
                    <p:nvCxnSpPr>
                      <p:cNvPr id="166" name="Straight Connector 165"/>
                      <p:cNvCxnSpPr/>
                      <p:nvPr/>
                    </p:nvCxnSpPr>
                    <p:spPr>
                      <a:xfrm>
                        <a:off x="868590" y="3877551"/>
                        <a:ext cx="0" cy="1344168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" name="Straight Connector 166"/>
                      <p:cNvCxnSpPr/>
                      <p:nvPr/>
                    </p:nvCxnSpPr>
                    <p:spPr>
                      <a:xfrm>
                        <a:off x="231929" y="3871327"/>
                        <a:ext cx="0" cy="1344168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" name="Straight Connector 167"/>
                      <p:cNvCxnSpPr/>
                      <p:nvPr/>
                    </p:nvCxnSpPr>
                    <p:spPr>
                      <a:xfrm>
                        <a:off x="-152400" y="4850654"/>
                        <a:ext cx="1399032" cy="0"/>
                      </a:xfrm>
                      <a:prstGeom prst="line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69" name="Group 168"/>
                      <p:cNvGrpSpPr/>
                      <p:nvPr/>
                    </p:nvGrpSpPr>
                    <p:grpSpPr>
                      <a:xfrm>
                        <a:off x="-42838" y="3991070"/>
                        <a:ext cx="1185838" cy="521134"/>
                        <a:chOff x="534160" y="2230725"/>
                        <a:chExt cx="1185838" cy="521134"/>
                      </a:xfrm>
                    </p:grpSpPr>
                    <p:sp>
                      <p:nvSpPr>
                        <p:cNvPr id="173" name="Oval 172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4" name="Oval 173"/>
                        <p:cNvSpPr/>
                        <p:nvPr/>
                      </p:nvSpPr>
                      <p:spPr>
                        <a:xfrm>
                          <a:off x="1176697" y="2230725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70" name="Group 169"/>
                      <p:cNvGrpSpPr/>
                      <p:nvPr/>
                    </p:nvGrpSpPr>
                    <p:grpSpPr>
                      <a:xfrm>
                        <a:off x="-35221" y="4586082"/>
                        <a:ext cx="1176701" cy="521134"/>
                        <a:chOff x="534160" y="2230725"/>
                        <a:chExt cx="1176701" cy="521134"/>
                      </a:xfrm>
                    </p:grpSpPr>
                    <p:sp>
                      <p:nvSpPr>
                        <p:cNvPr id="171" name="Oval 170"/>
                        <p:cNvSpPr/>
                        <p:nvPr/>
                      </p:nvSpPr>
                      <p:spPr>
                        <a:xfrm>
                          <a:off x="534160" y="2232277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2" name="Oval 171"/>
                        <p:cNvSpPr/>
                        <p:nvPr/>
                      </p:nvSpPr>
                      <p:spPr>
                        <a:xfrm>
                          <a:off x="1167560" y="2230725"/>
                          <a:ext cx="543301" cy="519582"/>
                        </a:xfrm>
                        <a:prstGeom prst="ellipse">
                          <a:avLst/>
                        </a:prstGeom>
                        <a:solidFill>
                          <a:srgbClr val="10253F"/>
                        </a:solidFill>
                        <a:ln>
                          <a:solidFill>
                            <a:schemeClr val="tx2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sp>
                <p:nvSpPr>
                  <p:cNvPr id="162" name="TextBox 161"/>
                  <p:cNvSpPr txBox="1"/>
                  <p:nvPr/>
                </p:nvSpPr>
                <p:spPr>
                  <a:xfrm>
                    <a:off x="457305" y="5570000"/>
                    <a:ext cx="2031807" cy="577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DRAM Cells</a:t>
                    </a:r>
                    <a:endParaRPr lang="en-US" b="1" dirty="0"/>
                  </a:p>
                </p:txBody>
              </p:sp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5963946" y="5562599"/>
                    <a:ext cx="2031807" cy="577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DRAM Cells</a:t>
                    </a:r>
                    <a:endParaRPr lang="en-US" b="1" dirty="0"/>
                  </a:p>
                </p:txBody>
              </p:sp>
            </p:grpSp>
            <p:sp>
              <p:nvSpPr>
                <p:cNvPr id="156" name="Multiply 155"/>
                <p:cNvSpPr/>
                <p:nvPr/>
              </p:nvSpPr>
              <p:spPr>
                <a:xfrm>
                  <a:off x="6248400" y="1752600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7" name="Multiply 156"/>
                <p:cNvSpPr/>
                <p:nvPr/>
              </p:nvSpPr>
              <p:spPr>
                <a:xfrm>
                  <a:off x="7315200" y="2362200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329" name="Lightning Bolt 328"/>
            <p:cNvSpPr/>
            <p:nvPr/>
          </p:nvSpPr>
          <p:spPr>
            <a:xfrm>
              <a:off x="5410200" y="685800"/>
              <a:ext cx="330080" cy="367463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4724400" y="1763659"/>
            <a:ext cx="4267200" cy="3429000"/>
            <a:chOff x="4724400" y="1905000"/>
            <a:chExt cx="4267200" cy="3429000"/>
          </a:xfrm>
        </p:grpSpPr>
        <p:grpSp>
          <p:nvGrpSpPr>
            <p:cNvPr id="324" name="Group 323"/>
            <p:cNvGrpSpPr/>
            <p:nvPr/>
          </p:nvGrpSpPr>
          <p:grpSpPr>
            <a:xfrm>
              <a:off x="4724400" y="1905000"/>
              <a:ext cx="4267200" cy="3429000"/>
              <a:chOff x="4724400" y="2286000"/>
              <a:chExt cx="4267200" cy="3429000"/>
            </a:xfrm>
          </p:grpSpPr>
          <p:sp>
            <p:nvSpPr>
              <p:cNvPr id="326" name="Rounded Rectangle 325"/>
              <p:cNvSpPr/>
              <p:nvPr/>
            </p:nvSpPr>
            <p:spPr>
              <a:xfrm>
                <a:off x="4724400" y="2438400"/>
                <a:ext cx="4267200" cy="32766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Rounded Rectangle 311"/>
              <p:cNvSpPr/>
              <p:nvPr/>
            </p:nvSpPr>
            <p:spPr>
              <a:xfrm>
                <a:off x="4800600" y="3681984"/>
                <a:ext cx="4161767" cy="1956816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NON-VOLATILE MEMORIES: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UNIFIED MEMORY &amp; STORAGE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5181600" y="2286000"/>
                <a:ext cx="3265731" cy="1382965"/>
                <a:chOff x="5181600" y="2362200"/>
                <a:chExt cx="3265731" cy="1382965"/>
              </a:xfrm>
            </p:grpSpPr>
            <p:pic>
              <p:nvPicPr>
                <p:cNvPr id="313" name="Picture 4" descr="24342616_s.jpg"/>
                <p:cNvPicPr>
                  <a:picLocks noChangeAspect="1"/>
                </p:cNvPicPr>
                <p:nvPr/>
              </p:nvPicPr>
              <p:blipFill>
                <a:blip r:embed="rId2">
                  <a:alphaModFix amt="9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600" y="2362200"/>
                  <a:ext cx="1714500" cy="1143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4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4700"/>
                          </a14:imgEffect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5700" y="2540000"/>
                  <a:ext cx="889000" cy="889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7" name="TextBox 316"/>
                <p:cNvSpPr txBox="1"/>
                <p:nvPr/>
              </p:nvSpPr>
              <p:spPr>
                <a:xfrm>
                  <a:off x="5376316" y="3200400"/>
                  <a:ext cx="1394620" cy="54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b="1" dirty="0" smtClean="0"/>
                    <a:t>Non-Volatile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b="1" dirty="0" smtClean="0"/>
                    <a:t>Memory</a:t>
                  </a:r>
                  <a:endParaRPr lang="en-US" b="1" dirty="0"/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7527788" y="3352800"/>
                  <a:ext cx="9195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Storage</a:t>
                  </a:r>
                  <a:endParaRPr lang="en-US" b="1" dirty="0"/>
                </a:p>
              </p:txBody>
            </p:sp>
            <p:sp>
              <p:nvSpPr>
                <p:cNvPr id="319" name="Curved Down Arrow 318"/>
                <p:cNvSpPr/>
                <p:nvPr/>
              </p:nvSpPr>
              <p:spPr>
                <a:xfrm>
                  <a:off x="6781800" y="2602992"/>
                  <a:ext cx="632399" cy="292608"/>
                </a:xfrm>
                <a:prstGeom prst="curvedDownArrow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Curved Up Arrow 319"/>
                <p:cNvSpPr/>
                <p:nvPr/>
              </p:nvSpPr>
              <p:spPr>
                <a:xfrm>
                  <a:off x="6781800" y="3200400"/>
                  <a:ext cx="632399" cy="292608"/>
                </a:xfrm>
                <a:prstGeom prst="curvedUpArrow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1" name="TextBox 320"/>
                <p:cNvSpPr txBox="1"/>
                <p:nvPr/>
              </p:nvSpPr>
              <p:spPr>
                <a:xfrm>
                  <a:off x="6692285" y="2895600"/>
                  <a:ext cx="851515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000" b="1" dirty="0" smtClean="0"/>
                    <a:t>UNIFY</a:t>
                  </a:r>
                  <a:endParaRPr lang="en-US" sz="2000" b="1" dirty="0"/>
                </a:p>
              </p:txBody>
            </p:sp>
          </p:grpSp>
        </p:grpSp>
        <p:pic>
          <p:nvPicPr>
            <p:cNvPr id="333" name="Picture 332" descr="20536579_s.jpg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89" b="64000" l="35778" r="64667">
                          <a14:foregroundMark x1="59556" y1="38444" x2="59556" y2="38444"/>
                          <a14:foregroundMark x1="51111" y1="46444" x2="51111" y2="4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0" t="33215" r="34316" b="34990"/>
            <a:stretch/>
          </p:blipFill>
          <p:spPr>
            <a:xfrm>
              <a:off x="5777242" y="2107221"/>
              <a:ext cx="623558" cy="635979"/>
            </a:xfrm>
            <a:prstGeom prst="rect">
              <a:avLst/>
            </a:prstGeom>
          </p:spPr>
        </p:pic>
      </p:grpSp>
      <p:grpSp>
        <p:nvGrpSpPr>
          <p:cNvPr id="348" name="Group 347"/>
          <p:cNvGrpSpPr/>
          <p:nvPr/>
        </p:nvGrpSpPr>
        <p:grpSpPr>
          <a:xfrm>
            <a:off x="1115877" y="5181600"/>
            <a:ext cx="6885123" cy="1524000"/>
            <a:chOff x="1115877" y="5181600"/>
            <a:chExt cx="6885123" cy="1524000"/>
          </a:xfrm>
        </p:grpSpPr>
        <p:grpSp>
          <p:nvGrpSpPr>
            <p:cNvPr id="345" name="Group 344"/>
            <p:cNvGrpSpPr/>
            <p:nvPr/>
          </p:nvGrpSpPr>
          <p:grpSpPr>
            <a:xfrm>
              <a:off x="1115877" y="5181600"/>
              <a:ext cx="6885123" cy="1524000"/>
              <a:chOff x="1219200" y="5181600"/>
              <a:chExt cx="6885123" cy="1524000"/>
            </a:xfrm>
          </p:grpSpPr>
          <p:grpSp>
            <p:nvGrpSpPr>
              <p:cNvPr id="331" name="Group 330"/>
              <p:cNvGrpSpPr/>
              <p:nvPr/>
            </p:nvGrpSpPr>
            <p:grpSpPr>
              <a:xfrm>
                <a:off x="1219200" y="5345059"/>
                <a:ext cx="6885123" cy="1360541"/>
                <a:chOff x="1219200" y="5268859"/>
                <a:chExt cx="6885123" cy="1360541"/>
              </a:xfrm>
            </p:grpSpPr>
            <p:sp>
              <p:nvSpPr>
                <p:cNvPr id="327" name="Rounded Rectangle 326"/>
                <p:cNvSpPr/>
                <p:nvPr/>
              </p:nvSpPr>
              <p:spPr>
                <a:xfrm>
                  <a:off x="1219200" y="5268859"/>
                  <a:ext cx="6885123" cy="1360541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Rounded Rectangle 327"/>
                <p:cNvSpPr/>
                <p:nvPr/>
              </p:nvSpPr>
              <p:spPr>
                <a:xfrm>
                  <a:off x="1676400" y="6096000"/>
                  <a:ext cx="6019800" cy="500727"/>
                </a:xfrm>
                <a:prstGeom prst="roundRect">
                  <a:avLst/>
                </a:prstGeom>
                <a:solidFill>
                  <a:srgbClr val="EEECE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 smtClean="0">
                      <a:solidFill>
                        <a:srgbClr val="FF0000"/>
                      </a:solidFill>
                    </a:rPr>
                    <a:t>PAST AND FUTURE WORK</a:t>
                  </a:r>
                  <a:endParaRPr lang="en-US" sz="3200" b="1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332" name="Picture 331" descr="21583089_s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1223" y="5448300"/>
                <a:ext cx="571500" cy="571500"/>
              </a:xfrm>
              <a:prstGeom prst="rect">
                <a:avLst/>
              </a:prstGeom>
            </p:spPr>
          </p:pic>
          <p:pic>
            <p:nvPicPr>
              <p:cNvPr id="335" name="Picture 4" descr="24342616_s.jpg"/>
              <p:cNvPicPr>
                <a:picLocks noChangeAspect="1"/>
              </p:cNvPicPr>
              <p:nvPr/>
            </p:nvPicPr>
            <p:blipFill>
              <a:blip r:embed="rId2"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423" y="5181600"/>
                <a:ext cx="17145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" name="Picture 335" descr="20536579_s.jpg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889" b="64000" l="35778" r="64667">
                            <a14:foregroundMark x1="59556" y1="38444" x2="59556" y2="38444"/>
                            <a14:foregroundMark x1="51111" y1="46444" x2="51111" y2="46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10" t="33215" r="34316" b="34990"/>
              <a:stretch/>
            </p:blipFill>
            <p:spPr>
              <a:xfrm>
                <a:off x="5651965" y="5383821"/>
                <a:ext cx="623558" cy="635979"/>
              </a:xfrm>
              <a:prstGeom prst="rect">
                <a:avLst/>
              </a:prstGeom>
            </p:spPr>
          </p:pic>
          <p:pic>
            <p:nvPicPr>
              <p:cNvPr id="338" name="Picture 337" descr="26454965_s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6889" r="83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7073" y="53340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340" name="Picture 339" descr="24342616_s.jpg"/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6623" y="5181600"/>
                <a:ext cx="1714500" cy="1143000"/>
              </a:xfrm>
              <a:prstGeom prst="rect">
                <a:avLst/>
              </a:prstGeom>
            </p:spPr>
          </p:pic>
          <p:pic>
            <p:nvPicPr>
              <p:cNvPr id="337" name="Picture 336" descr="33993446_s.jpg"/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4000" b="76444" l="12889" r="86667">
                            <a14:foregroundMark x1="64444" y1="64444" x2="64444" y2="64444"/>
                            <a14:foregroundMark x1="32889" y1="59778" x2="32889" y2="59778"/>
                          </a14:backgroundRemoval>
                        </a14:imgEffect>
                        <a14:imgEffect>
                          <a14:colorTemperature colorTemp="47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3" t="23527" r="11523" b="22951"/>
              <a:stretch/>
            </p:blipFill>
            <p:spPr>
              <a:xfrm>
                <a:off x="4060267" y="5484244"/>
                <a:ext cx="793580" cy="550581"/>
              </a:xfrm>
              <a:prstGeom prst="rect">
                <a:avLst/>
              </a:prstGeom>
            </p:spPr>
          </p:pic>
          <p:sp>
            <p:nvSpPr>
              <p:cNvPr id="341" name="Curved Down Arrow 340"/>
              <p:cNvSpPr/>
              <p:nvPr/>
            </p:nvSpPr>
            <p:spPr>
              <a:xfrm>
                <a:off x="6709924" y="5434584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2" name="Curved Up Arrow 341"/>
              <p:cNvSpPr/>
              <p:nvPr/>
            </p:nvSpPr>
            <p:spPr>
              <a:xfrm>
                <a:off x="6709924" y="57912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Curved Down Arrow 342"/>
              <p:cNvSpPr/>
              <p:nvPr/>
            </p:nvSpPr>
            <p:spPr>
              <a:xfrm>
                <a:off x="3052324" y="5422392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Curved Up Arrow 343"/>
              <p:cNvSpPr/>
              <p:nvPr/>
            </p:nvSpPr>
            <p:spPr>
              <a:xfrm>
                <a:off x="3052324" y="5803392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47" name="Picture 5"/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700" y="5372100"/>
              <a:ext cx="7239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0" name="Group 349"/>
          <p:cNvGrpSpPr/>
          <p:nvPr/>
        </p:nvGrpSpPr>
        <p:grpSpPr>
          <a:xfrm>
            <a:off x="228600" y="1916059"/>
            <a:ext cx="4267200" cy="3326170"/>
            <a:chOff x="228600" y="1916059"/>
            <a:chExt cx="4267200" cy="3326170"/>
          </a:xfrm>
        </p:grpSpPr>
        <p:grpSp>
          <p:nvGrpSpPr>
            <p:cNvPr id="322" name="Group 321"/>
            <p:cNvGrpSpPr/>
            <p:nvPr/>
          </p:nvGrpSpPr>
          <p:grpSpPr>
            <a:xfrm>
              <a:off x="228600" y="1916059"/>
              <a:ext cx="4267200" cy="3326170"/>
              <a:chOff x="228600" y="2438400"/>
              <a:chExt cx="4267200" cy="3326170"/>
            </a:xfrm>
          </p:grpSpPr>
          <p:sp>
            <p:nvSpPr>
              <p:cNvPr id="325" name="Rounded Rectangle 324"/>
              <p:cNvSpPr/>
              <p:nvPr/>
            </p:nvSpPr>
            <p:spPr>
              <a:xfrm>
                <a:off x="228600" y="2438400"/>
                <a:ext cx="4267200" cy="332617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4"/>
              <p:cNvGrpSpPr>
                <a:grpSpLocks noChangeAspect="1"/>
              </p:cNvGrpSpPr>
              <p:nvPr/>
            </p:nvGrpSpPr>
            <p:grpSpPr>
              <a:xfrm>
                <a:off x="968254" y="2545607"/>
                <a:ext cx="1012946" cy="754256"/>
                <a:chOff x="3454955" y="2670363"/>
                <a:chExt cx="2434972" cy="1813117"/>
              </a:xfrm>
              <a:solidFill>
                <a:srgbClr val="10253F"/>
              </a:solidFill>
            </p:grpSpPr>
            <p:grpSp>
              <p:nvGrpSpPr>
                <p:cNvPr id="6" name="Group 5"/>
                <p:cNvGrpSpPr>
                  <a:grpSpLocks noChangeAspect="1"/>
                </p:cNvGrpSpPr>
                <p:nvPr/>
              </p:nvGrpSpPr>
              <p:grpSpPr>
                <a:xfrm>
                  <a:off x="3454955" y="2670363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8" name="Group 117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37" name="Oval 136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9" name="Group 118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132" name="Oval 131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3" name="Oval 132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4" name="Oval 133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5" name="Oval 134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27" name="Oval 126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8" name="Oval 127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28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0" name="Oval 129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1" name="Oval 130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1" name="Group 120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122" name="Oval 121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3" name="Oval 122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4" name="Oval 123"/>
                    <p:cNvSpPr>
                      <a:spLocks noChangeAspect="1"/>
                    </p:cNvSpPr>
                    <p:nvPr/>
                  </p:nvSpPr>
                  <p:spPr>
                    <a:xfrm>
                      <a:off x="1810098" y="2229173"/>
                      <a:ext cx="543301" cy="519583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5" name="Oval 124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6" name="Oval 125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7" name="Group 6"/>
                <p:cNvGrpSpPr>
                  <a:grpSpLocks noChangeAspect="1"/>
                </p:cNvGrpSpPr>
                <p:nvPr/>
              </p:nvGrpSpPr>
              <p:grpSpPr>
                <a:xfrm>
                  <a:off x="3457947" y="3551049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99" name="Oval 98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0" name="Oval 99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1" name="Oval 100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Oval 94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6" name="Oval 95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96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8" name="Oval 97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8" name="Group 87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89" name="Oval 88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Oval 89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1" name="Oval 90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" name="Group 7"/>
                <p:cNvGrpSpPr>
                  <a:grpSpLocks noChangeAspect="1"/>
                </p:cNvGrpSpPr>
                <p:nvPr/>
              </p:nvGrpSpPr>
              <p:grpSpPr>
                <a:xfrm>
                  <a:off x="4653211" y="2673371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8" name="Oval 67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Oval 61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3" name="Oval 62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4" name="Oval 63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" name="Group 8"/>
                <p:cNvGrpSpPr>
                  <a:grpSpLocks noChangeAspect="1"/>
                </p:cNvGrpSpPr>
                <p:nvPr/>
              </p:nvGrpSpPr>
              <p:grpSpPr>
                <a:xfrm>
                  <a:off x="4656203" y="3554057"/>
                  <a:ext cx="1233724" cy="929423"/>
                  <a:chOff x="428328" y="2110982"/>
                  <a:chExt cx="3273181" cy="2582606"/>
                </a:xfrm>
                <a:grpFill/>
              </p:grpSpPr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3331890" y="2135878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704366" y="2129654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076842" y="2123430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449881" y="4281301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443673" y="3690373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1449318" y="2117206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812657" y="2110982"/>
                    <a:ext cx="0" cy="255771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429848" y="2495297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428328" y="3090309"/>
                    <a:ext cx="3251628" cy="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534160" y="2226069"/>
                    <a:ext cx="3067764" cy="525790"/>
                    <a:chOff x="534160" y="2226069"/>
                    <a:chExt cx="3067764" cy="525790"/>
                  </a:xfrm>
                  <a:grpFill/>
                </p:grpSpPr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1800961" y="2229173"/>
                      <a:ext cx="543300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3058623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41777" y="2821081"/>
                    <a:ext cx="3058627" cy="525790"/>
                    <a:chOff x="534160" y="2226069"/>
                    <a:chExt cx="3058627" cy="525790"/>
                  </a:xfrm>
                  <a:grpFill/>
                </p:grpSpPr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534160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1167560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>
                    <a:xfrm>
                      <a:off x="1800960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2425223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3049486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538848" y="3430281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1176697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2434360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535919" y="4030345"/>
                    <a:ext cx="3067764" cy="525790"/>
                    <a:chOff x="543297" y="2226069"/>
                    <a:chExt cx="3067764" cy="525790"/>
                  </a:xfrm>
                  <a:grpFill/>
                </p:grpSpPr>
                <p:sp>
                  <p:nvSpPr>
                    <p:cNvPr id="23" name="Oval 22"/>
                    <p:cNvSpPr/>
                    <p:nvPr/>
                  </p:nvSpPr>
                  <p:spPr>
                    <a:xfrm>
                      <a:off x="543297" y="2232277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1185834" y="2230725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>
                    <a:xfrm>
                      <a:off x="1810097" y="2229173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443497" y="2227621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3067760" y="2226069"/>
                      <a:ext cx="543301" cy="51958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43" name="Curved Down Arrow 142"/>
              <p:cNvSpPr/>
              <p:nvPr/>
            </p:nvSpPr>
            <p:spPr>
              <a:xfrm>
                <a:off x="2263201" y="2438400"/>
                <a:ext cx="632399" cy="292608"/>
              </a:xfrm>
              <a:prstGeom prst="curvedDown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Curved Up Arrow 143"/>
              <p:cNvSpPr/>
              <p:nvPr/>
            </p:nvSpPr>
            <p:spPr>
              <a:xfrm>
                <a:off x="2286000" y="3352800"/>
                <a:ext cx="632399" cy="292608"/>
              </a:xfrm>
              <a:prstGeom prst="curvedUpArrow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057400" y="2743200"/>
                <a:ext cx="1088234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Detect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/>
                  <a:t>a</a:t>
                </a:r>
                <a:r>
                  <a:rPr lang="en-US" sz="2000" b="1" dirty="0" smtClean="0"/>
                  <a:t>nd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smtClean="0"/>
                  <a:t>Mitigate</a:t>
                </a:r>
                <a:endParaRPr lang="en-US" sz="2000" b="1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083666" y="3239819"/>
                <a:ext cx="954934" cy="49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Reliable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33244" y="3276600"/>
                <a:ext cx="1300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DRAM Cells</a:t>
                </a:r>
                <a:endParaRPr lang="en-US" b="1" dirty="0"/>
              </a:p>
            </p:txBody>
          </p:sp>
          <p:sp>
            <p:nvSpPr>
              <p:cNvPr id="152" name="Lightning Bolt 151"/>
              <p:cNvSpPr/>
              <p:nvPr/>
            </p:nvSpPr>
            <p:spPr>
              <a:xfrm>
                <a:off x="1117720" y="2895600"/>
                <a:ext cx="330080" cy="367463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Rounded Rectangle 310"/>
              <p:cNvSpPr/>
              <p:nvPr/>
            </p:nvSpPr>
            <p:spPr>
              <a:xfrm>
                <a:off x="381000" y="3733800"/>
                <a:ext cx="3962400" cy="195457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SYSTEM-LEVEL TECHNIQUES 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TO ENABLE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5" name="Multiply 314"/>
              <p:cNvSpPr>
                <a:spLocks noChangeAspect="1"/>
              </p:cNvSpPr>
              <p:nvPr/>
            </p:nvSpPr>
            <p:spPr>
              <a:xfrm>
                <a:off x="979627" y="2538985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6" name="Multiply 315"/>
              <p:cNvSpPr>
                <a:spLocks noChangeAspect="1"/>
              </p:cNvSpPr>
              <p:nvPr/>
            </p:nvSpPr>
            <p:spPr>
              <a:xfrm>
                <a:off x="1472185" y="2819400"/>
                <a:ext cx="468173" cy="46817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49" name="Picture 348" descr="6106097_s_clipped_rev_1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1974718"/>
              <a:ext cx="1143000" cy="774700"/>
            </a:xfrm>
            <a:prstGeom prst="rect">
              <a:avLst/>
            </a:prstGeom>
          </p:spPr>
        </p:pic>
      </p:grpSp>
      <p:sp>
        <p:nvSpPr>
          <p:cNvPr id="339" name="Slide Number Placeholder 3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4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OTHER WORK</a:t>
            </a:r>
            <a:endParaRPr lang="en-US" b="1" dirty="0">
              <a:cs typeface="Charter Black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0" y="1862138"/>
            <a:ext cx="3229188" cy="4386262"/>
            <a:chOff x="2895600" y="871538"/>
            <a:chExt cx="3229188" cy="4386262"/>
          </a:xfrm>
        </p:grpSpPr>
        <p:grpSp>
          <p:nvGrpSpPr>
            <p:cNvPr id="7" name="Group 6"/>
            <p:cNvGrpSpPr/>
            <p:nvPr/>
          </p:nvGrpSpPr>
          <p:grpSpPr>
            <a:xfrm>
              <a:off x="2895600" y="871538"/>
              <a:ext cx="3229188" cy="4386262"/>
              <a:chOff x="3581400" y="871538"/>
              <a:chExt cx="3229188" cy="438626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581400" y="871538"/>
                <a:ext cx="3229188" cy="4386262"/>
                <a:chOff x="1419012" y="871538"/>
                <a:chExt cx="3229188" cy="4386262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1419012" y="871538"/>
                  <a:ext cx="3124200" cy="438626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14" name="Picture 13" descr="24342616_s.jpg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3412" y="2137766"/>
                  <a:ext cx="2314788" cy="1543192"/>
                </a:xfrm>
                <a:prstGeom prst="rect">
                  <a:avLst/>
                </a:prstGeom>
              </p:spPr>
            </p:pic>
            <p:pic>
              <p:nvPicPr>
                <p:cNvPr id="15" name="Picture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4700"/>
                          </a14:imgEffect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9349" y="3890963"/>
                  <a:ext cx="952500" cy="95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5"/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1412" y="960438"/>
                  <a:ext cx="952500" cy="95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3527662" y="1911350"/>
                  <a:ext cx="0" cy="594360"/>
                </a:xfrm>
                <a:prstGeom prst="straightConnector1">
                  <a:avLst/>
                </a:prstGeom>
                <a:ln w="57150" cmpd="sng">
                  <a:solidFill>
                    <a:srgbClr val="8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Arrow Connector 11"/>
              <p:cNvCxnSpPr/>
              <p:nvPr/>
            </p:nvCxnSpPr>
            <p:spPr>
              <a:xfrm>
                <a:off x="5690050" y="3276600"/>
                <a:ext cx="0" cy="594360"/>
              </a:xfrm>
              <a:prstGeom prst="straightConnector1">
                <a:avLst/>
              </a:prstGeom>
              <a:ln w="57150" cmpd="sng">
                <a:solidFill>
                  <a:srgbClr val="8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ounded Rectangle 7"/>
            <p:cNvSpPr/>
            <p:nvPr/>
          </p:nvSpPr>
          <p:spPr>
            <a:xfrm>
              <a:off x="3048001" y="1066800"/>
              <a:ext cx="841248" cy="762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b="1" dirty="0" smtClean="0"/>
                <a:t>CPU</a:t>
              </a:r>
              <a:endParaRPr lang="en-US" sz="2400" b="1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048000" y="2133600"/>
              <a:ext cx="841248" cy="1389888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b="1" dirty="0" smtClean="0"/>
                <a:t>MEMORY</a:t>
              </a:r>
              <a:endParaRPr lang="en-US" sz="2400" b="1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048000" y="3657601"/>
              <a:ext cx="841248" cy="137159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b="1" dirty="0" smtClean="0"/>
                <a:t>STORAGE</a:t>
              </a:r>
              <a:endParaRPr lang="en-US" sz="2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57600" y="838200"/>
            <a:ext cx="5410200" cy="1143000"/>
            <a:chOff x="3657600" y="838200"/>
            <a:chExt cx="5410200" cy="1143000"/>
          </a:xfrm>
        </p:grpSpPr>
        <p:grpSp>
          <p:nvGrpSpPr>
            <p:cNvPr id="37" name="Group 36"/>
            <p:cNvGrpSpPr/>
            <p:nvPr/>
          </p:nvGrpSpPr>
          <p:grpSpPr>
            <a:xfrm>
              <a:off x="3657600" y="838200"/>
              <a:ext cx="5410200" cy="1097280"/>
              <a:chOff x="1551124" y="5943600"/>
              <a:chExt cx="5410200" cy="109728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1551124" y="5943600"/>
                <a:ext cx="5410200" cy="109728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1676400" y="6052473"/>
                <a:ext cx="5132523" cy="694944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US" sz="3200" b="1" dirty="0" smtClean="0">
                    <a:solidFill>
                      <a:srgbClr val="FF0000"/>
                    </a:solidFill>
                  </a:rPr>
                  <a:t>IMPROVING CACHE PERFORMANCE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962400" y="1611868"/>
              <a:ext cx="4744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</a:rPr>
                <a:t>MICRO’10, PACT’10, ISCA’12, HPCA’12, HPCA’14</a:t>
              </a:r>
              <a:endParaRPr lang="en-US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7600" y="2133600"/>
            <a:ext cx="5410200" cy="1143000"/>
            <a:chOff x="3657600" y="2133600"/>
            <a:chExt cx="5410200" cy="1143000"/>
          </a:xfrm>
        </p:grpSpPr>
        <p:grpSp>
          <p:nvGrpSpPr>
            <p:cNvPr id="40" name="Group 39"/>
            <p:cNvGrpSpPr/>
            <p:nvPr/>
          </p:nvGrpSpPr>
          <p:grpSpPr>
            <a:xfrm>
              <a:off x="3657600" y="2133600"/>
              <a:ext cx="5410200" cy="1097280"/>
              <a:chOff x="1551124" y="5943600"/>
              <a:chExt cx="5410200" cy="109728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551124" y="5943600"/>
                <a:ext cx="5410200" cy="109728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1676400" y="6052473"/>
                <a:ext cx="5132523" cy="694944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US" sz="3200" b="1" dirty="0" smtClean="0">
                    <a:solidFill>
                      <a:srgbClr val="FF0000"/>
                    </a:solidFill>
                  </a:rPr>
                  <a:t>EFFICIENT LOW VOLTAGE PROCESSOR OPERATION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852060" y="2907268"/>
              <a:ext cx="3453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</a:rPr>
                <a:t>HPCA’13, INTEL TECH JOURNAL’14</a:t>
              </a:r>
              <a:endParaRPr lang="en-US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57600" y="3429000"/>
            <a:ext cx="5410200" cy="914400"/>
            <a:chOff x="3657600" y="3429000"/>
            <a:chExt cx="5410200" cy="914400"/>
          </a:xfrm>
        </p:grpSpPr>
        <p:grpSp>
          <p:nvGrpSpPr>
            <p:cNvPr id="43" name="Group 42"/>
            <p:cNvGrpSpPr/>
            <p:nvPr/>
          </p:nvGrpSpPr>
          <p:grpSpPr>
            <a:xfrm>
              <a:off x="3657600" y="3429000"/>
              <a:ext cx="5410200" cy="868680"/>
              <a:chOff x="1551124" y="5943600"/>
              <a:chExt cx="5410200" cy="868680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551124" y="5943600"/>
                <a:ext cx="5410200" cy="86868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1676400" y="6052473"/>
                <a:ext cx="5132523" cy="500727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NEW DRAM ARCHITECTURE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410200" y="3974068"/>
              <a:ext cx="2092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</a:rPr>
                <a:t>HPCA’15, ONGOING</a:t>
              </a:r>
              <a:endParaRPr lang="en-US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57600" y="4419600"/>
            <a:ext cx="5410200" cy="914400"/>
            <a:chOff x="3657600" y="4419600"/>
            <a:chExt cx="5410200" cy="914400"/>
          </a:xfrm>
        </p:grpSpPr>
        <p:grpSp>
          <p:nvGrpSpPr>
            <p:cNvPr id="21" name="Group 20"/>
            <p:cNvGrpSpPr/>
            <p:nvPr/>
          </p:nvGrpSpPr>
          <p:grpSpPr>
            <a:xfrm>
              <a:off x="3657600" y="4419600"/>
              <a:ext cx="5410200" cy="868680"/>
              <a:chOff x="1551124" y="5943600"/>
              <a:chExt cx="5410200" cy="86868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51124" y="5943600"/>
                <a:ext cx="5410200" cy="86868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676400" y="6052473"/>
                <a:ext cx="5132523" cy="500727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ENABLING DRAM SCALING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4648200" y="4964668"/>
              <a:ext cx="3542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</a:rPr>
                <a:t>SIGMETRICS’14, DSN’15, ONGOING</a:t>
              </a:r>
              <a:endParaRPr lang="en-US" b="1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57600" y="5410200"/>
            <a:ext cx="5410200" cy="1143000"/>
            <a:chOff x="3657600" y="5410200"/>
            <a:chExt cx="5410200" cy="1143000"/>
          </a:xfrm>
        </p:grpSpPr>
        <p:grpSp>
          <p:nvGrpSpPr>
            <p:cNvPr id="34" name="Group 33"/>
            <p:cNvGrpSpPr/>
            <p:nvPr/>
          </p:nvGrpSpPr>
          <p:grpSpPr>
            <a:xfrm>
              <a:off x="3657600" y="5410200"/>
              <a:ext cx="5410200" cy="1097280"/>
              <a:chOff x="1551124" y="5943600"/>
              <a:chExt cx="5410200" cy="109728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551124" y="5943600"/>
                <a:ext cx="5410200" cy="109728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1676400" y="6052473"/>
                <a:ext cx="5132523" cy="695990"/>
              </a:xfrm>
              <a:prstGeom prst="round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US" sz="3200" b="1" dirty="0" smtClean="0">
                    <a:solidFill>
                      <a:srgbClr val="FF0000"/>
                    </a:solidFill>
                  </a:rPr>
                  <a:t>UNIFYING MEMORY &amp; STORAGE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5249618" y="6183868"/>
              <a:ext cx="2141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</a:rPr>
                <a:t>WEED’13, ONGOING</a:t>
              </a:r>
              <a:endParaRPr lang="en-US" b="1" dirty="0">
                <a:solidFill>
                  <a:srgbClr val="1F497D"/>
                </a:solidFill>
              </a:endParaRPr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8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4400" y="914400"/>
            <a:ext cx="7010400" cy="5029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62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66801" y="1566862"/>
            <a:ext cx="841248" cy="762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CPU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66800" y="2633662"/>
            <a:ext cx="841248" cy="138988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066800" y="4157663"/>
            <a:ext cx="841248" cy="13715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smtClean="0"/>
              <a:t>STORAGE</a:t>
            </a:r>
            <a:endParaRPr lang="en-US" sz="2400" b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3733800" y="1143000"/>
            <a:ext cx="2286000" cy="1143000"/>
            <a:chOff x="4191000" y="381000"/>
            <a:chExt cx="2286000" cy="1143000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81000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500" y="38100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500" y="91440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81000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1430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1430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31" descr="26454965_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6889" r="8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24400"/>
            <a:ext cx="1143000" cy="1143000"/>
          </a:xfrm>
          <a:prstGeom prst="rect">
            <a:avLst/>
          </a:prstGeom>
        </p:spPr>
      </p:pic>
      <p:grpSp>
        <p:nvGrpSpPr>
          <p:cNvPr id="33" name="Group 44"/>
          <p:cNvGrpSpPr>
            <a:grpSpLocks/>
          </p:cNvGrpSpPr>
          <p:nvPr/>
        </p:nvGrpSpPr>
        <p:grpSpPr bwMode="auto">
          <a:xfrm>
            <a:off x="3733800" y="3810000"/>
            <a:ext cx="2335213" cy="1008063"/>
            <a:chOff x="5154283" y="2049942"/>
            <a:chExt cx="1789201" cy="1008157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5154283" y="2453205"/>
              <a:ext cx="1789201" cy="0"/>
            </a:xfrm>
            <a:prstGeom prst="line">
              <a:avLst/>
            </a:pr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154283" y="2434153"/>
              <a:ext cx="0" cy="623946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6905778" y="2434153"/>
              <a:ext cx="0" cy="623946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6050708" y="2049942"/>
              <a:ext cx="0" cy="471532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FUTURE WORK: TRENDS</a:t>
            </a:r>
            <a:endParaRPr lang="en-US" b="1" dirty="0">
              <a:cs typeface="Charter Blac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28800" y="2057400"/>
            <a:ext cx="6229350" cy="2136775"/>
            <a:chOff x="1828800" y="2057400"/>
            <a:chExt cx="6229350" cy="2136775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6858000" y="2438400"/>
              <a:ext cx="0" cy="623888"/>
            </a:xfrm>
            <a:prstGeom prst="straightConnector1">
              <a:avLst/>
            </a:prstGeom>
            <a:ln w="57150" cmpd="sng"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1828800" y="2057400"/>
              <a:ext cx="6229350" cy="2136775"/>
              <a:chOff x="1828800" y="2057400"/>
              <a:chExt cx="6229350" cy="2136775"/>
            </a:xfrm>
          </p:grpSpPr>
          <p:pic>
            <p:nvPicPr>
              <p:cNvPr id="13" name="Picture 12" descr="24342616_s.jpg"/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8800" y="2647808"/>
                <a:ext cx="2314788" cy="1543192"/>
              </a:xfrm>
              <a:prstGeom prst="rect">
                <a:avLst/>
              </a:prstGeom>
            </p:spPr>
          </p:pic>
          <p:pic>
            <p:nvPicPr>
              <p:cNvPr id="17" name="Picture 4" descr="24342616_s.jpg"/>
              <p:cNvPicPr>
                <a:picLocks noChangeAspect="1"/>
              </p:cNvPicPr>
              <p:nvPr/>
            </p:nvPicPr>
            <p:blipFill>
              <a:blip r:embed="rId9">
                <a:alphaModFix amt="9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00" y="2632075"/>
                <a:ext cx="2343150" cy="156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" name="Group 44"/>
              <p:cNvGrpSpPr>
                <a:grpSpLocks/>
              </p:cNvGrpSpPr>
              <p:nvPr/>
            </p:nvGrpSpPr>
            <p:grpSpPr bwMode="auto">
              <a:xfrm>
                <a:off x="3048000" y="2057400"/>
                <a:ext cx="3810000" cy="1008063"/>
                <a:chOff x="5154283" y="2049942"/>
                <a:chExt cx="2919158" cy="1008157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5154283" y="2453205"/>
                  <a:ext cx="2919158" cy="0"/>
                </a:xfrm>
                <a:prstGeom prst="line">
                  <a:avLst/>
                </a:prstGeom>
                <a:ln w="5715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5154283" y="2434153"/>
                  <a:ext cx="0" cy="623946"/>
                </a:xfrm>
                <a:prstGeom prst="straightConnector1">
                  <a:avLst/>
                </a:prstGeom>
                <a:ln w="57150" cmpd="sng">
                  <a:solidFill>
                    <a:srgbClr val="8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6599266" y="2434153"/>
                  <a:ext cx="0" cy="623946"/>
                </a:xfrm>
                <a:prstGeom prst="straightConnector1">
                  <a:avLst/>
                </a:prstGeom>
                <a:ln w="57150" cmpd="sng">
                  <a:solidFill>
                    <a:srgbClr val="8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6613862" y="2049942"/>
                  <a:ext cx="0" cy="471532"/>
                </a:xfrm>
                <a:prstGeom prst="straightConnector1">
                  <a:avLst/>
                </a:prstGeom>
                <a:ln w="57150" cmpd="sng">
                  <a:solidFill>
                    <a:srgbClr val="8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Picture 4" descr="24342616_s.jpg"/>
              <p:cNvPicPr>
                <a:picLocks noChangeAspect="1"/>
              </p:cNvPicPr>
              <p:nvPr/>
            </p:nvPicPr>
            <p:blipFill>
              <a:blip r:embed="rId9">
                <a:alphaModFix amt="90000"/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2628900"/>
                <a:ext cx="2343150" cy="156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438400" y="3364468"/>
                <a:ext cx="10074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FFFFFF"/>
                    </a:solidFill>
                  </a:rPr>
                  <a:t>DRAM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419600" y="3352800"/>
                <a:ext cx="8383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FFFF"/>
                    </a:solidFill>
                  </a:rPr>
                  <a:t>NVM</a:t>
                </a:r>
                <a:endParaRPr lang="en-US" sz="2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477000" y="3352800"/>
                <a:ext cx="9640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FFFF"/>
                    </a:solidFill>
                  </a:rPr>
                  <a:t>LOGIC</a:t>
                </a:r>
                <a:endParaRPr lang="en-US" sz="2400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60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210"/>
          <p:cNvSpPr/>
          <p:nvPr/>
        </p:nvSpPr>
        <p:spPr>
          <a:xfrm>
            <a:off x="1" y="1473684"/>
            <a:ext cx="9144000" cy="241251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494"/>
            <a:ext cx="8229600" cy="1143000"/>
          </a:xfrm>
        </p:spPr>
        <p:txBody>
          <a:bodyPr/>
          <a:lstStyle/>
          <a:p>
            <a:r>
              <a:rPr lang="en-US" b="1" dirty="0" smtClean="0"/>
              <a:t>DRAM SCALING CHALLENGE</a:t>
            </a:r>
            <a:endParaRPr lang="en-US" b="1" dirty="0"/>
          </a:p>
        </p:txBody>
      </p:sp>
      <p:sp>
        <p:nvSpPr>
          <p:cNvPr id="51" name="Right Arrow 50"/>
          <p:cNvSpPr>
            <a:spLocks noChangeAspect="1"/>
          </p:cNvSpPr>
          <p:nvPr/>
        </p:nvSpPr>
        <p:spPr>
          <a:xfrm>
            <a:off x="3657600" y="2755235"/>
            <a:ext cx="1643431" cy="59756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440583" y="2057400"/>
            <a:ext cx="1893417" cy="71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Technology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>
                <a:solidFill>
                  <a:srgbClr val="800000"/>
                </a:solidFill>
              </a:rPr>
              <a:t>Scaling</a:t>
            </a:r>
            <a:endParaRPr lang="en-US" sz="2800" b="1" dirty="0">
              <a:solidFill>
                <a:srgbClr val="800000"/>
              </a:solidFill>
            </a:endParaRP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6172200" y="1720946"/>
            <a:ext cx="2089198" cy="1555654"/>
            <a:chOff x="3454955" y="2670363"/>
            <a:chExt cx="2434972" cy="1813117"/>
          </a:xfrm>
          <a:solidFill>
            <a:srgbClr val="10253F"/>
          </a:solidFill>
        </p:grpSpPr>
        <p:grpSp>
          <p:nvGrpSpPr>
            <p:cNvPr id="70" name="Group 69"/>
            <p:cNvGrpSpPr>
              <a:grpSpLocks noChangeAspect="1"/>
            </p:cNvGrpSpPr>
            <p:nvPr/>
          </p:nvGrpSpPr>
          <p:grpSpPr>
            <a:xfrm>
              <a:off x="3454955" y="2670363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3" name="Group 18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202" name="Oval 20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4" name="Group 18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97" name="Oval 19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92" name="Oval 19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3457947" y="3551049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0" name="Group 149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69" name="Oval 168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1" name="Group 150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64" name="Oval 163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59" name="Oval 158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3" name="Group 152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54" name="Oval 153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4653211" y="2673371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36" name="Oval 13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131" name="Oval 130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121" name="Oval 12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3" name="Group 72"/>
            <p:cNvGrpSpPr>
              <a:grpSpLocks noChangeAspect="1"/>
            </p:cNvGrpSpPr>
            <p:nvPr/>
          </p:nvGrpSpPr>
          <p:grpSpPr>
            <a:xfrm>
              <a:off x="4656203" y="3554057"/>
              <a:ext cx="1233724" cy="929423"/>
              <a:chOff x="428328" y="2110982"/>
              <a:chExt cx="3273181" cy="2582606"/>
            </a:xfrm>
            <a:grpFill/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  <a:grpFill/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1800961" y="2229173"/>
                  <a:ext cx="543300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  <a:grpFill/>
            </p:grpSpPr>
            <p:sp>
              <p:nvSpPr>
                <p:cNvPr id="97" name="Oval 96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92" name="Oval 91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  <a:grpFill/>
            </p:grpSpPr>
            <p:sp>
              <p:nvSpPr>
                <p:cNvPr id="87" name="Oval 8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911962" y="1624476"/>
            <a:ext cx="1678838" cy="1620470"/>
            <a:chOff x="-27432" y="3871327"/>
            <a:chExt cx="1399032" cy="135039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7432" y="4255642"/>
              <a:ext cx="13990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-27432" y="3871327"/>
              <a:ext cx="1399032" cy="1350392"/>
              <a:chOff x="-152400" y="3871327"/>
              <a:chExt cx="1399032" cy="1350392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868590" y="3877551"/>
                <a:ext cx="0" cy="1344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31929" y="3871327"/>
                <a:ext cx="0" cy="13441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-152400" y="4850654"/>
                <a:ext cx="139903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/>
              <p:cNvGrpSpPr/>
              <p:nvPr/>
            </p:nvGrpSpPr>
            <p:grpSpPr>
              <a:xfrm>
                <a:off x="-42838" y="3991070"/>
                <a:ext cx="1185838" cy="521134"/>
                <a:chOff x="534160" y="2230725"/>
                <a:chExt cx="1185838" cy="521134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-35221" y="4586082"/>
                <a:ext cx="1176701" cy="521134"/>
                <a:chOff x="534160" y="2230725"/>
                <a:chExt cx="1176701" cy="521134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57" name="TextBox 56"/>
          <p:cNvSpPr txBox="1"/>
          <p:nvPr/>
        </p:nvSpPr>
        <p:spPr>
          <a:xfrm>
            <a:off x="838200" y="3210580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DRAM Cells</a:t>
            </a:r>
            <a:endParaRPr lang="en-US" sz="2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313390" y="3200400"/>
            <a:ext cx="1916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DRAM Cells</a:t>
            </a:r>
            <a:endParaRPr lang="en-US" sz="2800" b="1" dirty="0"/>
          </a:p>
        </p:txBody>
      </p:sp>
      <p:sp>
        <p:nvSpPr>
          <p:cNvPr id="207" name="Multiply 206"/>
          <p:cNvSpPr/>
          <p:nvPr/>
        </p:nvSpPr>
        <p:spPr>
          <a:xfrm>
            <a:off x="6248400" y="17526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8" name="Multiply 207"/>
          <p:cNvSpPr/>
          <p:nvPr/>
        </p:nvSpPr>
        <p:spPr>
          <a:xfrm>
            <a:off x="7315200" y="2362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0" y="4267200"/>
            <a:ext cx="9144000" cy="13716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Manufacturing reliable cells at low cost 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</a:rPr>
              <a:t>is getting difficult 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0" y="2021840"/>
            <a:ext cx="9067800" cy="3083560"/>
          </a:xfrm>
          <a:prstGeom prst="roundRect">
            <a:avLst/>
          </a:prstGeom>
          <a:solidFill>
            <a:srgbClr val="FF0000">
              <a:alpha val="63000"/>
            </a:srgbClr>
          </a:solidFill>
          <a:ln>
            <a:noFill/>
          </a:ln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i="1" dirty="0" smtClean="0">
                <a:solidFill>
                  <a:srgbClr val="FFFFFF"/>
                </a:solidFill>
              </a:rPr>
              <a:t>WHY?</a:t>
            </a:r>
            <a:endParaRPr lang="en-US" sz="9600" b="1" i="1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7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/>
      <p:bldP spid="2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752600"/>
            <a:ext cx="9144000" cy="36576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0" y="1981200"/>
            <a:ext cx="9144000" cy="3124200"/>
          </a:xfrm>
          <a:prstGeom prst="roundRect">
            <a:avLst/>
          </a:prstGeom>
          <a:solidFill>
            <a:schemeClr val="bg2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 DESIGN AND BUILD BETTER SYSTEMS </a:t>
            </a:r>
          </a:p>
          <a:p>
            <a:pPr algn="ctr"/>
            <a:r>
              <a:rPr lang="en-US" sz="4000" b="1" i="1" dirty="0" smtClean="0">
                <a:solidFill>
                  <a:schemeClr val="tx2"/>
                </a:solidFill>
              </a:rPr>
              <a:t>WITH NEW CAPABILITIES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BY REDEFINING FUNCTIONALITIES </a:t>
            </a:r>
            <a:r>
              <a:rPr lang="en-US" sz="4000" b="1" i="1" dirty="0" smtClean="0">
                <a:solidFill>
                  <a:srgbClr val="1F497D"/>
                </a:solidFill>
              </a:rPr>
              <a:t>ACROSS DIFFERENT LAYERS </a:t>
            </a:r>
          </a:p>
          <a:p>
            <a:pPr algn="ctr"/>
            <a:r>
              <a:rPr lang="en-US" sz="4000" b="1" i="1" dirty="0" smtClean="0">
                <a:solidFill>
                  <a:srgbClr val="1F497D"/>
                </a:solidFill>
              </a:rPr>
              <a:t>IN THE SYSTEM STACK</a:t>
            </a:r>
            <a:endParaRPr lang="en-US" sz="4000" b="1" i="1" dirty="0">
              <a:solidFill>
                <a:srgbClr val="1F497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55842"/>
            <a:ext cx="9144000" cy="1143000"/>
          </a:xfrm>
        </p:spPr>
        <p:txBody>
          <a:bodyPr/>
          <a:lstStyle/>
          <a:p>
            <a:r>
              <a:rPr lang="en-US" b="1" dirty="0" smtClean="0">
                <a:cs typeface="Charter Black"/>
              </a:rPr>
              <a:t>APPROACH</a:t>
            </a:r>
            <a:endParaRPr lang="en-US" b="1" dirty="0">
              <a:cs typeface="Charter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1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1600200"/>
            <a:ext cx="9144000" cy="29718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 RETHINKING STORAGE</a:t>
            </a:r>
            <a:endParaRPr lang="en-US" b="1" dirty="0">
              <a:cs typeface="Charter Black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28600" y="1676400"/>
            <a:ext cx="758952" cy="28194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APPLICATION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87552" y="1676400"/>
            <a:ext cx="1088898" cy="2819400"/>
          </a:xfrm>
          <a:prstGeom prst="roundRect">
            <a:avLst/>
          </a:prstGeom>
          <a:solidFill>
            <a:schemeClr val="bg1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>
              <a:lnSpc>
                <a:spcPct val="80000"/>
              </a:lnSpc>
            </a:pPr>
            <a:r>
              <a:rPr lang="en-US" sz="3600" b="1" dirty="0" smtClean="0">
                <a:solidFill>
                  <a:schemeClr val="tx2"/>
                </a:solidFill>
              </a:rPr>
              <a:t>OPERATING SYSTEM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86150" y="2243138"/>
            <a:ext cx="5581650" cy="19478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80886" y="2680803"/>
            <a:ext cx="800219" cy="9005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SSD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43" name="Left-Right Arrow 42"/>
          <p:cNvSpPr/>
          <p:nvPr/>
        </p:nvSpPr>
        <p:spPr>
          <a:xfrm>
            <a:off x="2076450" y="2986384"/>
            <a:ext cx="1428750" cy="241447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943350" y="2129135"/>
            <a:ext cx="5124450" cy="2138065"/>
            <a:chOff x="3943350" y="2129135"/>
            <a:chExt cx="5124450" cy="21380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2514600"/>
              <a:ext cx="952500" cy="9525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grpSp>
          <p:nvGrpSpPr>
            <p:cNvPr id="17" name="Group 16"/>
            <p:cNvGrpSpPr/>
            <p:nvPr/>
          </p:nvGrpSpPr>
          <p:grpSpPr>
            <a:xfrm>
              <a:off x="6838950" y="2129135"/>
              <a:ext cx="2228850" cy="857250"/>
              <a:chOff x="6705600" y="1981200"/>
              <a:chExt cx="2228850" cy="857250"/>
            </a:xfrm>
          </p:grpSpPr>
          <p:pic>
            <p:nvPicPr>
              <p:cNvPr id="12" name="Picture 11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56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14" name="Picture 13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8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15" name="Picture 14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16" name="Picture 15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7200" y="1981200"/>
                <a:ext cx="857250" cy="857250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6838950" y="2567285"/>
              <a:ext cx="2228850" cy="857250"/>
              <a:chOff x="6705600" y="1981200"/>
              <a:chExt cx="2228850" cy="857250"/>
            </a:xfrm>
          </p:grpSpPr>
          <p:pic>
            <p:nvPicPr>
              <p:cNvPr id="19" name="Picture 18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56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20" name="Picture 19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8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21" name="Picture 20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22" name="Picture 21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7200" y="1981200"/>
                <a:ext cx="857250" cy="85725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6838950" y="3024485"/>
              <a:ext cx="2228850" cy="857250"/>
              <a:chOff x="6705600" y="1981200"/>
              <a:chExt cx="2228850" cy="857250"/>
            </a:xfrm>
          </p:grpSpPr>
          <p:pic>
            <p:nvPicPr>
              <p:cNvPr id="24" name="Picture 23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56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25" name="Picture 24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8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26" name="Picture 25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00" y="1981200"/>
                <a:ext cx="857250" cy="857250"/>
              </a:xfrm>
              <a:prstGeom prst="rect">
                <a:avLst/>
              </a:prstGeom>
            </p:spPr>
          </p:pic>
          <p:pic>
            <p:nvPicPr>
              <p:cNvPr id="27" name="Picture 26" descr="22795346_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>
                            <a14:foregroundMark x1="52667" y1="44000" x2="52667" y2="44000"/>
                            <a14:foregroundMark x1="53333" y1="66889" x2="53333" y2="66889"/>
                            <a14:foregroundMark x1="69778" y1="62444" x2="69778" y2="62444"/>
                            <a14:foregroundMark x1="70889" y1="31556" x2="70889" y2="31556"/>
                            <a14:foregroundMark x1="38667" y1="29556" x2="38667" y2="29556"/>
                            <a14:foregroundMark x1="29778" y1="34222" x2="29778" y2="34222"/>
                            <a14:foregroundMark x1="28889" y1="46222" x2="28889" y2="46222"/>
                            <a14:foregroundMark x1="29111" y1="56667" x2="29111" y2="56667"/>
                            <a14:backgroundMark x1="17333" y1="40889" x2="17333" y2="40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7200" y="1981200"/>
                <a:ext cx="857250" cy="857250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350" y="2510135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4012096" y="3576935"/>
              <a:ext cx="7123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CPU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72000" y="3572470"/>
              <a:ext cx="1875934" cy="6278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>
                  <a:solidFill>
                    <a:srgbClr val="FFFFFF"/>
                  </a:solidFill>
                </a:rPr>
                <a:t>FLASH</a:t>
              </a:r>
            </a:p>
            <a:p>
              <a:pPr algn="ctr">
                <a:lnSpc>
                  <a:spcPct val="70000"/>
                </a:lnSpc>
              </a:pPr>
              <a:r>
                <a:rPr lang="en-US" sz="2400" b="1" dirty="0" smtClean="0">
                  <a:solidFill>
                    <a:srgbClr val="FFFFFF"/>
                  </a:solidFill>
                </a:rPr>
                <a:t>CONTROLLER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524891" y="3639336"/>
              <a:ext cx="982210" cy="6278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 smtClean="0">
                  <a:solidFill>
                    <a:srgbClr val="FFFFFF"/>
                  </a:solidFill>
                </a:rPr>
                <a:t>FLASH</a:t>
              </a:r>
            </a:p>
            <a:p>
              <a:pPr algn="ctr">
                <a:lnSpc>
                  <a:spcPct val="70000"/>
                </a:lnSpc>
              </a:pPr>
              <a:r>
                <a:rPr lang="en-US" sz="2400" b="1" dirty="0" smtClean="0">
                  <a:solidFill>
                    <a:srgbClr val="FFFFFF"/>
                  </a:solidFill>
                </a:rPr>
                <a:t>CHIPS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44" name="Left-Right Arrow 43"/>
            <p:cNvSpPr/>
            <p:nvPr/>
          </p:nvSpPr>
          <p:spPr>
            <a:xfrm>
              <a:off x="5791200" y="2590800"/>
              <a:ext cx="1295400" cy="1057870"/>
            </a:xfrm>
            <a:prstGeom prst="leftRightArrow">
              <a:avLst>
                <a:gd name="adj1" fmla="val 50000"/>
                <a:gd name="adj2" fmla="val 33921"/>
              </a:avLst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0" y="5257800"/>
            <a:ext cx="9143999" cy="1143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What is the best way to design a system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to take advantage of the  SSDs?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0" y="4572000"/>
            <a:ext cx="9144000" cy="685800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APPLICATION, OPERATING SYSTEM, DEVICES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3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 animBg="1"/>
      <p:bldP spid="40" grpId="0" animBg="1"/>
      <p:bldP spid="30" grpId="0" animBg="1"/>
      <p:bldP spid="41" grpId="0"/>
      <p:bldP spid="43" grpId="0" animBg="1"/>
      <p:bldP spid="45" grpId="0" animBg="1"/>
      <p:bldP spid="4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 ENHANCING SYSTEMS WITH </a:t>
            </a:r>
            <a:br>
              <a:rPr lang="en-US" b="1" dirty="0" smtClean="0"/>
            </a:br>
            <a:r>
              <a:rPr lang="en-US" b="1" dirty="0" smtClean="0"/>
              <a:t>NON-VOLATILE MEMORY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33528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1" name="Picture 10" descr="6106097_s_clipped_rev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96" y="1568450"/>
            <a:ext cx="2857500" cy="1936750"/>
          </a:xfrm>
          <a:prstGeom prst="rect">
            <a:avLst/>
          </a:prstGeom>
        </p:spPr>
      </p:pic>
      <p:pic>
        <p:nvPicPr>
          <p:cNvPr id="13" name="Picture 4" descr="24342616_s.jpg"/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11" y="1600200"/>
            <a:ext cx="2343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4800600"/>
            <a:ext cx="9143999" cy="1143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</a:rPr>
              <a:t>How to provide efficient instantaneous system recovery and migration?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Curved Down Arrow 14"/>
          <p:cNvSpPr>
            <a:spLocks noChangeAspect="1"/>
          </p:cNvSpPr>
          <p:nvPr/>
        </p:nvSpPr>
        <p:spPr>
          <a:xfrm>
            <a:off x="4143336" y="1395984"/>
            <a:ext cx="1264798" cy="585216"/>
          </a:xfrm>
          <a:prstGeom prst="curved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>
            <a:spLocks noChangeAspect="1"/>
          </p:cNvSpPr>
          <p:nvPr/>
        </p:nvSpPr>
        <p:spPr>
          <a:xfrm>
            <a:off x="4143336" y="2919984"/>
            <a:ext cx="1264798" cy="585216"/>
          </a:xfrm>
          <a:prstGeom prst="curved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8370" y="1968935"/>
            <a:ext cx="1390124" cy="101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Recover</a:t>
            </a:r>
          </a:p>
          <a:p>
            <a:pPr algn="ctr">
              <a:lnSpc>
                <a:spcPct val="70000"/>
              </a:lnSpc>
            </a:pPr>
            <a:r>
              <a:rPr lang="en-US" sz="2800" b="1" dirty="0"/>
              <a:t>a</a:t>
            </a:r>
            <a:r>
              <a:rPr lang="en-US" sz="2800" b="1" dirty="0" smtClean="0"/>
              <a:t>nd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migrate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172200" y="2814935"/>
            <a:ext cx="838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NVM</a:t>
            </a:r>
            <a:endParaRPr lang="en-US" sz="24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0" y="3657600"/>
            <a:ext cx="9144000" cy="1143000"/>
          </a:xfrm>
          <a:prstGeom prst="roundRect">
            <a:avLst/>
          </a:prstGeom>
          <a:solidFill>
            <a:srgbClr val="EEECE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PROCESSOR, FILE SYSTEM, </a:t>
            </a:r>
          </a:p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DEVICE, NETWORK, MEMORY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8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 DESIGNING SYSTEMS WITH MEMORY </a:t>
            </a:r>
            <a:br>
              <a:rPr lang="en-US" b="1" dirty="0" smtClean="0"/>
            </a:br>
            <a:r>
              <a:rPr lang="en-US" b="1" dirty="0" smtClean="0"/>
              <a:t>AS AN ACCELERATOR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1295400"/>
            <a:ext cx="9144000" cy="2819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524000" y="1905000"/>
            <a:ext cx="2286000" cy="1143000"/>
            <a:chOff x="2286000" y="1905000"/>
            <a:chExt cx="2286000" cy="1143000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905000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190500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243840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905000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6670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6670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1295400" y="3200400"/>
            <a:ext cx="2688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SPECIALIZED CORES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65635" y="3200400"/>
            <a:ext cx="3040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MEMORY WITH LOGIC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7" name="Curved Down Arrow 16"/>
          <p:cNvSpPr>
            <a:spLocks noChangeAspect="1"/>
          </p:cNvSpPr>
          <p:nvPr/>
        </p:nvSpPr>
        <p:spPr>
          <a:xfrm>
            <a:off x="4143336" y="1395984"/>
            <a:ext cx="1264798" cy="585216"/>
          </a:xfrm>
          <a:prstGeom prst="curved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urved Up Arrow 17"/>
          <p:cNvSpPr>
            <a:spLocks noChangeAspect="1"/>
          </p:cNvSpPr>
          <p:nvPr/>
        </p:nvSpPr>
        <p:spPr>
          <a:xfrm>
            <a:off x="4143336" y="2919984"/>
            <a:ext cx="1264798" cy="585216"/>
          </a:xfrm>
          <a:prstGeom prst="curvedUp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6362" y="1968935"/>
            <a:ext cx="1574144" cy="101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MANAGE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DATA 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FLOW</a:t>
            </a:r>
            <a:endParaRPr lang="en-US" sz="2800" b="1" dirty="0"/>
          </a:p>
        </p:txBody>
      </p:sp>
      <p:pic>
        <p:nvPicPr>
          <p:cNvPr id="13" name="Picture 4" descr="24342616_s.jpg"/>
          <p:cNvPicPr>
            <a:picLocks noChangeAspect="1"/>
          </p:cNvPicPr>
          <p:nvPr/>
        </p:nvPicPr>
        <p:blipFill>
          <a:blip r:embed="rId4">
            <a:alphaModFix amt="90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676400"/>
            <a:ext cx="2343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0" y="4572000"/>
            <a:ext cx="9143999" cy="1143000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charset="0"/>
              </a:rPr>
              <a:t>How to manage data movement when applications run on different accelerators?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0" y="3733800"/>
            <a:ext cx="9144000" cy="838200"/>
          </a:xfrm>
          <a:prstGeom prst="round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APPLICATION, PROCESSOR, MEMORY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6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71600"/>
            <a:ext cx="9144000" cy="28194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0" y="1524000"/>
            <a:ext cx="9143999" cy="1143000"/>
          </a:xfrm>
          <a:prstGeom prst="roundRect">
            <a:avLst/>
          </a:prstGeom>
          <a:solidFill>
            <a:srgbClr val="E0C9A4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1F497D"/>
                </a:solidFill>
                <a:latin typeface="+mj-lt"/>
                <a:cs typeface="Arial Narrow"/>
              </a:rPr>
              <a:t>THANK YOU</a:t>
            </a:r>
            <a:endParaRPr lang="en-US" sz="6600" dirty="0">
              <a:solidFill>
                <a:srgbClr val="1F497D"/>
              </a:solidFill>
              <a:latin typeface="+mj-lt"/>
              <a:cs typeface="Arial Narrow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2667000"/>
            <a:ext cx="9143999" cy="1143000"/>
          </a:xfrm>
          <a:prstGeom prst="roundRect">
            <a:avLst/>
          </a:prstGeom>
          <a:solidFill>
            <a:srgbClr val="E0C9A4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i="1" dirty="0" smtClean="0">
                <a:solidFill>
                  <a:srgbClr val="FF0000"/>
                </a:solidFill>
                <a:latin typeface="+mj-lt"/>
              </a:rPr>
              <a:t>QUESTIONS?</a:t>
            </a:r>
            <a:endParaRPr lang="en-US" sz="6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7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838200"/>
            <a:ext cx="9143999" cy="27432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9144000" cy="2060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RETHINKING THE INTERFACE BETWEEN CIRCUITS, ARCHITECTURE, AND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SYSTEMS</a:t>
            </a:r>
            <a:endParaRPr lang="en-US" sz="4800" b="1" dirty="0">
              <a:solidFill>
                <a:schemeClr val="tx2">
                  <a:lumMod val="50000"/>
                </a:schemeClr>
              </a:solidFill>
              <a:latin typeface="Charter Black"/>
              <a:cs typeface="Charter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790" y="5777314"/>
            <a:ext cx="3257118" cy="100875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Charter Black"/>
                <a:cs typeface="Charter Black"/>
              </a:rPr>
              <a:t>Samira Khan</a:t>
            </a:r>
            <a:endParaRPr lang="en-US" sz="3600" dirty="0">
              <a:solidFill>
                <a:srgbClr val="000000"/>
              </a:solidFill>
              <a:latin typeface="Charter Black"/>
              <a:cs typeface="Charte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504" y="5564323"/>
            <a:ext cx="3200870" cy="11558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944940"/>
            <a:ext cx="9144000" cy="1569660"/>
          </a:xfrm>
          <a:prstGeom prst="roundRect">
            <a:avLst/>
          </a:prstGeom>
          <a:solidFill>
            <a:srgbClr val="E0C9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SOLVING THE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DRAM SCALING CHALLENGE: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4699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1" y="1295400"/>
            <a:ext cx="9144000" cy="298667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043270" y="1327354"/>
            <a:ext cx="3273181" cy="2986673"/>
            <a:chOff x="69068" y="1327354"/>
            <a:chExt cx="3273181" cy="2986673"/>
          </a:xfrm>
        </p:grpSpPr>
        <p:grpSp>
          <p:nvGrpSpPr>
            <p:cNvPr id="49" name="Group 48"/>
            <p:cNvGrpSpPr/>
            <p:nvPr/>
          </p:nvGrpSpPr>
          <p:grpSpPr>
            <a:xfrm>
              <a:off x="69068" y="1327354"/>
              <a:ext cx="3273181" cy="2582606"/>
              <a:chOff x="428328" y="2110982"/>
              <a:chExt cx="3273181" cy="258260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3331890" y="2135878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704366" y="2129654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076842" y="2123430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49881" y="4281301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43673" y="3690373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449318" y="2117206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12657" y="2110982"/>
                <a:ext cx="0" cy="25577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29848" y="2495297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28328" y="3090309"/>
                <a:ext cx="325162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/>
              <p:cNvGrpSpPr/>
              <p:nvPr/>
            </p:nvGrpSpPr>
            <p:grpSpPr>
              <a:xfrm>
                <a:off x="534160" y="2226069"/>
                <a:ext cx="3067764" cy="525790"/>
                <a:chOff x="534160" y="2226069"/>
                <a:chExt cx="3067764" cy="52579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3058623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541777" y="2821081"/>
                <a:ext cx="3058627" cy="525790"/>
                <a:chOff x="534160" y="2226069"/>
                <a:chExt cx="3058627" cy="525790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534160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167560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800960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2425223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049486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538848" y="3430281"/>
                <a:ext cx="3067764" cy="525790"/>
                <a:chOff x="543297" y="2226069"/>
                <a:chExt cx="3067764" cy="525790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76697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434360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35919" y="4030345"/>
                <a:ext cx="3067764" cy="525790"/>
                <a:chOff x="543297" y="2226069"/>
                <a:chExt cx="3067764" cy="525790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543297" y="2232277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185834" y="2230725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1810097" y="2229173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443497" y="2227621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067760" y="2226069"/>
                  <a:ext cx="543301" cy="519582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19" name="TextBox 118"/>
            <p:cNvSpPr txBox="1"/>
            <p:nvPr/>
          </p:nvSpPr>
          <p:spPr>
            <a:xfrm>
              <a:off x="788890" y="3790807"/>
              <a:ext cx="1916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DRAM Cells</a:t>
              </a:r>
              <a:endParaRPr lang="en-US" sz="28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0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In order to answer this we need to take a closer look to a DRAM cell</a:t>
            </a:r>
            <a:endParaRPr lang="en-US" sz="4000" b="1" dirty="0"/>
          </a:p>
        </p:txBody>
      </p:sp>
      <p:sp>
        <p:nvSpPr>
          <p:cNvPr id="42" name="Oval 41"/>
          <p:cNvSpPr/>
          <p:nvPr/>
        </p:nvSpPr>
        <p:spPr>
          <a:xfrm>
            <a:off x="4423743" y="2652924"/>
            <a:ext cx="543301" cy="51958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457200" y="-61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WHY IS IT DIFFICULT TO SCALE?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D3244-FE42-4648-8A13-942AAE84A2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8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31969</TotalTime>
  <Words>2810</Words>
  <Application>Microsoft Macintosh PowerPoint</Application>
  <PresentationFormat>On-screen Show (4:3)</PresentationFormat>
  <Paragraphs>1501</Paragraphs>
  <Slides>85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RETHINKING THE INTERFACE BETWEEN CIRCUITS, ARCHITECTURE, AND SYSTEMS</vt:lpstr>
      <vt:lpstr>MEMORY IN TODAY’S SYSTEM</vt:lpstr>
      <vt:lpstr>MAIN MEMORY CAPACITY</vt:lpstr>
      <vt:lpstr>DEMAND 1:  INCREASING NUMBER OF CORES</vt:lpstr>
      <vt:lpstr>DEMAND 2: DATA-INTENSIVE APPLICATIONS</vt:lpstr>
      <vt:lpstr>HOW DID WE GET MORE CAPACITY? </vt:lpstr>
      <vt:lpstr>DRAM SCALING TREND </vt:lpstr>
      <vt:lpstr>DRAM SCALING CHALLENGE</vt:lpstr>
      <vt:lpstr>In order to answer this we need to take a closer look to a DRAM cell</vt:lpstr>
      <vt:lpstr>A DRAM cell</vt:lpstr>
      <vt:lpstr>PowerPoint Presentation</vt:lpstr>
      <vt:lpstr>SCALING CHALLENGE 1: CAPACITOR RELIABILITY</vt:lpstr>
      <vt:lpstr>CAPACITOR RELIABILITY</vt:lpstr>
      <vt:lpstr>IMPLICATION:  DRAM COST TREND </vt:lpstr>
      <vt:lpstr>SCALING CHALLENGE 2: CELL-TO-CELL INTERFERENCE</vt:lpstr>
      <vt:lpstr>IMPLICATION:  DRAM ERRORS IN THE FIELD</vt:lpstr>
      <vt:lpstr>PowerPoint Presentation</vt:lpstr>
      <vt:lpstr>TWO DIRECTIONS</vt:lpstr>
      <vt:lpstr>PowerPoint Presentation</vt:lpstr>
      <vt:lpstr>TRADITIONAL APPROACH TO ENABLE DRAM SCALING</vt:lpstr>
      <vt:lpstr>MY APPROACH</vt:lpstr>
      <vt:lpstr>VISION: SYSTEM-LEVEL DETECTION AND MITIGATION</vt:lpstr>
      <vt:lpstr>PowerPoint Presentation</vt:lpstr>
      <vt:lpstr>CHALLENGE: INTERMITTENT FAILURES</vt:lpstr>
      <vt:lpstr>DRAM RETENTION FAILURE</vt:lpstr>
      <vt:lpstr>INTERMITTENT RETENTION FAILURE </vt:lpstr>
      <vt:lpstr>DATA PATTERN SENSITIVITY</vt:lpstr>
      <vt:lpstr>VARIABLE RETENTION TIME</vt:lpstr>
      <vt:lpstr>CURRENT APROACH TO CONTAIN INTERMITTENT FAILURES </vt:lpstr>
      <vt:lpstr>SCALING AFFECTING TESTING</vt:lpstr>
      <vt:lpstr>SYSTEM-LEVEL ONLINE PROFILING</vt:lpstr>
      <vt:lpstr>PowerPoint Presentation</vt:lpstr>
      <vt:lpstr>EFFICACY OF SYSTEM-LEVEL TECHNIQUES</vt:lpstr>
      <vt:lpstr>METHODOLOGY</vt:lpstr>
      <vt:lpstr>1. TESTING</vt:lpstr>
      <vt:lpstr>EFFICACY OF TESTING</vt:lpstr>
      <vt:lpstr>2. GUARDBANDING</vt:lpstr>
      <vt:lpstr>EFFICACY OF GUARDBANDING</vt:lpstr>
      <vt:lpstr>EFFICACY OF GUARDBANDING</vt:lpstr>
      <vt:lpstr>EFFICACY OF GUARDBANDING</vt:lpstr>
      <vt:lpstr>EFFICACY OF GUARDBANDING</vt:lpstr>
      <vt:lpstr>EFFICACY OF GUARDBANDING</vt:lpstr>
      <vt:lpstr>      3. ERROR CORRECTING CODE</vt:lpstr>
      <vt:lpstr>EFFECTIVENESS OF ECC</vt:lpstr>
      <vt:lpstr>EFFECTIVENESS OF ECC</vt:lpstr>
      <vt:lpstr>EFFECTIVENESS OF ECC</vt:lpstr>
      <vt:lpstr>EFFECTIVENESS OF ECC</vt:lpstr>
      <vt:lpstr>   4. HIGHER STRENGTH ECC (HI-ECC)</vt:lpstr>
      <vt:lpstr>EFFICACY OF HI-ECC</vt:lpstr>
      <vt:lpstr>EFFICACY OF HI-ECC</vt:lpstr>
      <vt:lpstr>EFFICACY OF HI-ECC</vt:lpstr>
      <vt:lpstr>EFFICACY OF HI-ECC</vt:lpstr>
      <vt:lpstr>EFFICACY OF HI-ECC</vt:lpstr>
      <vt:lpstr>CONCLUSIONS SO FAR</vt:lpstr>
      <vt:lpstr>PowerPoint Presentation</vt:lpstr>
      <vt:lpstr>TOWARDS AN  ONLINE PROFILING SYSTEM</vt:lpstr>
      <vt:lpstr>PowerPoint Presentation</vt:lpstr>
      <vt:lpstr>WHY SO MANY ROUNDS OF TESTS?</vt:lpstr>
      <vt:lpstr>DETERMINE THE LOCATION OF PHYSICALLY ADJACENT CELLS</vt:lpstr>
      <vt:lpstr>STRONGLY VS. WEAKLY DEPENDENT CELLS</vt:lpstr>
      <vt:lpstr>PHYSICAL NEIGHBOR LOCATION TEST</vt:lpstr>
      <vt:lpstr>PHYSICAL NEIGHBOR LOCATION TEST</vt:lpstr>
      <vt:lpstr>PHYSICAL NEIGHBOR-AWARE TEST</vt:lpstr>
      <vt:lpstr>NEW SYSTEM-LEVEL TECHNIQUES</vt:lpstr>
      <vt:lpstr>SUMMARY</vt:lpstr>
      <vt:lpstr>PowerPoint Presentation</vt:lpstr>
      <vt:lpstr>TWO-LEVEL STORAGE MODEL</vt:lpstr>
      <vt:lpstr>TWO-LEVEL STORAGE MODEL</vt:lpstr>
      <vt:lpstr>VISION: UNIFY MEMORY AND STORAGE</vt:lpstr>
      <vt:lpstr>DRAM IS STILL FASTER</vt:lpstr>
      <vt:lpstr>CHALLENGE: DATA CONSISTENCY</vt:lpstr>
      <vt:lpstr>CURRENT SOLUTIONS</vt:lpstr>
      <vt:lpstr>OUR GOAL AND APPROACH</vt:lpstr>
      <vt:lpstr>CHECKPOINTING GRANULARITY</vt:lpstr>
      <vt:lpstr>DUAL GRANULARITY CHECKPOINTING</vt:lpstr>
      <vt:lpstr>TRANSPARENT DATA CONSISTENCY</vt:lpstr>
      <vt:lpstr>PowerPoint Presentation</vt:lpstr>
      <vt:lpstr>OTHER WORK</vt:lpstr>
      <vt:lpstr>FUTURE WORK: TRENDS</vt:lpstr>
      <vt:lpstr>APPROACH</vt:lpstr>
      <vt:lpstr> RETHINKING STORAGE</vt:lpstr>
      <vt:lpstr> ENHANCING SYSTEMS WITH  NON-VOLATILE MEMORY</vt:lpstr>
      <vt:lpstr> DESIGNING SYSTEMS WITH MEMORY  AS AN ACCELERATOR</vt:lpstr>
      <vt:lpstr>PowerPoint Presentation</vt:lpstr>
      <vt:lpstr>RETHINKING THE INTERFACE BETWEEN CIRCUITS, ARCHITECTURE, AND SYSTEMS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Samira Khan</dc:creator>
  <cp:lastModifiedBy>Samira Khan</cp:lastModifiedBy>
  <cp:revision>1737</cp:revision>
  <cp:lastPrinted>2015-03-03T20:43:24Z</cp:lastPrinted>
  <dcterms:created xsi:type="dcterms:W3CDTF">2015-02-17T20:16:09Z</dcterms:created>
  <dcterms:modified xsi:type="dcterms:W3CDTF">2015-04-19T18:23:37Z</dcterms:modified>
</cp:coreProperties>
</file>