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charts/chart57.xml" ContentType="application/vnd.openxmlformats-officedocument.drawingml.chart+xml"/>
  <Override PartName="/ppt/theme/themeOverride12.xml" ContentType="application/vnd.openxmlformats-officedocument.themeOverride+xml"/>
  <Override PartName="/ppt/charts/chart68.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charts/chart60.xml" ContentType="application/vnd.openxmlformats-officedocument.drawingml.chart+xml"/>
  <Override PartName="/ppt/tags/tag38.xml" ContentType="application/vnd.openxmlformats-officedocument.presentationml.tags+xml"/>
  <Override PartName="/ppt/charts/chart71.xml" ContentType="application/vnd.openxmlformats-officedocument.drawingml.char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charts/chart18.xml" ContentType="application/vnd.openxmlformats-officedocument.drawingml.chart+xml"/>
  <Override PartName="/ppt/charts/chart65.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charts/chart54.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tags/tag35.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tags/tag24.xml" ContentType="application/vnd.openxmlformats-officedocument.presentationml.tags+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charts/chart48.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Override PartName="/ppt/charts/chart26.xml" ContentType="application/vnd.openxmlformats-officedocument.drawingml.chart+xml"/>
  <Override PartName="/ppt/slides/slide41.xml" ContentType="application/vnd.openxmlformats-officedocument.presentationml.slide+xml"/>
  <Override PartName="/ppt/charts/chart15.xml" ContentType="application/vnd.openxmlformats-officedocument.drawingml.chart+xml"/>
  <Override PartName="/ppt/tags/tag29.xml" ContentType="application/vnd.openxmlformats-officedocument.presentationml.tags+xml"/>
  <Override PartName="/ppt/charts/chart51.xml" ContentType="application/vnd.openxmlformats-officedocument.drawingml.chart+xml"/>
  <Override PartName="/ppt/notesSlides/notesSlide43.xml" ContentType="application/vnd.openxmlformats-officedocument.presentationml.notesSlide+xml"/>
  <Override PartName="/ppt/charts/chart62.xml" ContentType="application/vnd.openxmlformats-officedocument.drawingml.chart+xml"/>
  <Override PartName="/ppt/slides/slide30.xml" ContentType="application/vnd.openxmlformats-officedocument.presentationml.slide+xml"/>
  <Override PartName="/ppt/slides/slide149.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charts/chart40.xml" ContentType="application/vnd.openxmlformats-officedocument.drawingml.char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charts/chart67.xml" ContentType="application/vnd.openxmlformats-officedocument.drawingml.chart+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charts/chart56.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tags/tag37.xml" ContentType="application/vnd.openxmlformats-officedocument.presentationml.tags+xml"/>
  <Override PartName="/ppt/charts/chart70.xml" ContentType="application/vnd.openxmlformats-officedocument.drawingml.chart+xml"/>
  <Override PartName="/ppt/charts/chart12.xml" ContentType="application/vnd.openxmlformats-officedocument.drawingml.chart+xml"/>
  <Override PartName="/ppt/tags/tag26.xml" ContentType="application/vnd.openxmlformats-officedocument.presentationml.tags+xml"/>
  <Override PartName="/ppt/slides/slide157.xml" ContentType="application/vnd.openxmlformats-officedocument.presentationml.slide+xml"/>
  <Override PartName="/ppt/tags/tag15.xml" ContentType="application/vnd.openxmlformats-officedocument.presentationml.tags+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theme/themeOverride16.xml" ContentType="application/vnd.openxmlformats-officedocument.themeOverride+xml"/>
  <Override PartName="/ppt/tags/tag40.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notesSlides/notesSlide45.xml" ContentType="application/vnd.openxmlformats-officedocument.presentationml.notesSlide+xml"/>
  <Override PartName="/ppt/charts/chart64.xml" ContentType="application/vnd.openxmlformats-officedocument.drawingml.chart+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tags/tag34.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Override13.xml" ContentType="application/vnd.openxmlformats-officedocument.themeOverride+xml"/>
  <Override PartName="/ppt/charts/chart69.xml" ContentType="application/vnd.openxmlformats-officedocument.drawingml.char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charts/chart72.xml" ContentType="application/vnd.openxmlformats-officedocument.drawingml.chart+xml"/>
  <Override PartName="/ppt/tags/tag39.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ppt/tags/tag28.xml" ContentType="application/vnd.openxmlformats-officedocument.presentationml.tags+xml"/>
  <Override PartName="/ppt/charts/chart61.xml" ContentType="application/vnd.openxmlformats-officedocument.drawingml.chart+xml"/>
  <Override PartName="/ppt/slides/slide40.xml" ContentType="application/vnd.openxmlformats-officedocument.presentationml.slide+xml"/>
  <Override PartName="/ppt/tags/tag17.xml" ContentType="application/vnd.openxmlformats-officedocument.presentationml.tags+xml"/>
  <Override PartName="/ppt/charts/chart50.xml" ContentType="application/vnd.openxmlformats-officedocument.drawingml.chart+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Override10.xml" ContentType="application/vnd.openxmlformats-officedocument.themeOverride+xml"/>
  <Override PartName="/ppt/charts/chart19.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Override15.xml" ContentType="application/vnd.openxmlformats-officedocument.themeOverride+xml"/>
  <Override PartName="/ppt/slides/slide97.xml" ContentType="application/vnd.openxmlformats-officedocument.presentationml.slide+xml"/>
  <Override PartName="/ppt/slides/slide134.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drawings/drawing1.xml" ContentType="application/vnd.openxmlformats-officedocument.drawingml.chartshapes+xml"/>
  <Override PartName="/ppt/slides/slide53.xml" ContentType="application/vnd.openxmlformats-officedocument.presentationml.slide+xml"/>
  <Override PartName="/ppt/tags/tag3.xml" ContentType="application/vnd.openxmlformats-officedocument.presentationml.tags+xml"/>
  <Override PartName="/ppt/theme/themeOverride4.xml" ContentType="application/vnd.openxmlformats-officedocument.themeOverride+xml"/>
  <Override PartName="/ppt/charts/chart16.xml" ContentType="application/vnd.openxmlformats-officedocument.drawingml.chart+xml"/>
  <Override PartName="/ppt/charts/chart63.xml" ContentType="application/vnd.openxmlformats-officedocument.drawingml.char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charts/chart52.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slides/slide139.xml" ContentType="application/vnd.openxmlformats-officedocument.presentationml.slide+xml"/>
  <Override PartName="/ppt/notesSlides/notesSlide11.xml" ContentType="application/vnd.openxmlformats-officedocument.presentationml.notesSlide+xml"/>
  <Override PartName="/ppt/charts/chart6.xml" ContentType="application/vnd.openxmlformats-officedocument.drawingml.chart+xml"/>
  <Override PartName="/ppt/tags/tag33.xml" ContentType="application/vnd.openxmlformats-officedocument.presentationml.tags+xml"/>
  <Override PartName="/ppt/tags/tag4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258" r:id="rId2"/>
    <p:sldId id="565" r:id="rId3"/>
    <p:sldId id="567" r:id="rId4"/>
    <p:sldId id="566" r:id="rId5"/>
    <p:sldId id="261" r:id="rId6"/>
    <p:sldId id="572" r:id="rId7"/>
    <p:sldId id="262" r:id="rId8"/>
    <p:sldId id="644" r:id="rId9"/>
    <p:sldId id="568" r:id="rId10"/>
    <p:sldId id="586" r:id="rId11"/>
    <p:sldId id="585" r:id="rId12"/>
    <p:sldId id="645" r:id="rId13"/>
    <p:sldId id="322" r:id="rId14"/>
    <p:sldId id="449" r:id="rId15"/>
    <p:sldId id="528" r:id="rId16"/>
    <p:sldId id="457" r:id="rId17"/>
    <p:sldId id="458" r:id="rId18"/>
    <p:sldId id="557" r:id="rId19"/>
    <p:sldId id="462" r:id="rId20"/>
    <p:sldId id="463" r:id="rId21"/>
    <p:sldId id="464" r:id="rId22"/>
    <p:sldId id="562" r:id="rId23"/>
    <p:sldId id="466" r:id="rId24"/>
    <p:sldId id="646" r:id="rId25"/>
    <p:sldId id="590" r:id="rId26"/>
    <p:sldId id="591" r:id="rId27"/>
    <p:sldId id="589" r:id="rId28"/>
    <p:sldId id="647" r:id="rId29"/>
    <p:sldId id="472" r:id="rId30"/>
    <p:sldId id="473" r:id="rId31"/>
    <p:sldId id="474" r:id="rId32"/>
    <p:sldId id="475" r:id="rId33"/>
    <p:sldId id="476" r:id="rId34"/>
    <p:sldId id="477" r:id="rId35"/>
    <p:sldId id="479" r:id="rId36"/>
    <p:sldId id="487" r:id="rId37"/>
    <p:sldId id="564" r:id="rId38"/>
    <p:sldId id="490" r:id="rId39"/>
    <p:sldId id="491" r:id="rId40"/>
    <p:sldId id="493" r:id="rId41"/>
    <p:sldId id="495" r:id="rId42"/>
    <p:sldId id="496" r:id="rId43"/>
    <p:sldId id="497" r:id="rId44"/>
    <p:sldId id="498" r:id="rId45"/>
    <p:sldId id="499" r:id="rId46"/>
    <p:sldId id="648" r:id="rId47"/>
    <p:sldId id="578" r:id="rId48"/>
    <p:sldId id="579" r:id="rId49"/>
    <p:sldId id="649" r:id="rId50"/>
    <p:sldId id="501" r:id="rId51"/>
    <p:sldId id="500" r:id="rId52"/>
    <p:sldId id="502" r:id="rId53"/>
    <p:sldId id="503" r:id="rId54"/>
    <p:sldId id="504" r:id="rId55"/>
    <p:sldId id="505" r:id="rId56"/>
    <p:sldId id="506" r:id="rId57"/>
    <p:sldId id="507" r:id="rId58"/>
    <p:sldId id="508" r:id="rId59"/>
    <p:sldId id="509" r:id="rId60"/>
    <p:sldId id="510" r:id="rId61"/>
    <p:sldId id="547" r:id="rId62"/>
    <p:sldId id="512" r:id="rId63"/>
    <p:sldId id="513" r:id="rId64"/>
    <p:sldId id="514" r:id="rId65"/>
    <p:sldId id="516" r:id="rId66"/>
    <p:sldId id="517" r:id="rId67"/>
    <p:sldId id="519" r:id="rId68"/>
    <p:sldId id="520" r:id="rId69"/>
    <p:sldId id="651" r:id="rId70"/>
    <p:sldId id="650" r:id="rId71"/>
    <p:sldId id="260" r:id="rId72"/>
    <p:sldId id="654" r:id="rId73"/>
    <p:sldId id="653" r:id="rId74"/>
    <p:sldId id="548" r:id="rId75"/>
    <p:sldId id="560" r:id="rId76"/>
    <p:sldId id="549" r:id="rId77"/>
    <p:sldId id="550" r:id="rId78"/>
    <p:sldId id="551" r:id="rId79"/>
    <p:sldId id="552" r:id="rId80"/>
    <p:sldId id="553" r:id="rId81"/>
    <p:sldId id="554" r:id="rId82"/>
    <p:sldId id="555" r:id="rId83"/>
    <p:sldId id="556" r:id="rId84"/>
    <p:sldId id="627" r:id="rId85"/>
    <p:sldId id="563" r:id="rId86"/>
    <p:sldId id="628" r:id="rId87"/>
    <p:sldId id="629" r:id="rId88"/>
    <p:sldId id="630" r:id="rId89"/>
    <p:sldId id="631" r:id="rId90"/>
    <p:sldId id="632" r:id="rId91"/>
    <p:sldId id="633" r:id="rId92"/>
    <p:sldId id="634" r:id="rId93"/>
    <p:sldId id="635" r:id="rId94"/>
    <p:sldId id="636" r:id="rId95"/>
    <p:sldId id="637" r:id="rId96"/>
    <p:sldId id="638" r:id="rId97"/>
    <p:sldId id="639" r:id="rId98"/>
    <p:sldId id="660" r:id="rId99"/>
    <p:sldId id="661" r:id="rId100"/>
    <p:sldId id="640" r:id="rId101"/>
    <p:sldId id="641" r:id="rId102"/>
    <p:sldId id="642" r:id="rId103"/>
    <p:sldId id="558" r:id="rId104"/>
    <p:sldId id="655" r:id="rId105"/>
    <p:sldId id="656" r:id="rId106"/>
    <p:sldId id="657" r:id="rId107"/>
    <p:sldId id="658" r:id="rId108"/>
    <p:sldId id="659" r:id="rId109"/>
    <p:sldId id="601" r:id="rId110"/>
    <p:sldId id="603" r:id="rId111"/>
    <p:sldId id="604" r:id="rId112"/>
    <p:sldId id="605" r:id="rId113"/>
    <p:sldId id="606" r:id="rId114"/>
    <p:sldId id="607" r:id="rId115"/>
    <p:sldId id="608" r:id="rId116"/>
    <p:sldId id="609" r:id="rId117"/>
    <p:sldId id="610" r:id="rId118"/>
    <p:sldId id="611" r:id="rId119"/>
    <p:sldId id="612" r:id="rId120"/>
    <p:sldId id="613" r:id="rId121"/>
    <p:sldId id="614" r:id="rId122"/>
    <p:sldId id="615" r:id="rId123"/>
    <p:sldId id="616" r:id="rId124"/>
    <p:sldId id="617" r:id="rId125"/>
    <p:sldId id="618" r:id="rId126"/>
    <p:sldId id="619" r:id="rId127"/>
    <p:sldId id="602" r:id="rId128"/>
    <p:sldId id="333" r:id="rId129"/>
    <p:sldId id="663" r:id="rId130"/>
    <p:sldId id="664" r:id="rId131"/>
    <p:sldId id="665" r:id="rId132"/>
    <p:sldId id="666" r:id="rId133"/>
    <p:sldId id="667" r:id="rId134"/>
    <p:sldId id="668" r:id="rId135"/>
    <p:sldId id="669" r:id="rId136"/>
    <p:sldId id="581" r:id="rId137"/>
    <p:sldId id="582" r:id="rId138"/>
    <p:sldId id="662" r:id="rId139"/>
    <p:sldId id="576" r:id="rId140"/>
    <p:sldId id="587" r:id="rId141"/>
    <p:sldId id="575" r:id="rId142"/>
    <p:sldId id="592" r:id="rId143"/>
    <p:sldId id="593" r:id="rId144"/>
    <p:sldId id="594" r:id="rId145"/>
    <p:sldId id="595" r:id="rId146"/>
    <p:sldId id="596" r:id="rId147"/>
    <p:sldId id="597" r:id="rId148"/>
    <p:sldId id="598" r:id="rId149"/>
    <p:sldId id="599" r:id="rId150"/>
    <p:sldId id="600" r:id="rId151"/>
    <p:sldId id="620" r:id="rId152"/>
    <p:sldId id="621" r:id="rId153"/>
    <p:sldId id="622" r:id="rId154"/>
    <p:sldId id="623" r:id="rId155"/>
    <p:sldId id="624" r:id="rId156"/>
    <p:sldId id="625" r:id="rId157"/>
    <p:sldId id="626"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62" autoAdjust="0"/>
  </p:normalViewPr>
  <p:slideViewPr>
    <p:cSldViewPr>
      <p:cViewPr varScale="1">
        <p:scale>
          <a:sx n="79" d="100"/>
          <a:sy n="79"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avanya\Research\HPCA_Talk\motivational-data-slowdow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Lavanya\Research\HPCA_Talk\Ind_Workload_Plot.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Lavanya\Research\HPCA_Talk\Avg_sys_perf_resul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Lavanya\Research\complex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vanya\Research\HPCA_Talk\motivational-data-slowdow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Lavanya\Research\complexity.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Lavanya\Research\complexity.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Lavanya\Research\complexity.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lavanya\Research\GSRC-2012\observation1.xlsx" TargetMode="External"/><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Lavanya\Research\Simple_Scheduling_Plot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Lavanya\Research\leslie_short.xlsx" TargetMode="External"/><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oleObject" Target="file:///C:\Users\Lavanya\Research\HPCA_Talk\Avg_sys_perf_results.xlsx" TargetMode="External"/><Relationship Id="rId1" Type="http://schemas.openxmlformats.org/officeDocument/2006/relationships/themeOverride" Target="../theme/themeOverride11.xml"/></Relationships>
</file>

<file path=ppt/charts/_rels/chart61.xml.rels><?xml version="1.0" encoding="UTF-8" standalone="yes"?>
<Relationships xmlns="http://schemas.openxmlformats.org/package/2006/relationships"><Relationship Id="rId2" Type="http://schemas.openxmlformats.org/officeDocument/2006/relationships/oleObject" Target="file:///C:\Users\Lavanya\Research\HPCA_Talk\casestudy2.xlsx" TargetMode="External"/><Relationship Id="rId1" Type="http://schemas.openxmlformats.org/officeDocument/2006/relationships/themeOverride" Target="../theme/themeOverride12.xml"/></Relationships>
</file>

<file path=ppt/charts/_rels/chart62.xml.rels><?xml version="1.0" encoding="UTF-8" standalone="yes"?>
<Relationships xmlns="http://schemas.openxmlformats.org/package/2006/relationships"><Relationship Id="rId2" Type="http://schemas.openxmlformats.org/officeDocument/2006/relationships/oleObject" Target="file:///C:\Users\Lavanya\Research\HPCA_Talk\app2_results.xlsx" TargetMode="External"/><Relationship Id="rId1" Type="http://schemas.openxmlformats.org/officeDocument/2006/relationships/themeOverride" Target="../theme/themeOverride13.xml"/></Relationships>
</file>

<file path=ppt/charts/_rels/chart63.xml.rels><?xml version="1.0" encoding="UTF-8" standalone="yes"?>
<Relationships xmlns="http://schemas.openxmlformats.org/package/2006/relationships"><Relationship Id="rId2" Type="http://schemas.openxmlformats.org/officeDocument/2006/relationships/oleObject" Target="file:///C:\Users\Lavanya\Research\HPCA_Talk\app2_results.xlsx" TargetMode="External"/><Relationship Id="rId1" Type="http://schemas.openxmlformats.org/officeDocument/2006/relationships/themeOverride" Target="../theme/themeOverride14.xml"/></Relationships>
</file>

<file path=ppt/charts/_rels/chart6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5.xml"/></Relationships>
</file>

<file path=ppt/charts/_rels/chart65.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6.xml"/></Relationships>
</file>

<file path=ppt/charts/_rels/chart66.xml.rels><?xml version="1.0" encoding="UTF-8" standalone="yes"?>
<Relationships xmlns="http://schemas.openxmlformats.org/package/2006/relationships"><Relationship Id="rId1" Type="http://schemas.openxmlformats.org/officeDocument/2006/relationships/oleObject" Target="file:///C:\Users\Lavanya\Research\cache-slowdown.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C:\Users\Lavanya\Research\cache-slowdown.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4.xml"/></Relationships>
</file>

<file path=ppt/charts/_rels/chart70.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Users\Lavanya\Research\asm-plots.xlsx" TargetMode="External"/></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vanya\Research\asm-plot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Lavanya\Research\HPCA_Talk_Slowdown_Plot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'with gcc'!$A$2</c:f>
              <c:strCache>
                <c:ptCount val="1"/>
                <c:pt idx="0">
                  <c:v>Slowdown</c:v>
                </c:pt>
              </c:strCache>
            </c:strRef>
          </c:tx>
          <c:dPt>
            <c:idx val="0"/>
            <c:spPr>
              <a:solidFill>
                <a:srgbClr val="FF0000"/>
              </a:solidFill>
            </c:spPr>
          </c:dPt>
          <c:dPt>
            <c:idx val="1"/>
            <c:spPr>
              <a:solidFill>
                <a:srgbClr val="0070C0"/>
              </a:solidFill>
            </c:spPr>
          </c:dPt>
          <c:cat>
            <c:strRef>
              <c:f>'with gcc'!$B$1:$C$1</c:f>
              <c:strCache>
                <c:ptCount val="2"/>
                <c:pt idx="0">
                  <c:v>leslie3d (core 0)</c:v>
                </c:pt>
                <c:pt idx="1">
                  <c:v>gcc (core 1)</c:v>
                </c:pt>
              </c:strCache>
            </c:strRef>
          </c:cat>
          <c:val>
            <c:numRef>
              <c:f>'with gcc'!$B$2:$C$2</c:f>
              <c:numCache>
                <c:formatCode>General</c:formatCode>
                <c:ptCount val="2"/>
                <c:pt idx="0">
                  <c:v>1.9</c:v>
                </c:pt>
                <c:pt idx="1">
                  <c:v>1.1000000000000001</c:v>
                </c:pt>
              </c:numCache>
            </c:numRef>
          </c:val>
        </c:ser>
        <c:axId val="261867776"/>
        <c:axId val="262340608"/>
      </c:barChart>
      <c:catAx>
        <c:axId val="261867776"/>
        <c:scaling>
          <c:orientation val="minMax"/>
        </c:scaling>
        <c:axPos val="b"/>
        <c:tickLblPos val="nextTo"/>
        <c:spPr>
          <a:ln w="12700">
            <a:solidFill>
              <a:sysClr val="windowText" lastClr="000000"/>
            </a:solidFill>
          </a:ln>
        </c:spPr>
        <c:txPr>
          <a:bodyPr/>
          <a:lstStyle/>
          <a:p>
            <a:pPr>
              <a:defRPr sz="1800">
                <a:latin typeface="Tahoma" pitchFamily="34" charset="0"/>
                <a:ea typeface="Tahoma" pitchFamily="34" charset="0"/>
                <a:cs typeface="Tahoma" pitchFamily="34" charset="0"/>
              </a:defRPr>
            </a:pPr>
            <a:endParaRPr lang="en-US"/>
          </a:p>
        </c:txPr>
        <c:crossAx val="262340608"/>
        <c:crossesAt val="0"/>
        <c:auto val="1"/>
        <c:lblAlgn val="ctr"/>
        <c:lblOffset val="100"/>
      </c:catAx>
      <c:valAx>
        <c:axId val="262340608"/>
        <c:scaling>
          <c:orientation val="minMax"/>
          <c:max val="6"/>
        </c:scaling>
        <c:axPos val="l"/>
        <c:title>
          <c:tx>
            <c:rich>
              <a:bodyPr rot="-5400000" vert="horz"/>
              <a:lstStyle/>
              <a:p>
                <a:pPr>
                  <a:defRPr sz="2500">
                    <a:latin typeface="Tahoma" pitchFamily="34" charset="0"/>
                    <a:ea typeface="Tahoma" pitchFamily="34" charset="0"/>
                    <a:cs typeface="Tahoma" pitchFamily="34" charset="0"/>
                  </a:defRPr>
                </a:pPr>
                <a:r>
                  <a:rPr lang="en-US" sz="2500" dirty="0">
                    <a:latin typeface="Tahoma" pitchFamily="34" charset="0"/>
                    <a:ea typeface="Tahoma" pitchFamily="34" charset="0"/>
                    <a:cs typeface="Tahoma" pitchFamily="34" charset="0"/>
                  </a:rPr>
                  <a:t>Slowdown</a:t>
                </a:r>
              </a:p>
            </c:rich>
          </c:tx>
          <c:layout/>
        </c:title>
        <c:numFmt formatCode="General" sourceLinked="1"/>
        <c:tickLblPos val="nextTo"/>
        <c:spPr>
          <a:ln w="12700">
            <a:solidFill>
              <a:sysClr val="windowText" lastClr="000000"/>
            </a:solidFill>
          </a:ln>
        </c:spPr>
        <c:txPr>
          <a:bodyPr/>
          <a:lstStyle/>
          <a:p>
            <a:pPr>
              <a:defRPr sz="1500">
                <a:latin typeface="Tahoma" pitchFamily="34" charset="0"/>
                <a:ea typeface="Tahoma" pitchFamily="34" charset="0"/>
                <a:cs typeface="Tahoma" pitchFamily="34" charset="0"/>
              </a:defRPr>
            </a:pPr>
            <a:endParaRPr lang="en-US"/>
          </a:p>
        </c:txPr>
        <c:crossAx val="261867776"/>
        <c:crosses val="autoZero"/>
        <c:crossBetween val="between"/>
        <c:majorUnit val="1"/>
        <c:minorUnit val="0.2"/>
      </c:valAx>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wrf!$B$1</c:f>
              <c:strCache>
                <c:ptCount val="1"/>
                <c:pt idx="0">
                  <c:v>Actual</c:v>
                </c:pt>
              </c:strCache>
            </c:strRef>
          </c:tx>
          <c:spPr>
            <a:ln w="50800"/>
          </c:spPr>
          <c:marker>
            <c:symbol val="none"/>
          </c:marker>
          <c:xVal>
            <c:numRef>
              <c:f>wrf!$A$2:$A$21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wrf!$B$2:$B$21</c:f>
              <c:numCache>
                <c:formatCode>General</c:formatCode>
                <c:ptCount val="20"/>
                <c:pt idx="0">
                  <c:v>1.01792192447078</c:v>
                </c:pt>
                <c:pt idx="1">
                  <c:v>1.0227960470943016</c:v>
                </c:pt>
                <c:pt idx="2">
                  <c:v>1.5311487895340599</c:v>
                </c:pt>
                <c:pt idx="3">
                  <c:v>1.2015807014023698</c:v>
                </c:pt>
                <c:pt idx="4">
                  <c:v>1.0184813679892699</c:v>
                </c:pt>
                <c:pt idx="5">
                  <c:v>1.0121006607737622</c:v>
                </c:pt>
                <c:pt idx="6">
                  <c:v>1.0058884247343101</c:v>
                </c:pt>
                <c:pt idx="7">
                  <c:v>1.00711206839426</c:v>
                </c:pt>
                <c:pt idx="8">
                  <c:v>1.12613521285667</c:v>
                </c:pt>
                <c:pt idx="9">
                  <c:v>1.5714284903055977</c:v>
                </c:pt>
                <c:pt idx="10">
                  <c:v>1.0807660387987201</c:v>
                </c:pt>
                <c:pt idx="11">
                  <c:v>1.01666555398285</c:v>
                </c:pt>
                <c:pt idx="12">
                  <c:v>1.0097073505176177</c:v>
                </c:pt>
                <c:pt idx="13">
                  <c:v>1.2302541556220199</c:v>
                </c:pt>
                <c:pt idx="14">
                  <c:v>1.0955692896233777</c:v>
                </c:pt>
                <c:pt idx="15">
                  <c:v>1.0307642060910998</c:v>
                </c:pt>
                <c:pt idx="16">
                  <c:v>1.0187243639829477</c:v>
                </c:pt>
                <c:pt idx="17">
                  <c:v>1.3241596748557267</c:v>
                </c:pt>
                <c:pt idx="18">
                  <c:v>1.3256800388011001</c:v>
                </c:pt>
                <c:pt idx="19">
                  <c:v>1.0134049910469198</c:v>
                </c:pt>
              </c:numCache>
            </c:numRef>
          </c:yVal>
          <c:smooth val="1"/>
        </c:ser>
        <c:ser>
          <c:idx val="1"/>
          <c:order val="1"/>
          <c:tx>
            <c:strRef>
              <c:f>wrf!$F$1</c:f>
              <c:strCache>
                <c:ptCount val="1"/>
                <c:pt idx="0">
                  <c:v>STFM</c:v>
                </c:pt>
              </c:strCache>
            </c:strRef>
          </c:tx>
          <c:spPr>
            <a:ln w="50800"/>
          </c:spPr>
          <c:marker>
            <c:symbol val="none"/>
          </c:marker>
          <c:xVal>
            <c:numRef>
              <c:f>wrf!$A$2:$A$21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wrf!$F$2:$F$21</c:f>
              <c:numCache>
                <c:formatCode>General</c:formatCode>
                <c:ptCount val="20"/>
                <c:pt idx="0">
                  <c:v>2.6564400166372777</c:v>
                </c:pt>
                <c:pt idx="1">
                  <c:v>2.8135550400771701</c:v>
                </c:pt>
                <c:pt idx="2">
                  <c:v>2.3230284722668597</c:v>
                </c:pt>
                <c:pt idx="3">
                  <c:v>1.9912578604319173</c:v>
                </c:pt>
                <c:pt idx="4">
                  <c:v>2.1243371031846201</c:v>
                </c:pt>
                <c:pt idx="5">
                  <c:v>2.8472291754919699</c:v>
                </c:pt>
                <c:pt idx="6">
                  <c:v>2.9844145191058797</c:v>
                </c:pt>
                <c:pt idx="7">
                  <c:v>2.4594401041666334</c:v>
                </c:pt>
                <c:pt idx="8">
                  <c:v>2.5397086609374102</c:v>
                </c:pt>
                <c:pt idx="9">
                  <c:v>2.2387722561785801</c:v>
                </c:pt>
                <c:pt idx="10">
                  <c:v>3.0173717915135612</c:v>
                </c:pt>
                <c:pt idx="11">
                  <c:v>2.8436928567576802</c:v>
                </c:pt>
                <c:pt idx="12">
                  <c:v>3.39510467789029</c:v>
                </c:pt>
                <c:pt idx="13">
                  <c:v>3.9401553860152587</c:v>
                </c:pt>
                <c:pt idx="14">
                  <c:v>2.5308208191386967</c:v>
                </c:pt>
                <c:pt idx="15">
                  <c:v>2.8686379552057799</c:v>
                </c:pt>
                <c:pt idx="16">
                  <c:v>3.3190543401552377</c:v>
                </c:pt>
                <c:pt idx="17">
                  <c:v>2.5051773008619502</c:v>
                </c:pt>
                <c:pt idx="18">
                  <c:v>2.3033388428146471</c:v>
                </c:pt>
                <c:pt idx="19">
                  <c:v>2.0445277300653228</c:v>
                </c:pt>
              </c:numCache>
            </c:numRef>
          </c:yVal>
          <c:smooth val="1"/>
        </c:ser>
        <c:ser>
          <c:idx val="2"/>
          <c:order val="2"/>
          <c:tx>
            <c:strRef>
              <c:f>wrf!$J$1</c:f>
              <c:strCache>
                <c:ptCount val="1"/>
                <c:pt idx="0">
                  <c:v>MISE</c:v>
                </c:pt>
              </c:strCache>
            </c:strRef>
          </c:tx>
          <c:spPr>
            <a:ln w="50800"/>
          </c:spPr>
          <c:marker>
            <c:symbol val="none"/>
          </c:marker>
          <c:xVal>
            <c:numRef>
              <c:f>wrf!$A$2:$A$21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wrf!$J$2:$J$21</c:f>
              <c:numCache>
                <c:formatCode>General</c:formatCode>
                <c:ptCount val="20"/>
                <c:pt idx="0">
                  <c:v>1.0004547951737299</c:v>
                </c:pt>
                <c:pt idx="1">
                  <c:v>1.0032167967308199</c:v>
                </c:pt>
                <c:pt idx="2">
                  <c:v>1.7563226737790498</c:v>
                </c:pt>
                <c:pt idx="3">
                  <c:v>1.0690613579964443</c:v>
                </c:pt>
                <c:pt idx="4">
                  <c:v>0.99706872775270783</c:v>
                </c:pt>
                <c:pt idx="5">
                  <c:v>1.0010509444073701</c:v>
                </c:pt>
                <c:pt idx="6">
                  <c:v>1.00155632133834</c:v>
                </c:pt>
                <c:pt idx="7">
                  <c:v>0.99868993632935665</c:v>
                </c:pt>
                <c:pt idx="8">
                  <c:v>1.0592780684252701</c:v>
                </c:pt>
                <c:pt idx="9">
                  <c:v>1.3748048832550999</c:v>
                </c:pt>
                <c:pt idx="10">
                  <c:v>1.0554642608859464</c:v>
                </c:pt>
                <c:pt idx="11">
                  <c:v>1.0002643376795366</c:v>
                </c:pt>
                <c:pt idx="12">
                  <c:v>1.0005744985277398</c:v>
                </c:pt>
                <c:pt idx="13">
                  <c:v>1.0638703721657898</c:v>
                </c:pt>
                <c:pt idx="14">
                  <c:v>1.0105372624631499</c:v>
                </c:pt>
                <c:pt idx="15">
                  <c:v>0.98885725627584464</c:v>
                </c:pt>
                <c:pt idx="16">
                  <c:v>1.0009244820822791</c:v>
                </c:pt>
                <c:pt idx="17">
                  <c:v>0.922102577140819</c:v>
                </c:pt>
                <c:pt idx="18">
                  <c:v>1.0906983045802301</c:v>
                </c:pt>
                <c:pt idx="19">
                  <c:v>1.0039074384578699</c:v>
                </c:pt>
              </c:numCache>
            </c:numRef>
          </c:yVal>
          <c:smooth val="1"/>
        </c:ser>
        <c:axId val="296028416"/>
        <c:axId val="296030208"/>
      </c:scatterChart>
      <c:valAx>
        <c:axId val="296028416"/>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030208"/>
        <c:crosses val="autoZero"/>
        <c:crossBetween val="midCat"/>
      </c:valAx>
      <c:valAx>
        <c:axId val="296030208"/>
        <c:scaling>
          <c:orientation val="minMax"/>
          <c:max val="4"/>
          <c:min val="0"/>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028416"/>
        <c:crosses val="autoZero"/>
        <c:crossBetween val="midCat"/>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calculix!$B$1</c:f>
              <c:strCache>
                <c:ptCount val="1"/>
                <c:pt idx="0">
                  <c:v>Actual</c:v>
                </c:pt>
              </c:strCache>
            </c:strRef>
          </c:tx>
          <c:spPr>
            <a:ln w="50800"/>
          </c:spPr>
          <c:marker>
            <c:symbol val="none"/>
          </c:marker>
          <c:xVal>
            <c:numRef>
              <c:f>calculix!$A$2:$A$21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calculix!$B$2:$B$21</c:f>
              <c:numCache>
                <c:formatCode>General</c:formatCode>
                <c:ptCount val="20"/>
                <c:pt idx="0">
                  <c:v>1.0393928879851098</c:v>
                </c:pt>
                <c:pt idx="1">
                  <c:v>1.0431831263180436</c:v>
                </c:pt>
                <c:pt idx="2">
                  <c:v>1.0257887949094477</c:v>
                </c:pt>
                <c:pt idx="3">
                  <c:v>1.0358309576639673</c:v>
                </c:pt>
                <c:pt idx="4">
                  <c:v>1.0309790005975199</c:v>
                </c:pt>
                <c:pt idx="5">
                  <c:v>1.0315790040675299</c:v>
                </c:pt>
                <c:pt idx="6">
                  <c:v>1.0304495575228598</c:v>
                </c:pt>
                <c:pt idx="7">
                  <c:v>1.0231810159066399</c:v>
                </c:pt>
                <c:pt idx="8">
                  <c:v>1.0225829236797885</c:v>
                </c:pt>
                <c:pt idx="9">
                  <c:v>1.0158471299481036</c:v>
                </c:pt>
                <c:pt idx="10">
                  <c:v>1.0543449655099799</c:v>
                </c:pt>
                <c:pt idx="11">
                  <c:v>1.0328166194421677</c:v>
                </c:pt>
                <c:pt idx="12">
                  <c:v>1.0751446152977477</c:v>
                </c:pt>
                <c:pt idx="13">
                  <c:v>1.0631743447737101</c:v>
                </c:pt>
                <c:pt idx="14">
                  <c:v>1.0517215884290987</c:v>
                </c:pt>
                <c:pt idx="15">
                  <c:v>1.05303082388049</c:v>
                </c:pt>
                <c:pt idx="16">
                  <c:v>1.02895902503752</c:v>
                </c:pt>
                <c:pt idx="17">
                  <c:v>1.0322150536349199</c:v>
                </c:pt>
                <c:pt idx="18">
                  <c:v>1.0309855624409001</c:v>
                </c:pt>
                <c:pt idx="19">
                  <c:v>1.0245962439100698</c:v>
                </c:pt>
              </c:numCache>
            </c:numRef>
          </c:yVal>
          <c:smooth val="1"/>
        </c:ser>
        <c:ser>
          <c:idx val="1"/>
          <c:order val="1"/>
          <c:tx>
            <c:strRef>
              <c:f>calculix!$F$1</c:f>
              <c:strCache>
                <c:ptCount val="1"/>
                <c:pt idx="0">
                  <c:v>STFM</c:v>
                </c:pt>
              </c:strCache>
            </c:strRef>
          </c:tx>
          <c:spPr>
            <a:ln w="50800"/>
          </c:spPr>
          <c:marker>
            <c:symbol val="none"/>
          </c:marker>
          <c:xVal>
            <c:numRef>
              <c:f>calculix!$A$2:$A$21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calculix!$F$2:$F$21</c:f>
              <c:numCache>
                <c:formatCode>General</c:formatCode>
                <c:ptCount val="20"/>
                <c:pt idx="0">
                  <c:v>2.1276270173341412</c:v>
                </c:pt>
                <c:pt idx="1">
                  <c:v>2.0414120156826598</c:v>
                </c:pt>
                <c:pt idx="2">
                  <c:v>1.9127045877677999</c:v>
                </c:pt>
                <c:pt idx="3">
                  <c:v>1.8201081827986001</c:v>
                </c:pt>
                <c:pt idx="4">
                  <c:v>2.3707644338046925</c:v>
                </c:pt>
                <c:pt idx="5">
                  <c:v>1.9609404626469635</c:v>
                </c:pt>
                <c:pt idx="6">
                  <c:v>1.9558740799775001</c:v>
                </c:pt>
                <c:pt idx="7">
                  <c:v>2.0619534777390398</c:v>
                </c:pt>
                <c:pt idx="8">
                  <c:v>2.2476529393861227</c:v>
                </c:pt>
                <c:pt idx="9">
                  <c:v>2.1729997109176802</c:v>
                </c:pt>
                <c:pt idx="10">
                  <c:v>3.9672901725140499</c:v>
                </c:pt>
                <c:pt idx="11">
                  <c:v>2.3083821236281934</c:v>
                </c:pt>
                <c:pt idx="12">
                  <c:v>2.4137791208472867</c:v>
                </c:pt>
                <c:pt idx="13">
                  <c:v>2.5476811594202902</c:v>
                </c:pt>
                <c:pt idx="14">
                  <c:v>2.8092584345397245</c:v>
                </c:pt>
                <c:pt idx="15">
                  <c:v>2.6086967056220436</c:v>
                </c:pt>
                <c:pt idx="16">
                  <c:v>2.1794807005315002</c:v>
                </c:pt>
                <c:pt idx="17">
                  <c:v>1.9626507000822422</c:v>
                </c:pt>
                <c:pt idx="18">
                  <c:v>1.8870852321946399</c:v>
                </c:pt>
                <c:pt idx="19">
                  <c:v>2.0011167874539812</c:v>
                </c:pt>
              </c:numCache>
            </c:numRef>
          </c:yVal>
          <c:smooth val="1"/>
        </c:ser>
        <c:ser>
          <c:idx val="2"/>
          <c:order val="2"/>
          <c:tx>
            <c:strRef>
              <c:f>calculix!$J$1</c:f>
              <c:strCache>
                <c:ptCount val="1"/>
                <c:pt idx="0">
                  <c:v>MISE</c:v>
                </c:pt>
              </c:strCache>
            </c:strRef>
          </c:tx>
          <c:spPr>
            <a:ln w="50800"/>
          </c:spPr>
          <c:marker>
            <c:symbol val="none"/>
          </c:marker>
          <c:xVal>
            <c:numRef>
              <c:f>calculix!$A$2:$A$21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calculix!$J$2:$J$21</c:f>
              <c:numCache>
                <c:formatCode>General</c:formatCode>
                <c:ptCount val="20"/>
                <c:pt idx="0">
                  <c:v>1.0191344383986798</c:v>
                </c:pt>
                <c:pt idx="1">
                  <c:v>1.00681118469838</c:v>
                </c:pt>
                <c:pt idx="2">
                  <c:v>1.0168315576638498</c:v>
                </c:pt>
                <c:pt idx="3">
                  <c:v>0.98222935806878664</c:v>
                </c:pt>
                <c:pt idx="4">
                  <c:v>1.0310019791613101</c:v>
                </c:pt>
                <c:pt idx="5">
                  <c:v>0.96844229849600805</c:v>
                </c:pt>
                <c:pt idx="6">
                  <c:v>1.0017020284809899</c:v>
                </c:pt>
                <c:pt idx="7">
                  <c:v>1.0176887924321714</c:v>
                </c:pt>
                <c:pt idx="8">
                  <c:v>0.99416725811860751</c:v>
                </c:pt>
                <c:pt idx="9">
                  <c:v>1.0091018990019198</c:v>
                </c:pt>
                <c:pt idx="10">
                  <c:v>1.0383029038181701</c:v>
                </c:pt>
                <c:pt idx="11">
                  <c:v>1.0292658271448298</c:v>
                </c:pt>
                <c:pt idx="12">
                  <c:v>1.0276058087414299</c:v>
                </c:pt>
                <c:pt idx="13">
                  <c:v>1.01283767793104</c:v>
                </c:pt>
                <c:pt idx="14">
                  <c:v>1.0241913234820199</c:v>
                </c:pt>
                <c:pt idx="15">
                  <c:v>1.0230800678987135</c:v>
                </c:pt>
                <c:pt idx="16">
                  <c:v>0.99686863816865801</c:v>
                </c:pt>
                <c:pt idx="17">
                  <c:v>1.02228860768824</c:v>
                </c:pt>
                <c:pt idx="18">
                  <c:v>0.8950736925951539</c:v>
                </c:pt>
                <c:pt idx="19">
                  <c:v>1.0191277948080599</c:v>
                </c:pt>
              </c:numCache>
            </c:numRef>
          </c:yVal>
          <c:smooth val="1"/>
        </c:ser>
        <c:axId val="296080128"/>
        <c:axId val="296081664"/>
      </c:scatterChart>
      <c:valAx>
        <c:axId val="296080128"/>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081664"/>
        <c:crosses val="autoZero"/>
        <c:crossBetween val="midCat"/>
      </c:valAx>
      <c:valAx>
        <c:axId val="296081664"/>
        <c:scaling>
          <c:orientation val="minMax"/>
          <c:max val="4"/>
          <c:min val="0"/>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080128"/>
        <c:crosses val="autoZero"/>
        <c:crossBetween val="midCat"/>
      </c:valAx>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povray!$B$1</c:f>
              <c:strCache>
                <c:ptCount val="1"/>
                <c:pt idx="0">
                  <c:v>Actual</c:v>
                </c:pt>
              </c:strCache>
            </c:strRef>
          </c:tx>
          <c:spPr>
            <a:ln w="50800"/>
          </c:spPr>
          <c:marker>
            <c:symbol val="none"/>
          </c:marker>
          <c:xVal>
            <c:numRef>
              <c:f>povray!$A$2:$A$21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povray!$B$2:$B$21</c:f>
              <c:numCache>
                <c:formatCode>General</c:formatCode>
                <c:ptCount val="20"/>
                <c:pt idx="0">
                  <c:v>1.0008226061083398</c:v>
                </c:pt>
                <c:pt idx="1">
                  <c:v>1.0010972026829363</c:v>
                </c:pt>
                <c:pt idx="2">
                  <c:v>1.00292251290157</c:v>
                </c:pt>
                <c:pt idx="3">
                  <c:v>1.0014140509021443</c:v>
                </c:pt>
                <c:pt idx="4">
                  <c:v>1.0015905408207499</c:v>
                </c:pt>
                <c:pt idx="5">
                  <c:v>1.0014741052427898</c:v>
                </c:pt>
                <c:pt idx="6">
                  <c:v>1.003790378340307</c:v>
                </c:pt>
                <c:pt idx="7">
                  <c:v>1.0016004981570445</c:v>
                </c:pt>
                <c:pt idx="8">
                  <c:v>1.0011211673345948</c:v>
                </c:pt>
                <c:pt idx="9">
                  <c:v>1.0034478670482001</c:v>
                </c:pt>
                <c:pt idx="10">
                  <c:v>1.03907939940172</c:v>
                </c:pt>
                <c:pt idx="11">
                  <c:v>1.129717479570844</c:v>
                </c:pt>
                <c:pt idx="12">
                  <c:v>1.00135784844119</c:v>
                </c:pt>
                <c:pt idx="13">
                  <c:v>1.00175910473315</c:v>
                </c:pt>
                <c:pt idx="14">
                  <c:v>1.0019176574512598</c:v>
                </c:pt>
                <c:pt idx="15">
                  <c:v>1.0019779622823</c:v>
                </c:pt>
                <c:pt idx="16">
                  <c:v>1.0012013909558664</c:v>
                </c:pt>
                <c:pt idx="17">
                  <c:v>1.0007705269284022</c:v>
                </c:pt>
                <c:pt idx="18">
                  <c:v>1.0010651160321777</c:v>
                </c:pt>
                <c:pt idx="19">
                  <c:v>1.0011513374720598</c:v>
                </c:pt>
              </c:numCache>
            </c:numRef>
          </c:yVal>
          <c:smooth val="1"/>
        </c:ser>
        <c:ser>
          <c:idx val="1"/>
          <c:order val="1"/>
          <c:tx>
            <c:strRef>
              <c:f>povray!$F$1</c:f>
              <c:strCache>
                <c:ptCount val="1"/>
                <c:pt idx="0">
                  <c:v>STFM</c:v>
                </c:pt>
              </c:strCache>
            </c:strRef>
          </c:tx>
          <c:spPr>
            <a:ln w="50800"/>
          </c:spPr>
          <c:marker>
            <c:symbol val="none"/>
          </c:marker>
          <c:xVal>
            <c:numRef>
              <c:f>povray!$A$2:$A$21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povray!$F$2:$F$21</c:f>
              <c:numCache>
                <c:formatCode>General</c:formatCode>
                <c:ptCount val="20"/>
                <c:pt idx="0">
                  <c:v>2.5586776859504101</c:v>
                </c:pt>
                <c:pt idx="1">
                  <c:v>2.6401170351105412</c:v>
                </c:pt>
                <c:pt idx="2">
                  <c:v>2.5896986685354002</c:v>
                </c:pt>
                <c:pt idx="3">
                  <c:v>1.89242205244683</c:v>
                </c:pt>
                <c:pt idx="4">
                  <c:v>2.96350903059344</c:v>
                </c:pt>
                <c:pt idx="5">
                  <c:v>3.1523260601070402</c:v>
                </c:pt>
                <c:pt idx="6">
                  <c:v>2.6590341382181477</c:v>
                </c:pt>
                <c:pt idx="7">
                  <c:v>2.2123926838372467</c:v>
                </c:pt>
                <c:pt idx="8">
                  <c:v>3.2204526404023612</c:v>
                </c:pt>
                <c:pt idx="9">
                  <c:v>2.9928517682467999</c:v>
                </c:pt>
                <c:pt idx="10">
                  <c:v>3.5897967648278812</c:v>
                </c:pt>
                <c:pt idx="11">
                  <c:v>2.7106560240106568</c:v>
                </c:pt>
                <c:pt idx="12">
                  <c:v>2.1336095265500998</c:v>
                </c:pt>
                <c:pt idx="13">
                  <c:v>3.0914634146341116</c:v>
                </c:pt>
                <c:pt idx="14">
                  <c:v>3.0289103039288388</c:v>
                </c:pt>
                <c:pt idx="15">
                  <c:v>3.0637583892617397</c:v>
                </c:pt>
                <c:pt idx="16">
                  <c:v>3.0872988702499202</c:v>
                </c:pt>
                <c:pt idx="17">
                  <c:v>2.3554376657824898</c:v>
                </c:pt>
                <c:pt idx="18">
                  <c:v>2.7463617463617971</c:v>
                </c:pt>
                <c:pt idx="19">
                  <c:v>2.2834119496855636</c:v>
                </c:pt>
              </c:numCache>
            </c:numRef>
          </c:yVal>
          <c:smooth val="1"/>
        </c:ser>
        <c:ser>
          <c:idx val="2"/>
          <c:order val="2"/>
          <c:tx>
            <c:strRef>
              <c:f>povray!$J$1</c:f>
              <c:strCache>
                <c:ptCount val="1"/>
                <c:pt idx="0">
                  <c:v>MISE</c:v>
                </c:pt>
              </c:strCache>
            </c:strRef>
          </c:tx>
          <c:spPr>
            <a:ln w="50800"/>
          </c:spPr>
          <c:marker>
            <c:symbol val="none"/>
          </c:marker>
          <c:xVal>
            <c:numRef>
              <c:f>povray!$A$2:$A$21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povray!$J$2:$J$21</c:f>
              <c:numCache>
                <c:formatCode>General</c:formatCode>
                <c:ptCount val="20"/>
                <c:pt idx="0">
                  <c:v>1.0002078509424899</c:v>
                </c:pt>
                <c:pt idx="1">
                  <c:v>1.00019315136614</c:v>
                </c:pt>
                <c:pt idx="2">
                  <c:v>1.0014719341202101</c:v>
                </c:pt>
                <c:pt idx="3">
                  <c:v>1.000313073954</c:v>
                </c:pt>
                <c:pt idx="4">
                  <c:v>1.0007312855918638</c:v>
                </c:pt>
                <c:pt idx="5">
                  <c:v>0.99984123947982606</c:v>
                </c:pt>
                <c:pt idx="6">
                  <c:v>1.0011592348744498</c:v>
                </c:pt>
                <c:pt idx="7">
                  <c:v>0.99949212618200056</c:v>
                </c:pt>
                <c:pt idx="8">
                  <c:v>0.996711367904898</c:v>
                </c:pt>
                <c:pt idx="9">
                  <c:v>1.0014542875752264</c:v>
                </c:pt>
                <c:pt idx="10">
                  <c:v>0.99043647110644317</c:v>
                </c:pt>
                <c:pt idx="11">
                  <c:v>0.86466211806906801</c:v>
                </c:pt>
                <c:pt idx="12">
                  <c:v>1.00034953647515</c:v>
                </c:pt>
                <c:pt idx="13">
                  <c:v>1.0003747907505698</c:v>
                </c:pt>
                <c:pt idx="14">
                  <c:v>1.0006458076684499</c:v>
                </c:pt>
                <c:pt idx="15">
                  <c:v>0.9947388922283289</c:v>
                </c:pt>
                <c:pt idx="16">
                  <c:v>0.99903185773113101</c:v>
                </c:pt>
                <c:pt idx="17">
                  <c:v>0.9988208963365619</c:v>
                </c:pt>
                <c:pt idx="18">
                  <c:v>1.0000908824946277</c:v>
                </c:pt>
                <c:pt idx="19">
                  <c:v>1.00042170927373</c:v>
                </c:pt>
              </c:numCache>
            </c:numRef>
          </c:yVal>
          <c:smooth val="1"/>
        </c:ser>
        <c:axId val="296553472"/>
        <c:axId val="296600320"/>
      </c:scatterChart>
      <c:valAx>
        <c:axId val="296553472"/>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600320"/>
        <c:crosses val="autoZero"/>
        <c:crossBetween val="midCat"/>
      </c:valAx>
      <c:valAx>
        <c:axId val="296600320"/>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6553472"/>
        <c:crosses val="autoZero"/>
        <c:crossBetween val="midCat"/>
      </c:valAx>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'All bars'!$B$1</c:f>
              <c:strCache>
                <c:ptCount val="1"/>
                <c:pt idx="0">
                  <c:v>AlwaysPrioritize</c:v>
                </c:pt>
              </c:strCache>
            </c:strRef>
          </c:tx>
          <c:cat>
            <c:strRef>
              <c:f>'All bars'!$A$2:$A$5</c:f>
              <c:strCache>
                <c:ptCount val="4"/>
                <c:pt idx="0">
                  <c:v>leslie3d</c:v>
                </c:pt>
                <c:pt idx="1">
                  <c:v>hmmer</c:v>
                </c:pt>
                <c:pt idx="2">
                  <c:v>lbm</c:v>
                </c:pt>
                <c:pt idx="3">
                  <c:v>omnetpp</c:v>
                </c:pt>
              </c:strCache>
            </c:strRef>
          </c:cat>
          <c:val>
            <c:numRef>
              <c:f>'All bars'!$B$2:$B$5</c:f>
              <c:numCache>
                <c:formatCode>General</c:formatCode>
                <c:ptCount val="4"/>
                <c:pt idx="0">
                  <c:v>1.9301489339870983</c:v>
                </c:pt>
                <c:pt idx="1">
                  <c:v>2.5109718799523661</c:v>
                </c:pt>
                <c:pt idx="2">
                  <c:v>2.8159030716602778</c:v>
                </c:pt>
                <c:pt idx="3">
                  <c:v>2.7346316708194802</c:v>
                </c:pt>
              </c:numCache>
            </c:numRef>
          </c:val>
        </c:ser>
        <c:ser>
          <c:idx val="1"/>
          <c:order val="1"/>
          <c:tx>
            <c:strRef>
              <c:f>'All bars'!$C$1</c:f>
              <c:strCache>
                <c:ptCount val="1"/>
                <c:pt idx="0">
                  <c:v>MISE-QoS-10/1</c:v>
                </c:pt>
              </c:strCache>
            </c:strRef>
          </c:tx>
          <c:cat>
            <c:strRef>
              <c:f>'All bars'!$A$2:$A$5</c:f>
              <c:strCache>
                <c:ptCount val="4"/>
                <c:pt idx="0">
                  <c:v>leslie3d</c:v>
                </c:pt>
                <c:pt idx="1">
                  <c:v>hmmer</c:v>
                </c:pt>
                <c:pt idx="2">
                  <c:v>lbm</c:v>
                </c:pt>
                <c:pt idx="3">
                  <c:v>omnetpp</c:v>
                </c:pt>
              </c:strCache>
            </c:strRef>
          </c:cat>
          <c:val>
            <c:numRef>
              <c:f>'All bars'!$C$2:$C$5</c:f>
              <c:numCache>
                <c:formatCode>General</c:formatCode>
                <c:ptCount val="4"/>
                <c:pt idx="0">
                  <c:v>2.8373521321419597</c:v>
                </c:pt>
                <c:pt idx="1">
                  <c:v>2.2768867264555701</c:v>
                </c:pt>
                <c:pt idx="2">
                  <c:v>2.0522705482758199</c:v>
                </c:pt>
                <c:pt idx="3">
                  <c:v>2.01423290319735</c:v>
                </c:pt>
              </c:numCache>
            </c:numRef>
          </c:val>
        </c:ser>
        <c:ser>
          <c:idx val="2"/>
          <c:order val="2"/>
          <c:tx>
            <c:strRef>
              <c:f>'All bars'!$D$1</c:f>
              <c:strCache>
                <c:ptCount val="1"/>
                <c:pt idx="0">
                  <c:v>MISE-QoS-10/3</c:v>
                </c:pt>
              </c:strCache>
            </c:strRef>
          </c:tx>
          <c:cat>
            <c:strRef>
              <c:f>'All bars'!$A$2:$A$5</c:f>
              <c:strCache>
                <c:ptCount val="4"/>
                <c:pt idx="0">
                  <c:v>leslie3d</c:v>
                </c:pt>
                <c:pt idx="1">
                  <c:v>hmmer</c:v>
                </c:pt>
                <c:pt idx="2">
                  <c:v>lbm</c:v>
                </c:pt>
                <c:pt idx="3">
                  <c:v>omnetpp</c:v>
                </c:pt>
              </c:strCache>
            </c:strRef>
          </c:cat>
          <c:val>
            <c:numRef>
              <c:f>'All bars'!$D$2:$D$5</c:f>
              <c:numCache>
                <c:formatCode>General</c:formatCode>
                <c:ptCount val="4"/>
                <c:pt idx="0">
                  <c:v>2.6975622980726812</c:v>
                </c:pt>
                <c:pt idx="1">
                  <c:v>2.31958879128995</c:v>
                </c:pt>
                <c:pt idx="2">
                  <c:v>2.1220640929091701</c:v>
                </c:pt>
                <c:pt idx="3">
                  <c:v>2.0840256352567277</c:v>
                </c:pt>
              </c:numCache>
            </c:numRef>
          </c:val>
        </c:ser>
        <c:ser>
          <c:idx val="3"/>
          <c:order val="3"/>
          <c:tx>
            <c:strRef>
              <c:f>'All bars'!$E$1</c:f>
              <c:strCache>
                <c:ptCount val="1"/>
                <c:pt idx="0">
                  <c:v>MISE-QoS-10/5</c:v>
                </c:pt>
              </c:strCache>
            </c:strRef>
          </c:tx>
          <c:cat>
            <c:strRef>
              <c:f>'All bars'!$A$2:$A$5</c:f>
              <c:strCache>
                <c:ptCount val="4"/>
                <c:pt idx="0">
                  <c:v>leslie3d</c:v>
                </c:pt>
                <c:pt idx="1">
                  <c:v>hmmer</c:v>
                </c:pt>
                <c:pt idx="2">
                  <c:v>lbm</c:v>
                </c:pt>
                <c:pt idx="3">
                  <c:v>omnetpp</c:v>
                </c:pt>
              </c:strCache>
            </c:strRef>
          </c:cat>
          <c:val>
            <c:numRef>
              <c:f>'All bars'!$E$2:$E$5</c:f>
              <c:numCache>
                <c:formatCode>General</c:formatCode>
                <c:ptCount val="4"/>
                <c:pt idx="0">
                  <c:v>2.0128192854890177</c:v>
                </c:pt>
                <c:pt idx="1">
                  <c:v>2.5055989859393</c:v>
                </c:pt>
                <c:pt idx="2">
                  <c:v>2.6592518685821012</c:v>
                </c:pt>
                <c:pt idx="3">
                  <c:v>2.5533532945850199</c:v>
                </c:pt>
              </c:numCache>
            </c:numRef>
          </c:val>
        </c:ser>
        <c:ser>
          <c:idx val="4"/>
          <c:order val="4"/>
          <c:tx>
            <c:strRef>
              <c:f>'All bars'!$F$1</c:f>
              <c:strCache>
                <c:ptCount val="1"/>
                <c:pt idx="0">
                  <c:v>MISE-QoS-10/7</c:v>
                </c:pt>
              </c:strCache>
            </c:strRef>
          </c:tx>
          <c:cat>
            <c:strRef>
              <c:f>'All bars'!$A$2:$A$5</c:f>
              <c:strCache>
                <c:ptCount val="4"/>
                <c:pt idx="0">
                  <c:v>leslie3d</c:v>
                </c:pt>
                <c:pt idx="1">
                  <c:v>hmmer</c:v>
                </c:pt>
                <c:pt idx="2">
                  <c:v>lbm</c:v>
                </c:pt>
                <c:pt idx="3">
                  <c:v>omnetpp</c:v>
                </c:pt>
              </c:strCache>
            </c:strRef>
          </c:cat>
          <c:val>
            <c:numRef>
              <c:f>'All bars'!$F$2:$F$5</c:f>
              <c:numCache>
                <c:formatCode>General</c:formatCode>
                <c:ptCount val="4"/>
                <c:pt idx="0">
                  <c:v>1.9062848212437944</c:v>
                </c:pt>
                <c:pt idx="1">
                  <c:v>2.5080435844411397</c:v>
                </c:pt>
                <c:pt idx="2">
                  <c:v>2.8013671859492977</c:v>
                </c:pt>
                <c:pt idx="3">
                  <c:v>2.6608787010039299</c:v>
                </c:pt>
              </c:numCache>
            </c:numRef>
          </c:val>
        </c:ser>
        <c:ser>
          <c:idx val="5"/>
          <c:order val="5"/>
          <c:tx>
            <c:strRef>
              <c:f>'All bars'!$G$1</c:f>
              <c:strCache>
                <c:ptCount val="1"/>
                <c:pt idx="0">
                  <c:v>MISE-QoS-10/9</c:v>
                </c:pt>
              </c:strCache>
            </c:strRef>
          </c:tx>
          <c:cat>
            <c:strRef>
              <c:f>'All bars'!$A$2:$A$5</c:f>
              <c:strCache>
                <c:ptCount val="4"/>
                <c:pt idx="0">
                  <c:v>leslie3d</c:v>
                </c:pt>
                <c:pt idx="1">
                  <c:v>hmmer</c:v>
                </c:pt>
                <c:pt idx="2">
                  <c:v>lbm</c:v>
                </c:pt>
                <c:pt idx="3">
                  <c:v>omnetpp</c:v>
                </c:pt>
              </c:strCache>
            </c:strRef>
          </c:cat>
          <c:val>
            <c:numRef>
              <c:f>'All bars'!$G$2:$G$5</c:f>
              <c:numCache>
                <c:formatCode>General</c:formatCode>
                <c:ptCount val="4"/>
                <c:pt idx="0">
                  <c:v>1.9062848212437944</c:v>
                </c:pt>
                <c:pt idx="1">
                  <c:v>2.5080435844411397</c:v>
                </c:pt>
                <c:pt idx="2">
                  <c:v>2.8013671859492977</c:v>
                </c:pt>
                <c:pt idx="3">
                  <c:v>2.6608787010039299</c:v>
                </c:pt>
              </c:numCache>
            </c:numRef>
          </c:val>
        </c:ser>
        <c:axId val="299696896"/>
        <c:axId val="299698432"/>
      </c:barChart>
      <c:catAx>
        <c:axId val="299696896"/>
        <c:scaling>
          <c:orientation val="minMax"/>
        </c:scaling>
        <c:axPos val="b"/>
        <c:tickLblPos val="nextTo"/>
        <c:txPr>
          <a:bodyPr/>
          <a:lstStyle/>
          <a:p>
            <a:pPr>
              <a:defRPr sz="2000">
                <a:latin typeface="Tahoma" pitchFamily="34" charset="0"/>
                <a:ea typeface="Tahoma" pitchFamily="34" charset="0"/>
                <a:cs typeface="Tahoma" pitchFamily="34" charset="0"/>
              </a:defRPr>
            </a:pPr>
            <a:endParaRPr lang="en-US"/>
          </a:p>
        </c:txPr>
        <c:crossAx val="299698432"/>
        <c:crosses val="autoZero"/>
        <c:auto val="1"/>
        <c:lblAlgn val="ctr"/>
        <c:lblOffset val="100"/>
      </c:catAx>
      <c:valAx>
        <c:axId val="299698432"/>
        <c:scaling>
          <c:orientation val="minMax"/>
        </c:scaling>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800">
                <a:latin typeface="Tahoma" pitchFamily="34" charset="0"/>
                <a:ea typeface="Tahoma" pitchFamily="34" charset="0"/>
                <a:cs typeface="Tahoma" pitchFamily="34" charset="0"/>
              </a:defRPr>
            </a:pPr>
            <a:endParaRPr lang="en-US"/>
          </a:p>
        </c:txPr>
        <c:crossAx val="299696896"/>
        <c:crosses val="autoZero"/>
        <c:crossBetween val="between"/>
      </c:valAx>
    </c:plotArea>
    <c:legend>
      <c:legendPos val="r"/>
      <c:layout>
        <c:manualLayout>
          <c:xMode val="edge"/>
          <c:yMode val="edge"/>
          <c:x val="0.766826993712863"/>
          <c:y val="0.29374479945696347"/>
          <c:w val="0.21701150324190271"/>
          <c:h val="0.41833913988927601"/>
        </c:manualLayout>
      </c:layout>
      <c:txPr>
        <a:bodyPr/>
        <a:lstStyle/>
        <a:p>
          <a:pPr>
            <a:defRPr sz="18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Sheet1!$B$8</c:f>
              <c:strCache>
                <c:ptCount val="1"/>
                <c:pt idx="0">
                  <c:v>AlwaysPrioritize</c:v>
                </c:pt>
              </c:strCache>
            </c:strRef>
          </c:tx>
          <c:cat>
            <c:strRef>
              <c:f>Sheet1!$A$9</c:f>
              <c:strCache>
                <c:ptCount val="1"/>
                <c:pt idx="0">
                  <c:v>Avg</c:v>
                </c:pt>
              </c:strCache>
            </c:strRef>
          </c:cat>
          <c:val>
            <c:numRef>
              <c:f>Sheet1!$B$9</c:f>
              <c:numCache>
                <c:formatCode>General</c:formatCode>
                <c:ptCount val="1"/>
                <c:pt idx="0">
                  <c:v>0.83259130240000445</c:v>
                </c:pt>
              </c:numCache>
            </c:numRef>
          </c:val>
        </c:ser>
        <c:ser>
          <c:idx val="1"/>
          <c:order val="1"/>
          <c:tx>
            <c:strRef>
              <c:f>Sheet1!$C$8</c:f>
              <c:strCache>
                <c:ptCount val="1"/>
                <c:pt idx="0">
                  <c:v>MISE-QoS-10/1</c:v>
                </c:pt>
              </c:strCache>
            </c:strRef>
          </c:tx>
          <c:cat>
            <c:strRef>
              <c:f>Sheet1!$A$9</c:f>
              <c:strCache>
                <c:ptCount val="1"/>
                <c:pt idx="0">
                  <c:v>Avg</c:v>
                </c:pt>
              </c:strCache>
            </c:strRef>
          </c:cat>
          <c:val>
            <c:numRef>
              <c:f>Sheet1!$C$9</c:f>
              <c:numCache>
                <c:formatCode>General</c:formatCode>
                <c:ptCount val="1"/>
                <c:pt idx="0">
                  <c:v>0.91874530050000514</c:v>
                </c:pt>
              </c:numCache>
            </c:numRef>
          </c:val>
        </c:ser>
        <c:ser>
          <c:idx val="2"/>
          <c:order val="2"/>
          <c:tx>
            <c:strRef>
              <c:f>Sheet1!$D$8</c:f>
              <c:strCache>
                <c:ptCount val="1"/>
                <c:pt idx="0">
                  <c:v>MISE-QoS-10/3</c:v>
                </c:pt>
              </c:strCache>
            </c:strRef>
          </c:tx>
          <c:cat>
            <c:strRef>
              <c:f>Sheet1!$A$9</c:f>
              <c:strCache>
                <c:ptCount val="1"/>
                <c:pt idx="0">
                  <c:v>Avg</c:v>
                </c:pt>
              </c:strCache>
            </c:strRef>
          </c:cat>
          <c:val>
            <c:numRef>
              <c:f>Sheet1!$D$9</c:f>
              <c:numCache>
                <c:formatCode>General</c:formatCode>
                <c:ptCount val="1"/>
                <c:pt idx="0">
                  <c:v>0.91503698259999999</c:v>
                </c:pt>
              </c:numCache>
            </c:numRef>
          </c:val>
        </c:ser>
        <c:ser>
          <c:idx val="3"/>
          <c:order val="3"/>
          <c:tx>
            <c:strRef>
              <c:f>Sheet1!$E$8</c:f>
              <c:strCache>
                <c:ptCount val="1"/>
                <c:pt idx="0">
                  <c:v>MISE-QoS-10/5</c:v>
                </c:pt>
              </c:strCache>
            </c:strRef>
          </c:tx>
          <c:cat>
            <c:strRef>
              <c:f>Sheet1!$A$9</c:f>
              <c:strCache>
                <c:ptCount val="1"/>
                <c:pt idx="0">
                  <c:v>Avg</c:v>
                </c:pt>
              </c:strCache>
            </c:strRef>
          </c:cat>
          <c:val>
            <c:numRef>
              <c:f>Sheet1!$E$9</c:f>
              <c:numCache>
                <c:formatCode>General</c:formatCode>
                <c:ptCount val="1"/>
                <c:pt idx="0">
                  <c:v>0.89229090950000001</c:v>
                </c:pt>
              </c:numCache>
            </c:numRef>
          </c:val>
        </c:ser>
        <c:ser>
          <c:idx val="4"/>
          <c:order val="4"/>
          <c:tx>
            <c:strRef>
              <c:f>Sheet1!$F$8</c:f>
              <c:strCache>
                <c:ptCount val="1"/>
                <c:pt idx="0">
                  <c:v>MISE-QoS-10/7</c:v>
                </c:pt>
              </c:strCache>
            </c:strRef>
          </c:tx>
          <c:cat>
            <c:strRef>
              <c:f>Sheet1!$A$9</c:f>
              <c:strCache>
                <c:ptCount val="1"/>
                <c:pt idx="0">
                  <c:v>Avg</c:v>
                </c:pt>
              </c:strCache>
            </c:strRef>
          </c:cat>
          <c:val>
            <c:numRef>
              <c:f>Sheet1!$F$9</c:f>
              <c:numCache>
                <c:formatCode>General</c:formatCode>
                <c:ptCount val="1"/>
                <c:pt idx="0">
                  <c:v>0.85050753459999995</c:v>
                </c:pt>
              </c:numCache>
            </c:numRef>
          </c:val>
        </c:ser>
        <c:ser>
          <c:idx val="5"/>
          <c:order val="5"/>
          <c:tx>
            <c:strRef>
              <c:f>Sheet1!$G$8</c:f>
              <c:strCache>
                <c:ptCount val="1"/>
                <c:pt idx="0">
                  <c:v>MISE-QoS-10/9</c:v>
                </c:pt>
              </c:strCache>
            </c:strRef>
          </c:tx>
          <c:cat>
            <c:strRef>
              <c:f>Sheet1!$A$9</c:f>
              <c:strCache>
                <c:ptCount val="1"/>
                <c:pt idx="0">
                  <c:v>Avg</c:v>
                </c:pt>
              </c:strCache>
            </c:strRef>
          </c:cat>
          <c:val>
            <c:numRef>
              <c:f>Sheet1!$G$9</c:f>
              <c:numCache>
                <c:formatCode>General</c:formatCode>
                <c:ptCount val="1"/>
                <c:pt idx="0">
                  <c:v>0.83499096900000003</c:v>
                </c:pt>
              </c:numCache>
            </c:numRef>
          </c:val>
        </c:ser>
        <c:axId val="306031616"/>
        <c:axId val="306041600"/>
      </c:barChart>
      <c:catAx>
        <c:axId val="306031616"/>
        <c:scaling>
          <c:orientation val="minMax"/>
        </c:scaling>
        <c:delete val="1"/>
        <c:axPos val="b"/>
        <c:tickLblPos val="none"/>
        <c:crossAx val="306041600"/>
        <c:crosses val="autoZero"/>
        <c:auto val="1"/>
        <c:lblAlgn val="ctr"/>
        <c:lblOffset val="100"/>
      </c:catAx>
      <c:valAx>
        <c:axId val="306041600"/>
        <c:scaling>
          <c:orientation val="minMax"/>
          <c:max val="1"/>
          <c:min val="0"/>
        </c:scaling>
        <c:axPos val="l"/>
        <c:majorGridlines/>
        <c:title>
          <c:tx>
            <c:rich>
              <a:bodyPr rot="-5400000" vert="horz"/>
              <a:lstStyle/>
              <a:p>
                <a:pPr>
                  <a:defRPr sz="25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System </a:t>
                </a:r>
                <a:r>
                  <a:rPr lang="en-US" sz="2500" baseline="0" dirty="0" smtClean="0">
                    <a:latin typeface="Tahoma" pitchFamily="34" charset="0"/>
                    <a:ea typeface="Tahoma" pitchFamily="34" charset="0"/>
                    <a:cs typeface="Tahoma" pitchFamily="34" charset="0"/>
                  </a:rPr>
                  <a:t>Performance</a:t>
                </a:r>
                <a:endParaRPr lang="en-US" sz="2500" dirty="0">
                  <a:latin typeface="Tahoma" pitchFamily="34" charset="0"/>
                  <a:ea typeface="Tahoma" pitchFamily="34" charset="0"/>
                  <a:cs typeface="Tahoma" pitchFamily="34" charset="0"/>
                </a:endParaRPr>
              </a:p>
            </c:rich>
          </c:tx>
          <c:layout/>
        </c:title>
        <c:numFmt formatCode="General" sourceLinked="1"/>
        <c:tickLblPos val="nextTo"/>
        <c:txPr>
          <a:bodyPr/>
          <a:lstStyle/>
          <a:p>
            <a:pPr>
              <a:defRPr sz="2000">
                <a:latin typeface="Tahoma" pitchFamily="34" charset="0"/>
                <a:ea typeface="Tahoma" pitchFamily="34" charset="0"/>
                <a:cs typeface="Tahoma" pitchFamily="34" charset="0"/>
              </a:defRPr>
            </a:pPr>
            <a:endParaRPr lang="en-US"/>
          </a:p>
        </c:txPr>
        <c:crossAx val="306031616"/>
        <c:crosses val="autoZero"/>
        <c:crossBetween val="between"/>
      </c:valAx>
    </c:plotArea>
    <c:legend>
      <c:legendPos val="r"/>
      <c:layout/>
      <c:txPr>
        <a:bodyPr/>
        <a:lstStyle/>
        <a:p>
          <a:pPr>
            <a:defRPr sz="2000">
              <a:latin typeface="Tahoma" pitchFamily="34" charset="0"/>
              <a:ea typeface="Tahoma" pitchFamily="34" charset="0"/>
              <a:cs typeface="Tahoma" pitchFamily="34" charset="0"/>
            </a:defRPr>
          </a:pPr>
          <a:endParaRPr lang="en-US"/>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Sheet1!$B$1</c:f>
              <c:strCache>
                <c:ptCount val="1"/>
                <c:pt idx="0">
                  <c:v>astar</c:v>
                </c:pt>
              </c:strCache>
            </c:strRef>
          </c:tx>
          <c:spPr>
            <a:ln w="50800"/>
          </c:spPr>
          <c:xVal>
            <c:numRef>
              <c:f>Sheet1!$A$2:$A$13</c:f>
              <c:numCache>
                <c:formatCode>General</c:formatCode>
                <c:ptCount val="12"/>
                <c:pt idx="0">
                  <c:v>1.9566398593094234</c:v>
                </c:pt>
                <c:pt idx="1">
                  <c:v>1.4244011693845886</c:v>
                </c:pt>
                <c:pt idx="2">
                  <c:v>1.2634952603669136</c:v>
                </c:pt>
                <c:pt idx="3">
                  <c:v>1.2398817773717179</c:v>
                </c:pt>
                <c:pt idx="4">
                  <c:v>1.2327504382395447</c:v>
                </c:pt>
                <c:pt idx="5">
                  <c:v>1.1866685232301462</c:v>
                </c:pt>
                <c:pt idx="6">
                  <c:v>1.1281807279586349</c:v>
                </c:pt>
                <c:pt idx="7">
                  <c:v>1.1240581612633374</c:v>
                </c:pt>
                <c:pt idx="8">
                  <c:v>1.0852248306002077</c:v>
                </c:pt>
                <c:pt idx="9">
                  <c:v>1.049730923564083</c:v>
                </c:pt>
                <c:pt idx="10">
                  <c:v>1.0308963402118512</c:v>
                </c:pt>
                <c:pt idx="11">
                  <c:v>1</c:v>
                </c:pt>
              </c:numCache>
            </c:numRef>
          </c:xVal>
          <c:yVal>
            <c:numRef>
              <c:f>Sheet1!$B$2:$B$13</c:f>
              <c:numCache>
                <c:formatCode>General</c:formatCode>
                <c:ptCount val="12"/>
                <c:pt idx="0">
                  <c:v>2.0975609758143992</c:v>
                </c:pt>
                <c:pt idx="1">
                  <c:v>1.4098360667293672</c:v>
                </c:pt>
                <c:pt idx="2">
                  <c:v>1.2835820902802406</c:v>
                </c:pt>
                <c:pt idx="3">
                  <c:v>1.2285714285293059</c:v>
                </c:pt>
                <c:pt idx="4">
                  <c:v>1.2285714285293059</c:v>
                </c:pt>
                <c:pt idx="5">
                  <c:v>1.1780821917840572</c:v>
                </c:pt>
                <c:pt idx="6">
                  <c:v>1.1315789474101108</c:v>
                </c:pt>
                <c:pt idx="7">
                  <c:v>1.0886075948926193</c:v>
                </c:pt>
                <c:pt idx="8">
                  <c:v>1.0750000000456874</c:v>
                </c:pt>
                <c:pt idx="9">
                  <c:v>1.0238095238582767</c:v>
                </c:pt>
                <c:pt idx="10">
                  <c:v>1.0117647059061514</c:v>
                </c:pt>
                <c:pt idx="11">
                  <c:v>1</c:v>
                </c:pt>
              </c:numCache>
            </c:numRef>
          </c:yVal>
          <c:smooth val="1"/>
        </c:ser>
        <c:ser>
          <c:idx val="1"/>
          <c:order val="1"/>
          <c:tx>
            <c:strRef>
              <c:f>Sheet1!$D$1</c:f>
              <c:strCache>
                <c:ptCount val="1"/>
                <c:pt idx="0">
                  <c:v>lbm</c:v>
                </c:pt>
              </c:strCache>
            </c:strRef>
          </c:tx>
          <c:spPr>
            <a:ln w="50800"/>
          </c:spPr>
          <c:xVal>
            <c:numRef>
              <c:f>Sheet1!$C$2:$C$9</c:f>
              <c:numCache>
                <c:formatCode>General</c:formatCode>
                <c:ptCount val="8"/>
                <c:pt idx="0">
                  <c:v>1.8933629638881417</c:v>
                </c:pt>
                <c:pt idx="1">
                  <c:v>1.5004425308421923</c:v>
                </c:pt>
                <c:pt idx="2">
                  <c:v>1.1866682470856778</c:v>
                </c:pt>
                <c:pt idx="3">
                  <c:v>1.1611195640376701</c:v>
                </c:pt>
                <c:pt idx="4">
                  <c:v>1.1228035735861881</c:v>
                </c:pt>
                <c:pt idx="5">
                  <c:v>1.112746494233334</c:v>
                </c:pt>
                <c:pt idx="6">
                  <c:v>1.0676626878785218</c:v>
                </c:pt>
                <c:pt idx="7">
                  <c:v>1.0000000088000001</c:v>
                </c:pt>
              </c:numCache>
            </c:numRef>
          </c:xVal>
          <c:yVal>
            <c:numRef>
              <c:f>Sheet1!$D$2:$D$9</c:f>
              <c:numCache>
                <c:formatCode>General</c:formatCode>
                <c:ptCount val="8"/>
                <c:pt idx="0">
                  <c:v>1.9523809521950175</c:v>
                </c:pt>
                <c:pt idx="1">
                  <c:v>1.5769230768320999</c:v>
                </c:pt>
                <c:pt idx="2">
                  <c:v>1.2680412370794056</c:v>
                </c:pt>
                <c:pt idx="3">
                  <c:v>1.2178217821516775</c:v>
                </c:pt>
                <c:pt idx="4">
                  <c:v>1.17142857140849</c:v>
                </c:pt>
                <c:pt idx="5">
                  <c:v>1.1603773584719561</c:v>
                </c:pt>
                <c:pt idx="6">
                  <c:v>1.0982142857034978</c:v>
                </c:pt>
                <c:pt idx="7">
                  <c:v>1</c:v>
                </c:pt>
              </c:numCache>
            </c:numRef>
          </c:yVal>
          <c:smooth val="1"/>
        </c:ser>
        <c:ser>
          <c:idx val="2"/>
          <c:order val="2"/>
          <c:tx>
            <c:strRef>
              <c:f>Sheet1!$F$1</c:f>
              <c:strCache>
                <c:ptCount val="1"/>
                <c:pt idx="0">
                  <c:v>bzip2</c:v>
                </c:pt>
              </c:strCache>
            </c:strRef>
          </c:tx>
          <c:spPr>
            <a:ln w="50800"/>
          </c:spPr>
          <c:xVal>
            <c:numRef>
              <c:f>Sheet1!$E$2:$E$7</c:f>
              <c:numCache>
                <c:formatCode>General</c:formatCode>
                <c:ptCount val="6"/>
                <c:pt idx="0">
                  <c:v>1.6774193547088461</c:v>
                </c:pt>
                <c:pt idx="1">
                  <c:v>1.5294117648138421</c:v>
                </c:pt>
                <c:pt idx="2">
                  <c:v>1.3684210525739553</c:v>
                </c:pt>
                <c:pt idx="3">
                  <c:v>1.2682926828649546</c:v>
                </c:pt>
                <c:pt idx="4">
                  <c:v>1.1304347826283554</c:v>
                </c:pt>
                <c:pt idx="5">
                  <c:v>1</c:v>
                </c:pt>
              </c:numCache>
            </c:numRef>
          </c:xVal>
          <c:yVal>
            <c:numRef>
              <c:f>Sheet1!$F$2:$F$7</c:f>
              <c:numCache>
                <c:formatCode>General</c:formatCode>
                <c:ptCount val="6"/>
                <c:pt idx="0">
                  <c:v>1.5672159437792761</c:v>
                </c:pt>
                <c:pt idx="1">
                  <c:v>1.4479574473987351</c:v>
                </c:pt>
                <c:pt idx="2">
                  <c:v>1.3188981969094518</c:v>
                </c:pt>
                <c:pt idx="3">
                  <c:v>1.2403675971917321</c:v>
                </c:pt>
                <c:pt idx="4">
                  <c:v>1.1100111285630987</c:v>
                </c:pt>
                <c:pt idx="5">
                  <c:v>1</c:v>
                </c:pt>
              </c:numCache>
            </c:numRef>
          </c:yVal>
          <c:smooth val="1"/>
        </c:ser>
        <c:axId val="306698496"/>
        <c:axId val="308023680"/>
      </c:scatterChart>
      <c:valAx>
        <c:axId val="306698496"/>
        <c:scaling>
          <c:orientation val="minMax"/>
          <c:max val="2.2000000000000002"/>
          <c:min val="1"/>
        </c:scaling>
        <c:axPos val="b"/>
        <c:title>
          <c:tx>
            <c:rich>
              <a:bodyPr/>
              <a:lstStyle/>
              <a:p>
                <a:pPr>
                  <a:defRPr/>
                </a:pPr>
                <a:r>
                  <a:rPr lang="en-US"/>
                  <a:t>Cache Access Rate Ratio</a:t>
                </a:r>
              </a:p>
            </c:rich>
          </c:tx>
          <c:layout/>
        </c:title>
        <c:numFmt formatCode="General" sourceLinked="1"/>
        <c:tickLblPos val="nextTo"/>
        <c:crossAx val="308023680"/>
        <c:crosses val="autoZero"/>
        <c:crossBetween val="midCat"/>
        <c:majorUnit val="0.2"/>
      </c:valAx>
      <c:valAx>
        <c:axId val="308023680"/>
        <c:scaling>
          <c:orientation val="minMax"/>
          <c:max val="2.2000000000000002"/>
          <c:min val="1"/>
        </c:scaling>
        <c:axPos val="l"/>
        <c:title>
          <c:tx>
            <c:rich>
              <a:bodyPr rot="-5400000" vert="horz"/>
              <a:lstStyle/>
              <a:p>
                <a:pPr>
                  <a:defRPr/>
                </a:pPr>
                <a:r>
                  <a:rPr lang="en-US"/>
                  <a:t>Slowdown</a:t>
                </a:r>
              </a:p>
            </c:rich>
          </c:tx>
          <c:layout/>
        </c:title>
        <c:numFmt formatCode="General" sourceLinked="1"/>
        <c:tickLblPos val="nextTo"/>
        <c:crossAx val="306698496"/>
        <c:crosses val="autoZero"/>
        <c:crossBetween val="midCat"/>
      </c:valAx>
    </c:plotArea>
    <c:legend>
      <c:legendPos val="r"/>
      <c:layout/>
    </c:legend>
    <c:plotVisOnly val="1"/>
  </c:chart>
  <c:txPr>
    <a:bodyPr/>
    <a:lstStyle/>
    <a:p>
      <a:pPr>
        <a:defRPr sz="25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18055555555505"/>
          <c:y val="9.1745892874501828E-2"/>
          <c:w val="0.8490360892388451"/>
          <c:h val="0.66783974919801903"/>
        </c:manualLayout>
      </c:layout>
      <c:barChart>
        <c:barDir val="col"/>
        <c:grouping val="clustered"/>
        <c:ser>
          <c:idx val="0"/>
          <c:order val="0"/>
          <c:tx>
            <c:strRef>
              <c:f>'Slowdown estimation accuracy'!$G$1</c:f>
              <c:strCache>
                <c:ptCount val="1"/>
                <c:pt idx="0">
                  <c:v>FST</c:v>
                </c:pt>
              </c:strCache>
            </c:strRef>
          </c:tx>
          <c:cat>
            <c:strRef>
              <c:f>'Slowdown estimation accuracy'!$F$2:$F$26</c:f>
              <c:strCache>
                <c:ptCount val="25"/>
                <c:pt idx="0">
                  <c:v>calculix</c:v>
                </c:pt>
                <c:pt idx="1">
                  <c:v>povray</c:v>
                </c:pt>
                <c:pt idx="2">
                  <c:v>tonto</c:v>
                </c:pt>
                <c:pt idx="3">
                  <c:v>namd</c:v>
                </c:pt>
                <c:pt idx="4">
                  <c:v>dealII</c:v>
                </c:pt>
                <c:pt idx="5">
                  <c:v>sjeng</c:v>
                </c:pt>
                <c:pt idx="6">
                  <c:v>perlbench</c:v>
                </c:pt>
                <c:pt idx="7">
                  <c:v>gobmk</c:v>
                </c:pt>
                <c:pt idx="8">
                  <c:v>xalancbmk</c:v>
                </c:pt>
                <c:pt idx="9">
                  <c:v>sphinx3</c:v>
                </c:pt>
                <c:pt idx="10">
                  <c:v>GemsFDTD</c:v>
                </c:pt>
                <c:pt idx="11">
                  <c:v>omnetpp</c:v>
                </c:pt>
                <c:pt idx="12">
                  <c:v>lbm</c:v>
                </c:pt>
                <c:pt idx="13">
                  <c:v>leslie3d</c:v>
                </c:pt>
                <c:pt idx="14">
                  <c:v>soplex</c:v>
                </c:pt>
                <c:pt idx="15">
                  <c:v>milc</c:v>
                </c:pt>
                <c:pt idx="16">
                  <c:v>libq</c:v>
                </c:pt>
                <c:pt idx="17">
                  <c:v>mcf</c:v>
                </c:pt>
                <c:pt idx="19">
                  <c:v>NPBbt</c:v>
                </c:pt>
                <c:pt idx="20">
                  <c:v>NPBft</c:v>
                </c:pt>
                <c:pt idx="21">
                  <c:v>NPBis</c:v>
                </c:pt>
                <c:pt idx="22">
                  <c:v>NPBua</c:v>
                </c:pt>
                <c:pt idx="24">
                  <c:v>Average</c:v>
                </c:pt>
              </c:strCache>
            </c:strRef>
          </c:cat>
          <c:val>
            <c:numRef>
              <c:f>'Slowdown estimation accuracy'!$G$2:$G$26</c:f>
              <c:numCache>
                <c:formatCode>General</c:formatCode>
                <c:ptCount val="25"/>
                <c:pt idx="0">
                  <c:v>0.41045010000000032</c:v>
                </c:pt>
                <c:pt idx="1">
                  <c:v>2.0078768</c:v>
                </c:pt>
                <c:pt idx="2">
                  <c:v>5.1953496000000001</c:v>
                </c:pt>
                <c:pt idx="3">
                  <c:v>1.8752494</c:v>
                </c:pt>
                <c:pt idx="4">
                  <c:v>31.763731499999938</c:v>
                </c:pt>
                <c:pt idx="5">
                  <c:v>3.9163874999999977</c:v>
                </c:pt>
                <c:pt idx="6">
                  <c:v>5.0801177999999965</c:v>
                </c:pt>
                <c:pt idx="7">
                  <c:v>5.7554727000000003</c:v>
                </c:pt>
                <c:pt idx="8">
                  <c:v>10.2044973</c:v>
                </c:pt>
                <c:pt idx="9">
                  <c:v>28.854770899999988</c:v>
                </c:pt>
                <c:pt idx="10">
                  <c:v>53.240830700000011</c:v>
                </c:pt>
                <c:pt idx="11">
                  <c:v>33.909905200000011</c:v>
                </c:pt>
                <c:pt idx="12">
                  <c:v>85.531640899999999</c:v>
                </c:pt>
                <c:pt idx="13">
                  <c:v>23.709485099999988</c:v>
                </c:pt>
                <c:pt idx="14">
                  <c:v>78.287851599999982</c:v>
                </c:pt>
                <c:pt idx="15">
                  <c:v>28.8524706</c:v>
                </c:pt>
                <c:pt idx="16">
                  <c:v>21.6334968</c:v>
                </c:pt>
                <c:pt idx="17">
                  <c:v>144.5315099</c:v>
                </c:pt>
                <c:pt idx="18">
                  <c:v>0</c:v>
                </c:pt>
                <c:pt idx="19">
                  <c:v>29.722893799999987</c:v>
                </c:pt>
                <c:pt idx="20">
                  <c:v>45.877174399999994</c:v>
                </c:pt>
                <c:pt idx="21">
                  <c:v>32.165402200000138</c:v>
                </c:pt>
                <c:pt idx="22">
                  <c:v>29.737049499999987</c:v>
                </c:pt>
                <c:pt idx="23">
                  <c:v>0</c:v>
                </c:pt>
                <c:pt idx="24">
                  <c:v>29.372867150000069</c:v>
                </c:pt>
              </c:numCache>
            </c:numRef>
          </c:val>
        </c:ser>
        <c:ser>
          <c:idx val="1"/>
          <c:order val="1"/>
          <c:tx>
            <c:strRef>
              <c:f>'Slowdown estimation accuracy'!$H$1</c:f>
              <c:strCache>
                <c:ptCount val="1"/>
                <c:pt idx="0">
                  <c:v>PTCA</c:v>
                </c:pt>
              </c:strCache>
            </c:strRef>
          </c:tx>
          <c:spPr>
            <a:solidFill>
              <a:srgbClr val="00CC5C"/>
            </a:solidFill>
          </c:spPr>
          <c:cat>
            <c:strRef>
              <c:f>'Slowdown estimation accuracy'!$F$2:$F$26</c:f>
              <c:strCache>
                <c:ptCount val="25"/>
                <c:pt idx="0">
                  <c:v>calculix</c:v>
                </c:pt>
                <c:pt idx="1">
                  <c:v>povray</c:v>
                </c:pt>
                <c:pt idx="2">
                  <c:v>tonto</c:v>
                </c:pt>
                <c:pt idx="3">
                  <c:v>namd</c:v>
                </c:pt>
                <c:pt idx="4">
                  <c:v>dealII</c:v>
                </c:pt>
                <c:pt idx="5">
                  <c:v>sjeng</c:v>
                </c:pt>
                <c:pt idx="6">
                  <c:v>perlbench</c:v>
                </c:pt>
                <c:pt idx="7">
                  <c:v>gobmk</c:v>
                </c:pt>
                <c:pt idx="8">
                  <c:v>xalancbmk</c:v>
                </c:pt>
                <c:pt idx="9">
                  <c:v>sphinx3</c:v>
                </c:pt>
                <c:pt idx="10">
                  <c:v>GemsFDTD</c:v>
                </c:pt>
                <c:pt idx="11">
                  <c:v>omnetpp</c:v>
                </c:pt>
                <c:pt idx="12">
                  <c:v>lbm</c:v>
                </c:pt>
                <c:pt idx="13">
                  <c:v>leslie3d</c:v>
                </c:pt>
                <c:pt idx="14">
                  <c:v>soplex</c:v>
                </c:pt>
                <c:pt idx="15">
                  <c:v>milc</c:v>
                </c:pt>
                <c:pt idx="16">
                  <c:v>libq</c:v>
                </c:pt>
                <c:pt idx="17">
                  <c:v>mcf</c:v>
                </c:pt>
                <c:pt idx="19">
                  <c:v>NPBbt</c:v>
                </c:pt>
                <c:pt idx="20">
                  <c:v>NPBft</c:v>
                </c:pt>
                <c:pt idx="21">
                  <c:v>NPBis</c:v>
                </c:pt>
                <c:pt idx="22">
                  <c:v>NPBua</c:v>
                </c:pt>
                <c:pt idx="24">
                  <c:v>Average</c:v>
                </c:pt>
              </c:strCache>
            </c:strRef>
          </c:cat>
          <c:val>
            <c:numRef>
              <c:f>'Slowdown estimation accuracy'!$H$2:$H$26</c:f>
              <c:numCache>
                <c:formatCode>General</c:formatCode>
                <c:ptCount val="25"/>
                <c:pt idx="0">
                  <c:v>1.9105602719999999</c:v>
                </c:pt>
                <c:pt idx="1">
                  <c:v>3.6799557189999996</c:v>
                </c:pt>
                <c:pt idx="2">
                  <c:v>7.5351035450000001</c:v>
                </c:pt>
                <c:pt idx="3">
                  <c:v>4.5744603699999864</c:v>
                </c:pt>
                <c:pt idx="4">
                  <c:v>32.288197900000107</c:v>
                </c:pt>
                <c:pt idx="5">
                  <c:v>10.3170026</c:v>
                </c:pt>
                <c:pt idx="6">
                  <c:v>35.183108730000107</c:v>
                </c:pt>
                <c:pt idx="7">
                  <c:v>16.157124650000057</c:v>
                </c:pt>
                <c:pt idx="8">
                  <c:v>27.704967420000091</c:v>
                </c:pt>
                <c:pt idx="9">
                  <c:v>6.42468942</c:v>
                </c:pt>
                <c:pt idx="10">
                  <c:v>32.362536830000145</c:v>
                </c:pt>
                <c:pt idx="11">
                  <c:v>22.145773429999988</c:v>
                </c:pt>
                <c:pt idx="12">
                  <c:v>33.742653880000013</c:v>
                </c:pt>
                <c:pt idx="13">
                  <c:v>19.208430879999884</c:v>
                </c:pt>
                <c:pt idx="14">
                  <c:v>81.862712059999637</c:v>
                </c:pt>
                <c:pt idx="15">
                  <c:v>11.149287470000001</c:v>
                </c:pt>
                <c:pt idx="16">
                  <c:v>104.3351334</c:v>
                </c:pt>
                <c:pt idx="17">
                  <c:v>108.33965370000021</c:v>
                </c:pt>
                <c:pt idx="18">
                  <c:v>0</c:v>
                </c:pt>
                <c:pt idx="19">
                  <c:v>3.1958064969999977</c:v>
                </c:pt>
                <c:pt idx="20">
                  <c:v>133.65602140000001</c:v>
                </c:pt>
                <c:pt idx="21">
                  <c:v>9.1994721080000001</c:v>
                </c:pt>
                <c:pt idx="22">
                  <c:v>69.822403489999999</c:v>
                </c:pt>
                <c:pt idx="23">
                  <c:v>0</c:v>
                </c:pt>
                <c:pt idx="24">
                  <c:v>40.387450759999894</c:v>
                </c:pt>
              </c:numCache>
            </c:numRef>
          </c:val>
        </c:ser>
        <c:ser>
          <c:idx val="2"/>
          <c:order val="2"/>
          <c:tx>
            <c:strRef>
              <c:f>'Slowdown estimation accuracy'!$I$1</c:f>
              <c:strCache>
                <c:ptCount val="1"/>
                <c:pt idx="0">
                  <c:v>ASM</c:v>
                </c:pt>
              </c:strCache>
            </c:strRef>
          </c:tx>
          <c:spPr>
            <a:solidFill>
              <a:srgbClr val="C00000"/>
            </a:solidFill>
          </c:spPr>
          <c:cat>
            <c:strRef>
              <c:f>'Slowdown estimation accuracy'!$F$2:$F$26</c:f>
              <c:strCache>
                <c:ptCount val="25"/>
                <c:pt idx="0">
                  <c:v>calculix</c:v>
                </c:pt>
                <c:pt idx="1">
                  <c:v>povray</c:v>
                </c:pt>
                <c:pt idx="2">
                  <c:v>tonto</c:v>
                </c:pt>
                <c:pt idx="3">
                  <c:v>namd</c:v>
                </c:pt>
                <c:pt idx="4">
                  <c:v>dealII</c:v>
                </c:pt>
                <c:pt idx="5">
                  <c:v>sjeng</c:v>
                </c:pt>
                <c:pt idx="6">
                  <c:v>perlbench</c:v>
                </c:pt>
                <c:pt idx="7">
                  <c:v>gobmk</c:v>
                </c:pt>
                <c:pt idx="8">
                  <c:v>xalancbmk</c:v>
                </c:pt>
                <c:pt idx="9">
                  <c:v>sphinx3</c:v>
                </c:pt>
                <c:pt idx="10">
                  <c:v>GemsFDTD</c:v>
                </c:pt>
                <c:pt idx="11">
                  <c:v>omnetpp</c:v>
                </c:pt>
                <c:pt idx="12">
                  <c:v>lbm</c:v>
                </c:pt>
                <c:pt idx="13">
                  <c:v>leslie3d</c:v>
                </c:pt>
                <c:pt idx="14">
                  <c:v>soplex</c:v>
                </c:pt>
                <c:pt idx="15">
                  <c:v>milc</c:v>
                </c:pt>
                <c:pt idx="16">
                  <c:v>libq</c:v>
                </c:pt>
                <c:pt idx="17">
                  <c:v>mcf</c:v>
                </c:pt>
                <c:pt idx="19">
                  <c:v>NPBbt</c:v>
                </c:pt>
                <c:pt idx="20">
                  <c:v>NPBft</c:v>
                </c:pt>
                <c:pt idx="21">
                  <c:v>NPBis</c:v>
                </c:pt>
                <c:pt idx="22">
                  <c:v>NPBua</c:v>
                </c:pt>
                <c:pt idx="24">
                  <c:v>Average</c:v>
                </c:pt>
              </c:strCache>
            </c:strRef>
          </c:cat>
          <c:val>
            <c:numRef>
              <c:f>'Slowdown estimation accuracy'!$I$2:$I$26</c:f>
              <c:numCache>
                <c:formatCode>General</c:formatCode>
                <c:ptCount val="25"/>
                <c:pt idx="0">
                  <c:v>11.82150068</c:v>
                </c:pt>
                <c:pt idx="1">
                  <c:v>1.646727206</c:v>
                </c:pt>
                <c:pt idx="2">
                  <c:v>5.8828598659999853</c:v>
                </c:pt>
                <c:pt idx="3">
                  <c:v>3.6925172550000012</c:v>
                </c:pt>
                <c:pt idx="4">
                  <c:v>9.8045853460000068</c:v>
                </c:pt>
                <c:pt idx="5">
                  <c:v>7.3422303849999997</c:v>
                </c:pt>
                <c:pt idx="6">
                  <c:v>10.728320589999971</c:v>
                </c:pt>
                <c:pt idx="7">
                  <c:v>6.5690260020000002</c:v>
                </c:pt>
                <c:pt idx="8">
                  <c:v>6.5516668129999998</c:v>
                </c:pt>
                <c:pt idx="9">
                  <c:v>7.531100651</c:v>
                </c:pt>
                <c:pt idx="10">
                  <c:v>11.490680650000026</c:v>
                </c:pt>
                <c:pt idx="11">
                  <c:v>12.320735320000002</c:v>
                </c:pt>
                <c:pt idx="12">
                  <c:v>13.069087730000026</c:v>
                </c:pt>
                <c:pt idx="13">
                  <c:v>5.7254730309999955</c:v>
                </c:pt>
                <c:pt idx="14">
                  <c:v>9.5044038560000068</c:v>
                </c:pt>
                <c:pt idx="15">
                  <c:v>8.1541857320000002</c:v>
                </c:pt>
                <c:pt idx="16">
                  <c:v>2.8033444219999999</c:v>
                </c:pt>
                <c:pt idx="17">
                  <c:v>23.198181020000035</c:v>
                </c:pt>
                <c:pt idx="18">
                  <c:v>0</c:v>
                </c:pt>
                <c:pt idx="19">
                  <c:v>2.5694165920000001</c:v>
                </c:pt>
                <c:pt idx="20">
                  <c:v>14.730209709999999</c:v>
                </c:pt>
                <c:pt idx="21">
                  <c:v>7.6905790159999965</c:v>
                </c:pt>
                <c:pt idx="22">
                  <c:v>4.1990207030000004</c:v>
                </c:pt>
                <c:pt idx="23">
                  <c:v>0</c:v>
                </c:pt>
                <c:pt idx="24">
                  <c:v>9.8567435250000344</c:v>
                </c:pt>
              </c:numCache>
            </c:numRef>
          </c:val>
        </c:ser>
        <c:axId val="308049408"/>
        <c:axId val="308050944"/>
      </c:barChart>
      <c:catAx>
        <c:axId val="308049408"/>
        <c:scaling>
          <c:orientation val="minMax"/>
        </c:scaling>
        <c:axPos val="b"/>
        <c:tickLblPos val="nextTo"/>
        <c:crossAx val="308050944"/>
        <c:crosses val="autoZero"/>
        <c:auto val="1"/>
        <c:lblAlgn val="ctr"/>
        <c:lblOffset val="100"/>
      </c:catAx>
      <c:valAx>
        <c:axId val="308050944"/>
        <c:scaling>
          <c:orientation val="minMax"/>
        </c:scaling>
        <c:axPos val="l"/>
        <c:majorGridlines/>
        <c:title>
          <c:tx>
            <c:rich>
              <a:bodyPr rot="-5400000" vert="horz"/>
              <a:lstStyle/>
              <a:p>
                <a:pPr>
                  <a:defRPr/>
                </a:pPr>
                <a:r>
                  <a:rPr lang="en-US" dirty="0"/>
                  <a:t>Slowdown Estimation </a:t>
                </a:r>
                <a:endParaRPr lang="en-US" dirty="0" smtClean="0"/>
              </a:p>
              <a:p>
                <a:pPr>
                  <a:defRPr/>
                </a:pPr>
                <a:r>
                  <a:rPr lang="en-US" dirty="0" smtClean="0"/>
                  <a:t>Error</a:t>
                </a:r>
                <a:r>
                  <a:rPr lang="en-US" baseline="0" dirty="0" smtClean="0"/>
                  <a:t> </a:t>
                </a:r>
                <a:r>
                  <a:rPr lang="en-US" dirty="0" smtClean="0"/>
                  <a:t>(in </a:t>
                </a:r>
                <a:r>
                  <a:rPr lang="en-US" dirty="0"/>
                  <a:t>%)</a:t>
                </a:r>
              </a:p>
            </c:rich>
          </c:tx>
          <c:layout/>
        </c:title>
        <c:numFmt formatCode="General" sourceLinked="1"/>
        <c:tickLblPos val="nextTo"/>
        <c:crossAx val="308049408"/>
        <c:crosses val="autoZero"/>
        <c:crossBetween val="between"/>
      </c:valAx>
    </c:plotArea>
    <c:legend>
      <c:legendPos val="r"/>
      <c:layout>
        <c:manualLayout>
          <c:xMode val="edge"/>
          <c:yMode val="edge"/>
          <c:x val="0.34188331146106732"/>
          <c:y val="2.8114063867016683E-3"/>
          <c:w val="0.39006113298337708"/>
          <c:h val="7.1151696315738394E-2"/>
        </c:manualLayout>
      </c:layout>
    </c:legend>
    <c:plotVisOnly val="1"/>
  </c:chart>
  <c:txPr>
    <a:bodyPr/>
    <a:lstStyle/>
    <a:p>
      <a:pPr>
        <a:defRPr sz="17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189781021897815"/>
          <c:y val="4.8460002282323403E-2"/>
          <c:w val="0.4132724102917793"/>
          <c:h val="0.70592434097911672"/>
        </c:manualLayout>
      </c:layout>
      <c:barChart>
        <c:barDir val="col"/>
        <c:grouping val="clustered"/>
        <c:ser>
          <c:idx val="1"/>
          <c:order val="0"/>
          <c:tx>
            <c:strRef>
              <c:f>'cache-bandwidth partitioning'!$B$6</c:f>
              <c:strCache>
                <c:ptCount val="1"/>
                <c:pt idx="0">
                  <c:v>FRFCFS-NoPart</c:v>
                </c:pt>
              </c:strCache>
            </c:strRef>
          </c:tx>
          <c:val>
            <c:numRef>
              <c:f>'cache-bandwidth partitioning'!$B$7:$B$8</c:f>
              <c:numCache>
                <c:formatCode>General</c:formatCode>
                <c:ptCount val="2"/>
                <c:pt idx="0">
                  <c:v>10.4979559962024</c:v>
                </c:pt>
                <c:pt idx="1">
                  <c:v>6.9256704307333914</c:v>
                </c:pt>
              </c:numCache>
            </c:numRef>
          </c:val>
        </c:ser>
        <c:ser>
          <c:idx val="2"/>
          <c:order val="1"/>
          <c:tx>
            <c:strRef>
              <c:f>'cache-bandwidth partitioning'!$C$6</c:f>
              <c:strCache>
                <c:ptCount val="1"/>
                <c:pt idx="0">
                  <c:v>FRFCFS+UCP</c:v>
                </c:pt>
              </c:strCache>
            </c:strRef>
          </c:tx>
          <c:val>
            <c:numRef>
              <c:f>'cache-bandwidth partitioning'!$C$7:$C$8</c:f>
              <c:numCache>
                <c:formatCode>General</c:formatCode>
                <c:ptCount val="2"/>
                <c:pt idx="0">
                  <c:v>9.4747612233077305</c:v>
                </c:pt>
                <c:pt idx="1">
                  <c:v>6.0393470818054089</c:v>
                </c:pt>
              </c:numCache>
            </c:numRef>
          </c:val>
        </c:ser>
        <c:ser>
          <c:idx val="3"/>
          <c:order val="2"/>
          <c:tx>
            <c:strRef>
              <c:f>'cache-bandwidth partitioning'!$D$6</c:f>
              <c:strCache>
                <c:ptCount val="1"/>
                <c:pt idx="0">
                  <c:v>TCM+UCP</c:v>
                </c:pt>
              </c:strCache>
            </c:strRef>
          </c:tx>
          <c:val>
            <c:numRef>
              <c:f>'cache-bandwidth partitioning'!$D$7:$D$8</c:f>
              <c:numCache>
                <c:formatCode>General</c:formatCode>
                <c:ptCount val="2"/>
                <c:pt idx="0">
                  <c:v>10.4292183704293</c:v>
                </c:pt>
                <c:pt idx="1">
                  <c:v>6.5919615819551103</c:v>
                </c:pt>
              </c:numCache>
            </c:numRef>
          </c:val>
        </c:ser>
        <c:ser>
          <c:idx val="4"/>
          <c:order val="3"/>
          <c:tx>
            <c:strRef>
              <c:f>'cache-bandwidth partitioning'!$E$6</c:f>
              <c:strCache>
                <c:ptCount val="1"/>
                <c:pt idx="0">
                  <c:v>PARBS+UCP</c:v>
                </c:pt>
              </c:strCache>
            </c:strRef>
          </c:tx>
          <c:val>
            <c:numRef>
              <c:f>'cache-bandwidth partitioning'!$E$7:$E$8</c:f>
              <c:numCache>
                <c:formatCode>General</c:formatCode>
                <c:ptCount val="2"/>
                <c:pt idx="0">
                  <c:v>9.3348427121611692</c:v>
                </c:pt>
                <c:pt idx="1">
                  <c:v>6.0329902021024298</c:v>
                </c:pt>
              </c:numCache>
            </c:numRef>
          </c:val>
        </c:ser>
        <c:ser>
          <c:idx val="5"/>
          <c:order val="4"/>
          <c:tx>
            <c:strRef>
              <c:f>'cache-bandwidth partitioning'!$F$6</c:f>
              <c:strCache>
                <c:ptCount val="1"/>
                <c:pt idx="0">
                  <c:v>ASM-Cache-Mem</c:v>
                </c:pt>
              </c:strCache>
            </c:strRef>
          </c:tx>
          <c:val>
            <c:numRef>
              <c:f>'cache-bandwidth partitioning'!$F$7:$F$8</c:f>
              <c:numCache>
                <c:formatCode>General</c:formatCode>
                <c:ptCount val="2"/>
                <c:pt idx="0">
                  <c:v>7.9616771076629389</c:v>
                </c:pt>
                <c:pt idx="1">
                  <c:v>5.5060994186965599</c:v>
                </c:pt>
              </c:numCache>
            </c:numRef>
          </c:val>
        </c:ser>
        <c:axId val="309618944"/>
        <c:axId val="309641600"/>
      </c:barChart>
      <c:catAx>
        <c:axId val="309618944"/>
        <c:scaling>
          <c:orientation val="minMax"/>
        </c:scaling>
        <c:axPos val="b"/>
        <c:title>
          <c:tx>
            <c:rich>
              <a:bodyPr/>
              <a:lstStyle/>
              <a:p>
                <a:pPr>
                  <a:defRPr/>
                </a:pPr>
                <a:r>
                  <a:rPr lang="en-US"/>
                  <a:t>Number of Channels</a:t>
                </a:r>
              </a:p>
            </c:rich>
          </c:tx>
          <c:layout/>
        </c:title>
        <c:tickLblPos val="nextTo"/>
        <c:crossAx val="309641600"/>
        <c:crosses val="autoZero"/>
        <c:auto val="1"/>
        <c:lblAlgn val="ctr"/>
        <c:lblOffset val="100"/>
      </c:catAx>
      <c:valAx>
        <c:axId val="309641600"/>
        <c:scaling>
          <c:orientation val="minMax"/>
          <c:min val="4"/>
        </c:scaling>
        <c:axPos val="l"/>
        <c:majorGridlines/>
        <c:title>
          <c:tx>
            <c:rich>
              <a:bodyPr rot="-5400000" vert="horz"/>
              <a:lstStyle/>
              <a:p>
                <a:pPr>
                  <a:defRPr/>
                </a:pPr>
                <a:r>
                  <a:rPr lang="en-US"/>
                  <a:t>Fairness </a:t>
                </a:r>
              </a:p>
              <a:p>
                <a:pPr>
                  <a:defRPr/>
                </a:pPr>
                <a:r>
                  <a:rPr lang="en-US"/>
                  <a:t>(Lower is better)</a:t>
                </a:r>
              </a:p>
            </c:rich>
          </c:tx>
          <c:layout/>
        </c:title>
        <c:numFmt formatCode="General" sourceLinked="1"/>
        <c:tickLblPos val="nextTo"/>
        <c:crossAx val="309618944"/>
        <c:crosses val="autoZero"/>
        <c:crossBetween val="between"/>
      </c:valAx>
    </c:plotArea>
    <c:plotVisOnly val="1"/>
  </c:chart>
  <c:txPr>
    <a:bodyPr/>
    <a:lstStyle/>
    <a:p>
      <a:pPr>
        <a:defRPr sz="17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0025584553301953"/>
          <c:y val="5.5405263531247813E-2"/>
          <c:w val="0.40207190737355386"/>
          <c:h val="0.70751393913598637"/>
        </c:manualLayout>
      </c:layout>
      <c:barChart>
        <c:barDir val="col"/>
        <c:grouping val="clustered"/>
        <c:ser>
          <c:idx val="1"/>
          <c:order val="0"/>
          <c:tx>
            <c:strRef>
              <c:f>'cache-bandwidth partitioning'!$B$2</c:f>
              <c:strCache>
                <c:ptCount val="1"/>
                <c:pt idx="0">
                  <c:v>FRFCFS-NoPart</c:v>
                </c:pt>
              </c:strCache>
            </c:strRef>
          </c:tx>
          <c:val>
            <c:numRef>
              <c:f>'cache-bandwidth partitioning'!$B$3:$B$4</c:f>
              <c:numCache>
                <c:formatCode>General</c:formatCode>
                <c:ptCount val="2"/>
                <c:pt idx="0">
                  <c:v>0.21199916416733572</c:v>
                </c:pt>
                <c:pt idx="1">
                  <c:v>0.30810742771639399</c:v>
                </c:pt>
              </c:numCache>
            </c:numRef>
          </c:val>
        </c:ser>
        <c:ser>
          <c:idx val="2"/>
          <c:order val="1"/>
          <c:tx>
            <c:strRef>
              <c:f>'cache-bandwidth partitioning'!$C$2</c:f>
              <c:strCache>
                <c:ptCount val="1"/>
                <c:pt idx="0">
                  <c:v>FRFCFS+UCP</c:v>
                </c:pt>
              </c:strCache>
            </c:strRef>
          </c:tx>
          <c:val>
            <c:numRef>
              <c:f>'cache-bandwidth partitioning'!$C$3:$C$4</c:f>
              <c:numCache>
                <c:formatCode>General</c:formatCode>
                <c:ptCount val="2"/>
                <c:pt idx="0">
                  <c:v>0.20694105407182056</c:v>
                </c:pt>
                <c:pt idx="1">
                  <c:v>0.30879202789841598</c:v>
                </c:pt>
              </c:numCache>
            </c:numRef>
          </c:val>
        </c:ser>
        <c:ser>
          <c:idx val="3"/>
          <c:order val="2"/>
          <c:tx>
            <c:strRef>
              <c:f>'cache-bandwidth partitioning'!$D$2</c:f>
              <c:strCache>
                <c:ptCount val="1"/>
                <c:pt idx="0">
                  <c:v>TCM+UCP</c:v>
                </c:pt>
              </c:strCache>
            </c:strRef>
          </c:tx>
          <c:val>
            <c:numRef>
              <c:f>'cache-bandwidth partitioning'!$D$3:$D$4</c:f>
              <c:numCache>
                <c:formatCode>General</c:formatCode>
                <c:ptCount val="2"/>
                <c:pt idx="0">
                  <c:v>0.193362673550973</c:v>
                </c:pt>
                <c:pt idx="1">
                  <c:v>0.28617352845202293</c:v>
                </c:pt>
              </c:numCache>
            </c:numRef>
          </c:val>
        </c:ser>
        <c:ser>
          <c:idx val="4"/>
          <c:order val="3"/>
          <c:tx>
            <c:strRef>
              <c:f>'cache-bandwidth partitioning'!$E$2</c:f>
              <c:strCache>
                <c:ptCount val="1"/>
                <c:pt idx="0">
                  <c:v>PARBS+UCP</c:v>
                </c:pt>
              </c:strCache>
            </c:strRef>
          </c:tx>
          <c:val>
            <c:numRef>
              <c:f>'cache-bandwidth partitioning'!$E$3:$E$4</c:f>
              <c:numCache>
                <c:formatCode>General</c:formatCode>
                <c:ptCount val="2"/>
                <c:pt idx="0">
                  <c:v>0.21258592675548699</c:v>
                </c:pt>
                <c:pt idx="1">
                  <c:v>0.31156665282410556</c:v>
                </c:pt>
              </c:numCache>
            </c:numRef>
          </c:val>
        </c:ser>
        <c:ser>
          <c:idx val="5"/>
          <c:order val="4"/>
          <c:tx>
            <c:strRef>
              <c:f>'cache-bandwidth partitioning'!$F$2</c:f>
              <c:strCache>
                <c:ptCount val="1"/>
                <c:pt idx="0">
                  <c:v>ASM-Cache-Mem</c:v>
                </c:pt>
              </c:strCache>
            </c:strRef>
          </c:tx>
          <c:val>
            <c:numRef>
              <c:f>'cache-bandwidth partitioning'!$F$3:$F$4</c:f>
              <c:numCache>
                <c:formatCode>General</c:formatCode>
                <c:ptCount val="2"/>
                <c:pt idx="0">
                  <c:v>0.209283517511754</c:v>
                </c:pt>
                <c:pt idx="1">
                  <c:v>0.30632990786758912</c:v>
                </c:pt>
              </c:numCache>
            </c:numRef>
          </c:val>
        </c:ser>
        <c:axId val="309672576"/>
        <c:axId val="309682944"/>
      </c:barChart>
      <c:catAx>
        <c:axId val="309672576"/>
        <c:scaling>
          <c:orientation val="minMax"/>
        </c:scaling>
        <c:axPos val="b"/>
        <c:title>
          <c:tx>
            <c:rich>
              <a:bodyPr/>
              <a:lstStyle/>
              <a:p>
                <a:pPr>
                  <a:defRPr/>
                </a:pPr>
                <a:r>
                  <a:rPr lang="en-US"/>
                  <a:t>Number of Channels</a:t>
                </a:r>
              </a:p>
            </c:rich>
          </c:tx>
          <c:layout/>
        </c:title>
        <c:tickLblPos val="nextTo"/>
        <c:crossAx val="309682944"/>
        <c:crosses val="autoZero"/>
        <c:auto val="1"/>
        <c:lblAlgn val="ctr"/>
        <c:lblOffset val="100"/>
      </c:catAx>
      <c:valAx>
        <c:axId val="309682944"/>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309672576"/>
        <c:crosses val="autoZero"/>
        <c:crossBetween val="between"/>
      </c:valAx>
    </c:plotArea>
    <c:legend>
      <c:legendPos val="r"/>
      <c:layout>
        <c:manualLayout>
          <c:xMode val="edge"/>
          <c:yMode val="edge"/>
          <c:x val="0.6315782099449635"/>
          <c:y val="7.5810456125416995E-2"/>
          <c:w val="0.35379656153584238"/>
          <c:h val="0.48081152018159884"/>
        </c:manualLayout>
      </c:layout>
    </c:legend>
    <c:plotVisOnly val="1"/>
  </c:chart>
  <c:txPr>
    <a:bodyPr/>
    <a:lstStyle/>
    <a:p>
      <a:pPr>
        <a:defRPr sz="17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Sheet1!$B$2</c:f>
              <c:strCache>
                <c:ptCount val="1"/>
                <c:pt idx="0">
                  <c:v>App-unaware</c:v>
                </c:pt>
              </c:strCache>
            </c:strRef>
          </c:tx>
          <c:spPr>
            <a:solidFill>
              <a:srgbClr val="0070C0"/>
            </a:solidFill>
          </c:spPr>
          <c:cat>
            <c:numRef>
              <c:f>Sheet1!$A$3</c:f>
              <c:numCache>
                <c:formatCode>General</c:formatCode>
                <c:ptCount val="1"/>
              </c:numCache>
            </c:numRef>
          </c:cat>
          <c:val>
            <c:numRef>
              <c:f>Sheet1!$B$3</c:f>
              <c:numCache>
                <c:formatCode>General</c:formatCode>
                <c:ptCount val="1"/>
                <c:pt idx="0">
                  <c:v>1</c:v>
                </c:pt>
              </c:numCache>
            </c:numRef>
          </c:val>
        </c:ser>
        <c:ser>
          <c:idx val="1"/>
          <c:order val="1"/>
          <c:tx>
            <c:strRef>
              <c:f>Sheet1!$F$2</c:f>
              <c:strCache>
                <c:ptCount val="1"/>
                <c:pt idx="0">
                  <c:v>App-aware</c:v>
                </c:pt>
              </c:strCache>
            </c:strRef>
          </c:tx>
          <c:spPr>
            <a:solidFill>
              <a:srgbClr val="FF0000"/>
            </a:solidFill>
          </c:spPr>
          <c:cat>
            <c:numRef>
              <c:f>Sheet1!$A$3</c:f>
              <c:numCache>
                <c:formatCode>General</c:formatCode>
                <c:ptCount val="1"/>
              </c:numCache>
            </c:numRef>
          </c:cat>
          <c:val>
            <c:numRef>
              <c:f>Sheet1!$F$3</c:f>
              <c:numCache>
                <c:formatCode>General</c:formatCode>
                <c:ptCount val="1"/>
                <c:pt idx="0">
                  <c:v>8.1</c:v>
                </c:pt>
              </c:numCache>
            </c:numRef>
          </c:val>
        </c:ser>
        <c:axId val="310051968"/>
        <c:axId val="310053504"/>
      </c:barChart>
      <c:catAx>
        <c:axId val="310051968"/>
        <c:scaling>
          <c:orientation val="minMax"/>
        </c:scaling>
        <c:delete val="1"/>
        <c:axPos val="b"/>
        <c:numFmt formatCode="General" sourceLinked="1"/>
        <c:tickLblPos val="none"/>
        <c:crossAx val="310053504"/>
        <c:crosses val="autoZero"/>
        <c:auto val="1"/>
        <c:lblAlgn val="ctr"/>
        <c:lblOffset val="100"/>
      </c:catAx>
      <c:valAx>
        <c:axId val="310053504"/>
        <c:scaling>
          <c:orientation val="minMax"/>
        </c:scaling>
        <c:axPos val="l"/>
        <c:majorGridlines/>
        <c:title>
          <c:tx>
            <c:rich>
              <a:bodyPr rot="-5400000" vert="horz"/>
              <a:lstStyle/>
              <a:p>
                <a:pPr>
                  <a:defRPr/>
                </a:pPr>
                <a:r>
                  <a:rPr lang="en-US" dirty="0" smtClean="0"/>
                  <a:t>Critical Path Latency </a:t>
                </a:r>
                <a:r>
                  <a:rPr lang="en-US" dirty="0"/>
                  <a:t>(in ns)</a:t>
                </a:r>
              </a:p>
            </c:rich>
          </c:tx>
          <c:layout/>
        </c:title>
        <c:numFmt formatCode="General" sourceLinked="1"/>
        <c:tickLblPos val="nextTo"/>
        <c:crossAx val="310051968"/>
        <c:crosses val="autoZero"/>
        <c:crossBetween val="between"/>
      </c:valAx>
    </c:plotArea>
    <c:legend>
      <c:legendPos val="r"/>
      <c:layout>
        <c:manualLayout>
          <c:xMode val="edge"/>
          <c:yMode val="edge"/>
          <c:x val="0.60647239791747332"/>
          <c:y val="0.34987362389019161"/>
          <c:w val="0.33560411198600565"/>
          <c:h val="0.25699256342957238"/>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varyColors val="1"/>
        <c:ser>
          <c:idx val="0"/>
          <c:order val="0"/>
          <c:tx>
            <c:strRef>
              <c:f>'with mcf'!$A$2</c:f>
              <c:strCache>
                <c:ptCount val="1"/>
                <c:pt idx="0">
                  <c:v>Slowdown</c:v>
                </c:pt>
              </c:strCache>
            </c:strRef>
          </c:tx>
          <c:dPt>
            <c:idx val="0"/>
            <c:spPr>
              <a:solidFill>
                <a:srgbClr val="FF0000"/>
              </a:solidFill>
            </c:spPr>
          </c:dPt>
          <c:dPt>
            <c:idx val="1"/>
            <c:spPr>
              <a:solidFill>
                <a:srgbClr val="0070C0"/>
              </a:solidFill>
            </c:spPr>
          </c:dPt>
          <c:cat>
            <c:strRef>
              <c:f>'with mcf'!$B$1:$C$1</c:f>
              <c:strCache>
                <c:ptCount val="2"/>
                <c:pt idx="0">
                  <c:v>leslie3d (core 0)</c:v>
                </c:pt>
                <c:pt idx="1">
                  <c:v>mcf (core 1)</c:v>
                </c:pt>
              </c:strCache>
            </c:strRef>
          </c:cat>
          <c:val>
            <c:numRef>
              <c:f>'with mcf'!$B$2:$C$2</c:f>
              <c:numCache>
                <c:formatCode>General</c:formatCode>
                <c:ptCount val="2"/>
                <c:pt idx="0">
                  <c:v>5.4</c:v>
                </c:pt>
                <c:pt idx="1">
                  <c:v>2.1</c:v>
                </c:pt>
              </c:numCache>
            </c:numRef>
          </c:val>
        </c:ser>
        <c:axId val="50910720"/>
        <c:axId val="50912256"/>
      </c:barChart>
      <c:catAx>
        <c:axId val="50910720"/>
        <c:scaling>
          <c:orientation val="minMax"/>
        </c:scaling>
        <c:axPos val="b"/>
        <c:tickLblPos val="nextTo"/>
        <c:spPr>
          <a:ln w="12700">
            <a:solidFill>
              <a:sysClr val="windowText" lastClr="000000"/>
            </a:solidFill>
          </a:ln>
        </c:spPr>
        <c:txPr>
          <a:bodyPr/>
          <a:lstStyle/>
          <a:p>
            <a:pPr>
              <a:defRPr sz="1800">
                <a:latin typeface="Tahoma" pitchFamily="34" charset="0"/>
                <a:ea typeface="Tahoma" pitchFamily="34" charset="0"/>
                <a:cs typeface="Tahoma" pitchFamily="34" charset="0"/>
              </a:defRPr>
            </a:pPr>
            <a:endParaRPr lang="en-US"/>
          </a:p>
        </c:txPr>
        <c:crossAx val="50912256"/>
        <c:crosses val="autoZero"/>
        <c:auto val="1"/>
        <c:lblAlgn val="ctr"/>
        <c:lblOffset val="100"/>
      </c:catAx>
      <c:valAx>
        <c:axId val="50912256"/>
        <c:scaling>
          <c:orientation val="minMax"/>
          <c:max val="6"/>
          <c:min val="0"/>
        </c:scaling>
        <c:axPos val="l"/>
        <c:title>
          <c:tx>
            <c:rich>
              <a:bodyPr rot="-5400000" vert="horz"/>
              <a:lstStyle/>
              <a:p>
                <a:pPr>
                  <a:defRPr sz="18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Slowdown</a:t>
                </a:r>
                <a:endParaRPr lang="en-US" sz="2500" dirty="0">
                  <a:latin typeface="Tahoma" pitchFamily="34" charset="0"/>
                  <a:ea typeface="Tahoma" pitchFamily="34" charset="0"/>
                  <a:cs typeface="Tahoma" pitchFamily="34" charset="0"/>
                </a:endParaRPr>
              </a:p>
            </c:rich>
          </c:tx>
          <c:layout/>
        </c:title>
        <c:numFmt formatCode="General" sourceLinked="1"/>
        <c:tickLblPos val="nextTo"/>
        <c:spPr>
          <a:ln w="12700">
            <a:solidFill>
              <a:sysClr val="windowText" lastClr="000000"/>
            </a:solidFill>
          </a:ln>
        </c:spPr>
        <c:txPr>
          <a:bodyPr/>
          <a:lstStyle/>
          <a:p>
            <a:pPr>
              <a:defRPr sz="1500">
                <a:latin typeface="Tahoma" pitchFamily="34" charset="0"/>
                <a:ea typeface="Tahoma" pitchFamily="34" charset="0"/>
                <a:cs typeface="Tahoma" pitchFamily="34" charset="0"/>
              </a:defRPr>
            </a:pPr>
            <a:endParaRPr lang="en-US"/>
          </a:p>
        </c:txPr>
        <c:crossAx val="50910720"/>
        <c:crosses val="autoZero"/>
        <c:crossBetween val="between"/>
        <c:majorUnit val="1"/>
      </c:valAx>
    </c:plotArea>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Sheet1!$B$6</c:f>
              <c:strCache>
                <c:ptCount val="1"/>
                <c:pt idx="0">
                  <c:v>App-unaware</c:v>
                </c:pt>
              </c:strCache>
            </c:strRef>
          </c:tx>
          <c:spPr>
            <a:solidFill>
              <a:srgbClr val="0070C0"/>
            </a:solidFill>
          </c:spPr>
          <c:cat>
            <c:numRef>
              <c:f>Sheet1!$A$7</c:f>
              <c:numCache>
                <c:formatCode>General</c:formatCode>
                <c:ptCount val="1"/>
              </c:numCache>
            </c:numRef>
          </c:cat>
          <c:val>
            <c:numRef>
              <c:f>Sheet1!$B$7</c:f>
              <c:numCache>
                <c:formatCode>General</c:formatCode>
                <c:ptCount val="1"/>
                <c:pt idx="0">
                  <c:v>41000</c:v>
                </c:pt>
              </c:numCache>
            </c:numRef>
          </c:val>
        </c:ser>
        <c:ser>
          <c:idx val="1"/>
          <c:order val="1"/>
          <c:tx>
            <c:strRef>
              <c:f>Sheet1!$F$6</c:f>
              <c:strCache>
                <c:ptCount val="1"/>
                <c:pt idx="0">
                  <c:v>App-aware</c:v>
                </c:pt>
              </c:strCache>
            </c:strRef>
          </c:tx>
          <c:spPr>
            <a:solidFill>
              <a:srgbClr val="FF0000"/>
            </a:solidFill>
          </c:spPr>
          <c:cat>
            <c:numRef>
              <c:f>Sheet1!$A$7</c:f>
              <c:numCache>
                <c:formatCode>General</c:formatCode>
                <c:ptCount val="1"/>
              </c:numCache>
            </c:numRef>
          </c:cat>
          <c:val>
            <c:numRef>
              <c:f>Sheet1!$F$7</c:f>
              <c:numCache>
                <c:formatCode>General</c:formatCode>
                <c:ptCount val="1"/>
                <c:pt idx="0">
                  <c:v>73797</c:v>
                </c:pt>
              </c:numCache>
            </c:numRef>
          </c:val>
        </c:ser>
        <c:axId val="310070272"/>
        <c:axId val="310088448"/>
      </c:barChart>
      <c:catAx>
        <c:axId val="310070272"/>
        <c:scaling>
          <c:orientation val="minMax"/>
        </c:scaling>
        <c:delete val="1"/>
        <c:axPos val="b"/>
        <c:numFmt formatCode="General" sourceLinked="1"/>
        <c:tickLblPos val="none"/>
        <c:crossAx val="310088448"/>
        <c:crosses val="autoZero"/>
        <c:auto val="1"/>
        <c:lblAlgn val="ctr"/>
        <c:lblOffset val="100"/>
      </c:catAx>
      <c:valAx>
        <c:axId val="310088448"/>
        <c:scaling>
          <c:orientation val="minMax"/>
        </c:scaling>
        <c:axPos val="l"/>
        <c:majorGridlines/>
        <c:title>
          <c:tx>
            <c:rich>
              <a:bodyPr rot="-5400000" vert="horz"/>
              <a:lstStyle/>
              <a:p>
                <a:pPr>
                  <a:defRPr/>
                </a:pPr>
                <a:r>
                  <a:rPr lang="en-US" dirty="0" smtClean="0"/>
                  <a:t>Scheduler Area </a:t>
                </a:r>
                <a:r>
                  <a:rPr lang="en-US" dirty="0"/>
                  <a:t>(in square um)</a:t>
                </a:r>
              </a:p>
            </c:rich>
          </c:tx>
          <c:layout/>
        </c:title>
        <c:numFmt formatCode="General" sourceLinked="1"/>
        <c:tickLblPos val="nextTo"/>
        <c:crossAx val="310070272"/>
        <c:crosses val="autoZero"/>
        <c:crossBetween val="between"/>
      </c:valAx>
    </c:plotArea>
    <c:legend>
      <c:legendPos val="r"/>
      <c:layout>
        <c:manualLayout>
          <c:xMode val="edge"/>
          <c:yMode val="edge"/>
          <c:x val="0.62683464566929614"/>
          <c:y val="0.34994920878162339"/>
          <c:w val="0.37047709762086622"/>
          <c:h val="0.24773330417031403"/>
        </c:manualLayout>
      </c:layout>
    </c:legend>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'Request-Distribution-Copy'!$B$2</c:f>
              <c:strCache>
                <c:ptCount val="1"/>
                <c:pt idx="0">
                  <c:v>App-unaware</c:v>
                </c:pt>
              </c:strCache>
            </c:strRef>
          </c:tx>
          <c:marker>
            <c:symbol val="none"/>
          </c:marker>
          <c:xVal>
            <c:numRef>
              <c:f>'Request-Distribution-Copy'!$A$3:$A$102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'Request-Distribution-Copy'!$B$3:$B$102</c:f>
              <c:numCache>
                <c:formatCode>General</c:formatCode>
                <c:ptCount val="100"/>
                <c:pt idx="0">
                  <c:v>0</c:v>
                </c:pt>
                <c:pt idx="1">
                  <c:v>0</c:v>
                </c:pt>
                <c:pt idx="2">
                  <c:v>0</c:v>
                </c:pt>
                <c:pt idx="3">
                  <c:v>0</c:v>
                </c:pt>
                <c:pt idx="4">
                  <c:v>0</c:v>
                </c:pt>
                <c:pt idx="5">
                  <c:v>0</c:v>
                </c:pt>
                <c:pt idx="6">
                  <c:v>0</c:v>
                </c:pt>
                <c:pt idx="7">
                  <c:v>0</c:v>
                </c:pt>
                <c:pt idx="8">
                  <c:v>0</c:v>
                </c:pt>
                <c:pt idx="9">
                  <c:v>0</c:v>
                </c:pt>
                <c:pt idx="10">
                  <c:v>13</c:v>
                </c:pt>
                <c:pt idx="11">
                  <c:v>6</c:v>
                </c:pt>
                <c:pt idx="12">
                  <c:v>5</c:v>
                </c:pt>
                <c:pt idx="13">
                  <c:v>12</c:v>
                </c:pt>
                <c:pt idx="14">
                  <c:v>8</c:v>
                </c:pt>
                <c:pt idx="15">
                  <c:v>8</c:v>
                </c:pt>
                <c:pt idx="16">
                  <c:v>11</c:v>
                </c:pt>
                <c:pt idx="17">
                  <c:v>3</c:v>
                </c:pt>
                <c:pt idx="18">
                  <c:v>11</c:v>
                </c:pt>
                <c:pt idx="19">
                  <c:v>3</c:v>
                </c:pt>
                <c:pt idx="20">
                  <c:v>0</c:v>
                </c:pt>
                <c:pt idx="21">
                  <c:v>0</c:v>
                </c:pt>
                <c:pt idx="22">
                  <c:v>4</c:v>
                </c:pt>
                <c:pt idx="23">
                  <c:v>2</c:v>
                </c:pt>
                <c:pt idx="24">
                  <c:v>13</c:v>
                </c:pt>
                <c:pt idx="25">
                  <c:v>7</c:v>
                </c:pt>
                <c:pt idx="26">
                  <c:v>22</c:v>
                </c:pt>
                <c:pt idx="27">
                  <c:v>13</c:v>
                </c:pt>
                <c:pt idx="28">
                  <c:v>11</c:v>
                </c:pt>
                <c:pt idx="29">
                  <c:v>15</c:v>
                </c:pt>
                <c:pt idx="30">
                  <c:v>1</c:v>
                </c:pt>
                <c:pt idx="31">
                  <c:v>0</c:v>
                </c:pt>
                <c:pt idx="32">
                  <c:v>0</c:v>
                </c:pt>
                <c:pt idx="33">
                  <c:v>0</c:v>
                </c:pt>
                <c:pt idx="34">
                  <c:v>0</c:v>
                </c:pt>
                <c:pt idx="35">
                  <c:v>0</c:v>
                </c:pt>
                <c:pt idx="36">
                  <c:v>0</c:v>
                </c:pt>
                <c:pt idx="37">
                  <c:v>0</c:v>
                </c:pt>
                <c:pt idx="38">
                  <c:v>6</c:v>
                </c:pt>
                <c:pt idx="39">
                  <c:v>20</c:v>
                </c:pt>
                <c:pt idx="40">
                  <c:v>17</c:v>
                </c:pt>
                <c:pt idx="41">
                  <c:v>5</c:v>
                </c:pt>
                <c:pt idx="42">
                  <c:v>18</c:v>
                </c:pt>
                <c:pt idx="43">
                  <c:v>17</c:v>
                </c:pt>
                <c:pt idx="44">
                  <c:v>8</c:v>
                </c:pt>
                <c:pt idx="45">
                  <c:v>10</c:v>
                </c:pt>
                <c:pt idx="46">
                  <c:v>3</c:v>
                </c:pt>
                <c:pt idx="47">
                  <c:v>2</c:v>
                </c:pt>
                <c:pt idx="48">
                  <c:v>4</c:v>
                </c:pt>
                <c:pt idx="49">
                  <c:v>2</c:v>
                </c:pt>
                <c:pt idx="50">
                  <c:v>0</c:v>
                </c:pt>
                <c:pt idx="51">
                  <c:v>9</c:v>
                </c:pt>
                <c:pt idx="52">
                  <c:v>6</c:v>
                </c:pt>
                <c:pt idx="53">
                  <c:v>4</c:v>
                </c:pt>
                <c:pt idx="54">
                  <c:v>16</c:v>
                </c:pt>
                <c:pt idx="55">
                  <c:v>5</c:v>
                </c:pt>
                <c:pt idx="56">
                  <c:v>0</c:v>
                </c:pt>
                <c:pt idx="57">
                  <c:v>18</c:v>
                </c:pt>
                <c:pt idx="58">
                  <c:v>4</c:v>
                </c:pt>
                <c:pt idx="59">
                  <c:v>17</c:v>
                </c:pt>
                <c:pt idx="60">
                  <c:v>5</c:v>
                </c:pt>
                <c:pt idx="61">
                  <c:v>14</c:v>
                </c:pt>
                <c:pt idx="62">
                  <c:v>6</c:v>
                </c:pt>
                <c:pt idx="63">
                  <c:v>15</c:v>
                </c:pt>
                <c:pt idx="64">
                  <c:v>7</c:v>
                </c:pt>
                <c:pt idx="65">
                  <c:v>4</c:v>
                </c:pt>
                <c:pt idx="66">
                  <c:v>18</c:v>
                </c:pt>
                <c:pt idx="67">
                  <c:v>10</c:v>
                </c:pt>
                <c:pt idx="68">
                  <c:v>12</c:v>
                </c:pt>
                <c:pt idx="69">
                  <c:v>20</c:v>
                </c:pt>
                <c:pt idx="70">
                  <c:v>9</c:v>
                </c:pt>
                <c:pt idx="71">
                  <c:v>15</c:v>
                </c:pt>
                <c:pt idx="72">
                  <c:v>19</c:v>
                </c:pt>
                <c:pt idx="73">
                  <c:v>22</c:v>
                </c:pt>
                <c:pt idx="74">
                  <c:v>17</c:v>
                </c:pt>
                <c:pt idx="75">
                  <c:v>4</c:v>
                </c:pt>
                <c:pt idx="76">
                  <c:v>16</c:v>
                </c:pt>
                <c:pt idx="77">
                  <c:v>1</c:v>
                </c:pt>
                <c:pt idx="78">
                  <c:v>2</c:v>
                </c:pt>
                <c:pt idx="79">
                  <c:v>1</c:v>
                </c:pt>
                <c:pt idx="80">
                  <c:v>0</c:v>
                </c:pt>
                <c:pt idx="81">
                  <c:v>0</c:v>
                </c:pt>
                <c:pt idx="82">
                  <c:v>0</c:v>
                </c:pt>
                <c:pt idx="83">
                  <c:v>0</c:v>
                </c:pt>
                <c:pt idx="84">
                  <c:v>0</c:v>
                </c:pt>
                <c:pt idx="85">
                  <c:v>0</c:v>
                </c:pt>
                <c:pt idx="86">
                  <c:v>16</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1"/>
        </c:ser>
        <c:ser>
          <c:idx val="1"/>
          <c:order val="1"/>
          <c:tx>
            <c:strRef>
              <c:f>'Request-Distribution-Copy'!$C$2</c:f>
              <c:strCache>
                <c:ptCount val="1"/>
                <c:pt idx="0">
                  <c:v>Ranking</c:v>
                </c:pt>
              </c:strCache>
            </c:strRef>
          </c:tx>
          <c:marker>
            <c:symbol val="none"/>
          </c:marker>
          <c:xVal>
            <c:numRef>
              <c:f>'Request-Distribution-Copy'!$A$3:$A$102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'Request-Distribution-Copy'!$C$3:$C$102</c:f>
              <c:numCache>
                <c:formatCode>General</c:formatCode>
                <c:ptCount val="100"/>
                <c:pt idx="0">
                  <c:v>10</c:v>
                </c:pt>
                <c:pt idx="1">
                  <c:v>0</c:v>
                </c:pt>
                <c:pt idx="2">
                  <c:v>2</c:v>
                </c:pt>
                <c:pt idx="3">
                  <c:v>0</c:v>
                </c:pt>
                <c:pt idx="4">
                  <c:v>2</c:v>
                </c:pt>
                <c:pt idx="5">
                  <c:v>13</c:v>
                </c:pt>
                <c:pt idx="6">
                  <c:v>14</c:v>
                </c:pt>
                <c:pt idx="7">
                  <c:v>0</c:v>
                </c:pt>
                <c:pt idx="8">
                  <c:v>0</c:v>
                </c:pt>
                <c:pt idx="9">
                  <c:v>0</c:v>
                </c:pt>
                <c:pt idx="10">
                  <c:v>0</c:v>
                </c:pt>
                <c:pt idx="11">
                  <c:v>0</c:v>
                </c:pt>
                <c:pt idx="12">
                  <c:v>0</c:v>
                </c:pt>
                <c:pt idx="13">
                  <c:v>0</c:v>
                </c:pt>
                <c:pt idx="14">
                  <c:v>2</c:v>
                </c:pt>
                <c:pt idx="15">
                  <c:v>0</c:v>
                </c:pt>
                <c:pt idx="16">
                  <c:v>8</c:v>
                </c:pt>
                <c:pt idx="17">
                  <c:v>11</c:v>
                </c:pt>
                <c:pt idx="18">
                  <c:v>8</c:v>
                </c:pt>
                <c:pt idx="19">
                  <c:v>21</c:v>
                </c:pt>
                <c:pt idx="20">
                  <c:v>2</c:v>
                </c:pt>
                <c:pt idx="21">
                  <c:v>2</c:v>
                </c:pt>
                <c:pt idx="22">
                  <c:v>17</c:v>
                </c:pt>
                <c:pt idx="23">
                  <c:v>0</c:v>
                </c:pt>
                <c:pt idx="24">
                  <c:v>0</c:v>
                </c:pt>
                <c:pt idx="25">
                  <c:v>0</c:v>
                </c:pt>
                <c:pt idx="26">
                  <c:v>0</c:v>
                </c:pt>
                <c:pt idx="27">
                  <c:v>21</c:v>
                </c:pt>
                <c:pt idx="28">
                  <c:v>32</c:v>
                </c:pt>
                <c:pt idx="29">
                  <c:v>1</c:v>
                </c:pt>
                <c:pt idx="30">
                  <c:v>0</c:v>
                </c:pt>
                <c:pt idx="31">
                  <c:v>0</c:v>
                </c:pt>
                <c:pt idx="32">
                  <c:v>0</c:v>
                </c:pt>
                <c:pt idx="33">
                  <c:v>2</c:v>
                </c:pt>
                <c:pt idx="34">
                  <c:v>5</c:v>
                </c:pt>
                <c:pt idx="35">
                  <c:v>0</c:v>
                </c:pt>
                <c:pt idx="36">
                  <c:v>13</c:v>
                </c:pt>
                <c:pt idx="37">
                  <c:v>10</c:v>
                </c:pt>
                <c:pt idx="38">
                  <c:v>1</c:v>
                </c:pt>
                <c:pt idx="39">
                  <c:v>0</c:v>
                </c:pt>
                <c:pt idx="40">
                  <c:v>0</c:v>
                </c:pt>
                <c:pt idx="41">
                  <c:v>0</c:v>
                </c:pt>
                <c:pt idx="42">
                  <c:v>0</c:v>
                </c:pt>
                <c:pt idx="43">
                  <c:v>0</c:v>
                </c:pt>
                <c:pt idx="44">
                  <c:v>0</c:v>
                </c:pt>
                <c:pt idx="45">
                  <c:v>0</c:v>
                </c:pt>
                <c:pt idx="46">
                  <c:v>0</c:v>
                </c:pt>
                <c:pt idx="47">
                  <c:v>0</c:v>
                </c:pt>
                <c:pt idx="48">
                  <c:v>0</c:v>
                </c:pt>
                <c:pt idx="49">
                  <c:v>0</c:v>
                </c:pt>
                <c:pt idx="50">
                  <c:v>0</c:v>
                </c:pt>
                <c:pt idx="51">
                  <c:v>4</c:v>
                </c:pt>
                <c:pt idx="52">
                  <c:v>15</c:v>
                </c:pt>
                <c:pt idx="53">
                  <c:v>6</c:v>
                </c:pt>
                <c:pt idx="54">
                  <c:v>0</c:v>
                </c:pt>
                <c:pt idx="55">
                  <c:v>0</c:v>
                </c:pt>
                <c:pt idx="56">
                  <c:v>3</c:v>
                </c:pt>
                <c:pt idx="57">
                  <c:v>0</c:v>
                </c:pt>
                <c:pt idx="58">
                  <c:v>0</c:v>
                </c:pt>
                <c:pt idx="59">
                  <c:v>0</c:v>
                </c:pt>
                <c:pt idx="60">
                  <c:v>0</c:v>
                </c:pt>
                <c:pt idx="61">
                  <c:v>0</c:v>
                </c:pt>
                <c:pt idx="62">
                  <c:v>0</c:v>
                </c:pt>
                <c:pt idx="63">
                  <c:v>0</c:v>
                </c:pt>
                <c:pt idx="64">
                  <c:v>0</c:v>
                </c:pt>
                <c:pt idx="65">
                  <c:v>0</c:v>
                </c:pt>
                <c:pt idx="66">
                  <c:v>15</c:v>
                </c:pt>
                <c:pt idx="67">
                  <c:v>11</c:v>
                </c:pt>
                <c:pt idx="68">
                  <c:v>22</c:v>
                </c:pt>
                <c:pt idx="69">
                  <c:v>17</c:v>
                </c:pt>
                <c:pt idx="70">
                  <c:v>7</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15</c:v>
                </c:pt>
                <c:pt idx="97">
                  <c:v>4</c:v>
                </c:pt>
                <c:pt idx="98">
                  <c:v>1</c:v>
                </c:pt>
                <c:pt idx="99">
                  <c:v>0</c:v>
                </c:pt>
              </c:numCache>
            </c:numRef>
          </c:yVal>
          <c:smooth val="1"/>
        </c:ser>
        <c:axId val="311150464"/>
        <c:axId val="311152640"/>
      </c:scatterChart>
      <c:valAx>
        <c:axId val="311150464"/>
        <c:scaling>
          <c:orientation val="minMax"/>
          <c:max val="100"/>
        </c:scaling>
        <c:axPos val="b"/>
        <c:title>
          <c:tx>
            <c:rich>
              <a:bodyPr/>
              <a:lstStyle/>
              <a:p>
                <a:pPr>
                  <a:defRPr/>
                </a:pPr>
                <a:r>
                  <a:rPr lang="en-US"/>
                  <a:t>Execution Time (in 1000s of Cycles)</a:t>
                </a:r>
              </a:p>
            </c:rich>
          </c:tx>
          <c:layout/>
        </c:title>
        <c:numFmt formatCode="General" sourceLinked="1"/>
        <c:tickLblPos val="nextTo"/>
        <c:crossAx val="311152640"/>
        <c:crosses val="autoZero"/>
        <c:crossBetween val="midCat"/>
      </c:valAx>
      <c:valAx>
        <c:axId val="311152640"/>
        <c:scaling>
          <c:orientation val="minMax"/>
          <c:max val="30"/>
          <c:min val="0"/>
        </c:scaling>
        <c:axPos val="l"/>
        <c:majorGridlines/>
        <c:title>
          <c:tx>
            <c:rich>
              <a:bodyPr rot="-5400000" vert="horz"/>
              <a:lstStyle/>
              <a:p>
                <a:pPr>
                  <a:defRPr/>
                </a:pPr>
                <a:r>
                  <a:rPr lang="en-US"/>
                  <a:t>Number of Requests</a:t>
                </a:r>
              </a:p>
            </c:rich>
          </c:tx>
          <c:layout/>
        </c:title>
        <c:numFmt formatCode="General" sourceLinked="1"/>
        <c:tickLblPos val="nextTo"/>
        <c:crossAx val="311150464"/>
        <c:crosses val="autoZero"/>
        <c:crossBetween val="midCat"/>
        <c:majorUnit val="10"/>
      </c:valAx>
    </c:plotArea>
    <c:legend>
      <c:legendPos val="r"/>
      <c:layout/>
    </c:legend>
    <c:plotVisOnly val="1"/>
    <c:dispBlanksAs val="gap"/>
  </c:chart>
  <c:txPr>
    <a:bodyPr/>
    <a:lstStyle/>
    <a:p>
      <a:pPr>
        <a:defRPr sz="15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'Request-Distribution-Copy'!$F$2</c:f>
              <c:strCache>
                <c:ptCount val="1"/>
                <c:pt idx="0">
                  <c:v>App-unaware</c:v>
                </c:pt>
              </c:strCache>
            </c:strRef>
          </c:tx>
          <c:marker>
            <c:symbol val="none"/>
          </c:marker>
          <c:xVal>
            <c:numRef>
              <c:f>'Request-Distribution-Copy'!$E$3:$E$102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'Request-Distribution-Copy'!$F$3:$F$102</c:f>
              <c:numCache>
                <c:formatCode>General</c:formatCode>
                <c:ptCount val="100"/>
                <c:pt idx="0">
                  <c:v>6</c:v>
                </c:pt>
                <c:pt idx="1">
                  <c:v>0</c:v>
                </c:pt>
                <c:pt idx="2">
                  <c:v>0</c:v>
                </c:pt>
                <c:pt idx="3">
                  <c:v>0</c:v>
                </c:pt>
                <c:pt idx="4">
                  <c:v>0</c:v>
                </c:pt>
                <c:pt idx="5">
                  <c:v>0</c:v>
                </c:pt>
                <c:pt idx="6">
                  <c:v>0</c:v>
                </c:pt>
                <c:pt idx="7">
                  <c:v>0</c:v>
                </c:pt>
                <c:pt idx="8">
                  <c:v>0</c:v>
                </c:pt>
                <c:pt idx="9">
                  <c:v>0</c:v>
                </c:pt>
                <c:pt idx="10">
                  <c:v>2</c:v>
                </c:pt>
                <c:pt idx="11">
                  <c:v>6</c:v>
                </c:pt>
                <c:pt idx="12">
                  <c:v>6</c:v>
                </c:pt>
                <c:pt idx="13">
                  <c:v>0</c:v>
                </c:pt>
                <c:pt idx="14">
                  <c:v>8</c:v>
                </c:pt>
                <c:pt idx="15">
                  <c:v>0</c:v>
                </c:pt>
                <c:pt idx="16">
                  <c:v>0</c:v>
                </c:pt>
                <c:pt idx="17">
                  <c:v>6</c:v>
                </c:pt>
                <c:pt idx="18">
                  <c:v>7</c:v>
                </c:pt>
                <c:pt idx="19">
                  <c:v>3</c:v>
                </c:pt>
                <c:pt idx="20">
                  <c:v>3</c:v>
                </c:pt>
                <c:pt idx="21">
                  <c:v>1</c:v>
                </c:pt>
                <c:pt idx="22">
                  <c:v>7</c:v>
                </c:pt>
                <c:pt idx="23">
                  <c:v>5</c:v>
                </c:pt>
                <c:pt idx="24">
                  <c:v>1</c:v>
                </c:pt>
                <c:pt idx="25">
                  <c:v>11</c:v>
                </c:pt>
                <c:pt idx="26">
                  <c:v>2</c:v>
                </c:pt>
                <c:pt idx="27">
                  <c:v>2</c:v>
                </c:pt>
                <c:pt idx="28">
                  <c:v>4</c:v>
                </c:pt>
                <c:pt idx="29">
                  <c:v>22</c:v>
                </c:pt>
                <c:pt idx="30">
                  <c:v>9</c:v>
                </c:pt>
                <c:pt idx="31">
                  <c:v>1</c:v>
                </c:pt>
                <c:pt idx="32">
                  <c:v>4</c:v>
                </c:pt>
                <c:pt idx="33">
                  <c:v>7</c:v>
                </c:pt>
                <c:pt idx="34">
                  <c:v>1</c:v>
                </c:pt>
                <c:pt idx="35">
                  <c:v>0</c:v>
                </c:pt>
                <c:pt idx="36">
                  <c:v>0</c:v>
                </c:pt>
                <c:pt idx="37">
                  <c:v>13</c:v>
                </c:pt>
                <c:pt idx="38">
                  <c:v>2</c:v>
                </c:pt>
                <c:pt idx="39">
                  <c:v>15</c:v>
                </c:pt>
                <c:pt idx="40">
                  <c:v>2</c:v>
                </c:pt>
                <c:pt idx="41">
                  <c:v>8</c:v>
                </c:pt>
                <c:pt idx="42">
                  <c:v>4</c:v>
                </c:pt>
                <c:pt idx="43">
                  <c:v>0</c:v>
                </c:pt>
                <c:pt idx="44">
                  <c:v>8</c:v>
                </c:pt>
                <c:pt idx="45">
                  <c:v>0</c:v>
                </c:pt>
                <c:pt idx="46">
                  <c:v>0</c:v>
                </c:pt>
                <c:pt idx="47">
                  <c:v>0</c:v>
                </c:pt>
                <c:pt idx="48">
                  <c:v>0</c:v>
                </c:pt>
                <c:pt idx="49">
                  <c:v>0</c:v>
                </c:pt>
                <c:pt idx="50">
                  <c:v>0</c:v>
                </c:pt>
                <c:pt idx="51">
                  <c:v>0</c:v>
                </c:pt>
                <c:pt idx="52">
                  <c:v>0</c:v>
                </c:pt>
                <c:pt idx="53">
                  <c:v>0</c:v>
                </c:pt>
                <c:pt idx="54">
                  <c:v>0</c:v>
                </c:pt>
                <c:pt idx="55">
                  <c:v>0</c:v>
                </c:pt>
                <c:pt idx="56">
                  <c:v>0</c:v>
                </c:pt>
                <c:pt idx="57">
                  <c:v>0</c:v>
                </c:pt>
                <c:pt idx="58">
                  <c:v>2</c:v>
                </c:pt>
                <c:pt idx="59">
                  <c:v>0</c:v>
                </c:pt>
                <c:pt idx="60">
                  <c:v>10</c:v>
                </c:pt>
                <c:pt idx="61">
                  <c:v>8</c:v>
                </c:pt>
                <c:pt idx="62">
                  <c:v>4</c:v>
                </c:pt>
                <c:pt idx="63">
                  <c:v>4</c:v>
                </c:pt>
                <c:pt idx="64">
                  <c:v>4</c:v>
                </c:pt>
                <c:pt idx="65">
                  <c:v>7</c:v>
                </c:pt>
                <c:pt idx="66">
                  <c:v>1</c:v>
                </c:pt>
                <c:pt idx="67">
                  <c:v>4</c:v>
                </c:pt>
                <c:pt idx="68">
                  <c:v>4</c:v>
                </c:pt>
                <c:pt idx="69">
                  <c:v>4</c:v>
                </c:pt>
                <c:pt idx="70">
                  <c:v>1</c:v>
                </c:pt>
                <c:pt idx="71">
                  <c:v>0</c:v>
                </c:pt>
                <c:pt idx="72">
                  <c:v>0</c:v>
                </c:pt>
                <c:pt idx="73">
                  <c:v>3</c:v>
                </c:pt>
                <c:pt idx="74">
                  <c:v>2</c:v>
                </c:pt>
                <c:pt idx="75">
                  <c:v>6</c:v>
                </c:pt>
                <c:pt idx="76">
                  <c:v>14</c:v>
                </c:pt>
                <c:pt idx="77">
                  <c:v>16</c:v>
                </c:pt>
                <c:pt idx="78">
                  <c:v>2</c:v>
                </c:pt>
                <c:pt idx="79">
                  <c:v>4</c:v>
                </c:pt>
                <c:pt idx="80">
                  <c:v>4</c:v>
                </c:pt>
                <c:pt idx="81">
                  <c:v>8</c:v>
                </c:pt>
                <c:pt idx="82">
                  <c:v>2</c:v>
                </c:pt>
                <c:pt idx="83">
                  <c:v>0</c:v>
                </c:pt>
                <c:pt idx="84">
                  <c:v>0</c:v>
                </c:pt>
                <c:pt idx="85">
                  <c:v>0</c:v>
                </c:pt>
                <c:pt idx="86">
                  <c:v>2</c:v>
                </c:pt>
                <c:pt idx="87">
                  <c:v>4</c:v>
                </c:pt>
                <c:pt idx="88">
                  <c:v>4</c:v>
                </c:pt>
                <c:pt idx="89">
                  <c:v>4</c:v>
                </c:pt>
                <c:pt idx="90">
                  <c:v>4</c:v>
                </c:pt>
                <c:pt idx="91">
                  <c:v>9</c:v>
                </c:pt>
                <c:pt idx="92">
                  <c:v>2</c:v>
                </c:pt>
                <c:pt idx="93">
                  <c:v>1</c:v>
                </c:pt>
                <c:pt idx="94">
                  <c:v>11</c:v>
                </c:pt>
                <c:pt idx="95">
                  <c:v>8</c:v>
                </c:pt>
                <c:pt idx="96">
                  <c:v>1</c:v>
                </c:pt>
                <c:pt idx="97">
                  <c:v>4</c:v>
                </c:pt>
                <c:pt idx="98">
                  <c:v>8</c:v>
                </c:pt>
                <c:pt idx="99">
                  <c:v>4</c:v>
                </c:pt>
              </c:numCache>
            </c:numRef>
          </c:yVal>
          <c:smooth val="1"/>
        </c:ser>
        <c:ser>
          <c:idx val="1"/>
          <c:order val="1"/>
          <c:tx>
            <c:strRef>
              <c:f>'Request-Distribution-Copy'!$G$2</c:f>
              <c:strCache>
                <c:ptCount val="1"/>
                <c:pt idx="0">
                  <c:v>Ranking</c:v>
                </c:pt>
              </c:strCache>
            </c:strRef>
          </c:tx>
          <c:marker>
            <c:symbol val="none"/>
          </c:marker>
          <c:xVal>
            <c:numRef>
              <c:f>'Request-Distribution-Copy'!$E$3:$E$102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'Request-Distribution-Copy'!$G$3:$G$102</c:f>
              <c:numCache>
                <c:formatCode>General</c:formatCode>
                <c:ptCount val="100"/>
                <c:pt idx="0">
                  <c:v>2</c:v>
                </c:pt>
                <c:pt idx="1">
                  <c:v>4</c:v>
                </c:pt>
                <c:pt idx="2">
                  <c:v>2</c:v>
                </c:pt>
                <c:pt idx="3">
                  <c:v>8</c:v>
                </c:pt>
                <c:pt idx="4">
                  <c:v>7</c:v>
                </c:pt>
                <c:pt idx="5">
                  <c:v>1</c:v>
                </c:pt>
                <c:pt idx="6">
                  <c:v>12</c:v>
                </c:pt>
                <c:pt idx="7">
                  <c:v>4</c:v>
                </c:pt>
                <c:pt idx="8">
                  <c:v>4</c:v>
                </c:pt>
                <c:pt idx="9">
                  <c:v>8</c:v>
                </c:pt>
                <c:pt idx="10">
                  <c:v>11</c:v>
                </c:pt>
                <c:pt idx="11">
                  <c:v>19</c:v>
                </c:pt>
                <c:pt idx="12">
                  <c:v>6</c:v>
                </c:pt>
                <c:pt idx="13">
                  <c:v>8</c:v>
                </c:pt>
                <c:pt idx="14">
                  <c:v>7</c:v>
                </c:pt>
                <c:pt idx="15">
                  <c:v>9</c:v>
                </c:pt>
                <c:pt idx="16">
                  <c:v>5</c:v>
                </c:pt>
                <c:pt idx="17">
                  <c:v>7</c:v>
                </c:pt>
                <c:pt idx="18">
                  <c:v>8</c:v>
                </c:pt>
                <c:pt idx="19">
                  <c:v>7</c:v>
                </c:pt>
                <c:pt idx="20">
                  <c:v>5</c:v>
                </c:pt>
                <c:pt idx="21">
                  <c:v>18</c:v>
                </c:pt>
                <c:pt idx="22">
                  <c:v>2</c:v>
                </c:pt>
                <c:pt idx="23">
                  <c:v>0</c:v>
                </c:pt>
                <c:pt idx="24">
                  <c:v>4</c:v>
                </c:pt>
                <c:pt idx="25">
                  <c:v>12</c:v>
                </c:pt>
                <c:pt idx="26">
                  <c:v>0</c:v>
                </c:pt>
                <c:pt idx="27">
                  <c:v>8</c:v>
                </c:pt>
                <c:pt idx="28">
                  <c:v>2</c:v>
                </c:pt>
                <c:pt idx="29">
                  <c:v>12</c:v>
                </c:pt>
                <c:pt idx="30">
                  <c:v>2</c:v>
                </c:pt>
                <c:pt idx="31">
                  <c:v>8</c:v>
                </c:pt>
                <c:pt idx="32">
                  <c:v>4</c:v>
                </c:pt>
                <c:pt idx="33">
                  <c:v>4</c:v>
                </c:pt>
                <c:pt idx="34">
                  <c:v>8</c:v>
                </c:pt>
                <c:pt idx="35">
                  <c:v>0</c:v>
                </c:pt>
                <c:pt idx="36">
                  <c:v>16</c:v>
                </c:pt>
                <c:pt idx="37">
                  <c:v>0</c:v>
                </c:pt>
                <c:pt idx="38">
                  <c:v>16</c:v>
                </c:pt>
                <c:pt idx="39">
                  <c:v>4</c:v>
                </c:pt>
                <c:pt idx="40">
                  <c:v>12</c:v>
                </c:pt>
                <c:pt idx="41">
                  <c:v>8</c:v>
                </c:pt>
                <c:pt idx="42">
                  <c:v>7</c:v>
                </c:pt>
                <c:pt idx="43">
                  <c:v>12</c:v>
                </c:pt>
                <c:pt idx="44">
                  <c:v>1</c:v>
                </c:pt>
                <c:pt idx="45">
                  <c:v>8</c:v>
                </c:pt>
                <c:pt idx="46">
                  <c:v>0</c:v>
                </c:pt>
                <c:pt idx="47">
                  <c:v>8</c:v>
                </c:pt>
                <c:pt idx="48">
                  <c:v>4</c:v>
                </c:pt>
                <c:pt idx="49">
                  <c:v>4</c:v>
                </c:pt>
                <c:pt idx="50">
                  <c:v>8</c:v>
                </c:pt>
                <c:pt idx="51">
                  <c:v>1</c:v>
                </c:pt>
                <c:pt idx="52">
                  <c:v>3</c:v>
                </c:pt>
                <c:pt idx="53">
                  <c:v>6</c:v>
                </c:pt>
                <c:pt idx="54">
                  <c:v>2</c:v>
                </c:pt>
                <c:pt idx="55">
                  <c:v>8</c:v>
                </c:pt>
                <c:pt idx="56">
                  <c:v>2</c:v>
                </c:pt>
                <c:pt idx="57">
                  <c:v>6</c:v>
                </c:pt>
                <c:pt idx="58">
                  <c:v>8</c:v>
                </c:pt>
                <c:pt idx="59">
                  <c:v>4</c:v>
                </c:pt>
                <c:pt idx="60">
                  <c:v>4</c:v>
                </c:pt>
                <c:pt idx="61">
                  <c:v>4</c:v>
                </c:pt>
                <c:pt idx="62">
                  <c:v>16</c:v>
                </c:pt>
                <c:pt idx="63">
                  <c:v>8</c:v>
                </c:pt>
                <c:pt idx="64">
                  <c:v>19</c:v>
                </c:pt>
                <c:pt idx="65">
                  <c:v>13</c:v>
                </c:pt>
                <c:pt idx="66">
                  <c:v>3</c:v>
                </c:pt>
                <c:pt idx="67">
                  <c:v>9</c:v>
                </c:pt>
                <c:pt idx="68">
                  <c:v>8</c:v>
                </c:pt>
                <c:pt idx="69">
                  <c:v>2</c:v>
                </c:pt>
                <c:pt idx="70">
                  <c:v>0</c:v>
                </c:pt>
                <c:pt idx="71">
                  <c:v>5</c:v>
                </c:pt>
                <c:pt idx="72">
                  <c:v>7</c:v>
                </c:pt>
                <c:pt idx="73">
                  <c:v>10</c:v>
                </c:pt>
                <c:pt idx="74">
                  <c:v>17</c:v>
                </c:pt>
                <c:pt idx="75">
                  <c:v>7</c:v>
                </c:pt>
                <c:pt idx="76">
                  <c:v>15</c:v>
                </c:pt>
                <c:pt idx="77">
                  <c:v>13</c:v>
                </c:pt>
                <c:pt idx="78">
                  <c:v>5</c:v>
                </c:pt>
                <c:pt idx="79">
                  <c:v>13</c:v>
                </c:pt>
                <c:pt idx="80">
                  <c:v>8</c:v>
                </c:pt>
                <c:pt idx="81">
                  <c:v>2</c:v>
                </c:pt>
                <c:pt idx="82">
                  <c:v>18</c:v>
                </c:pt>
                <c:pt idx="83">
                  <c:v>2</c:v>
                </c:pt>
                <c:pt idx="84">
                  <c:v>9</c:v>
                </c:pt>
                <c:pt idx="85">
                  <c:v>2</c:v>
                </c:pt>
                <c:pt idx="86">
                  <c:v>9</c:v>
                </c:pt>
                <c:pt idx="87">
                  <c:v>0</c:v>
                </c:pt>
                <c:pt idx="88">
                  <c:v>20</c:v>
                </c:pt>
                <c:pt idx="89">
                  <c:v>1</c:v>
                </c:pt>
                <c:pt idx="90">
                  <c:v>13</c:v>
                </c:pt>
                <c:pt idx="91">
                  <c:v>5</c:v>
                </c:pt>
                <c:pt idx="92">
                  <c:v>13</c:v>
                </c:pt>
                <c:pt idx="93">
                  <c:v>8</c:v>
                </c:pt>
                <c:pt idx="94">
                  <c:v>7</c:v>
                </c:pt>
                <c:pt idx="95">
                  <c:v>12</c:v>
                </c:pt>
                <c:pt idx="96">
                  <c:v>1</c:v>
                </c:pt>
                <c:pt idx="97">
                  <c:v>5</c:v>
                </c:pt>
                <c:pt idx="98">
                  <c:v>0</c:v>
                </c:pt>
                <c:pt idx="99">
                  <c:v>0</c:v>
                </c:pt>
              </c:numCache>
            </c:numRef>
          </c:yVal>
          <c:smooth val="1"/>
        </c:ser>
        <c:axId val="311701888"/>
        <c:axId val="311703808"/>
      </c:scatterChart>
      <c:valAx>
        <c:axId val="311701888"/>
        <c:scaling>
          <c:orientation val="minMax"/>
          <c:max val="100"/>
        </c:scaling>
        <c:axPos val="b"/>
        <c:title>
          <c:tx>
            <c:rich>
              <a:bodyPr/>
              <a:lstStyle/>
              <a:p>
                <a:pPr>
                  <a:defRPr/>
                </a:pPr>
                <a:r>
                  <a:rPr lang="en-US"/>
                  <a:t>Execution Time (in 1000s of Cycles)</a:t>
                </a:r>
              </a:p>
            </c:rich>
          </c:tx>
          <c:layout/>
        </c:title>
        <c:numFmt formatCode="General" sourceLinked="1"/>
        <c:tickLblPos val="nextTo"/>
        <c:crossAx val="311703808"/>
        <c:crosses val="autoZero"/>
        <c:crossBetween val="midCat"/>
      </c:valAx>
      <c:valAx>
        <c:axId val="311703808"/>
        <c:scaling>
          <c:orientation val="minMax"/>
          <c:max val="30"/>
          <c:min val="0"/>
        </c:scaling>
        <c:axPos val="l"/>
        <c:majorGridlines/>
        <c:title>
          <c:tx>
            <c:rich>
              <a:bodyPr rot="-5400000" vert="horz"/>
              <a:lstStyle/>
              <a:p>
                <a:pPr>
                  <a:defRPr/>
                </a:pPr>
                <a:r>
                  <a:rPr lang="en-US"/>
                  <a:t>Number of Requests</a:t>
                </a:r>
              </a:p>
            </c:rich>
          </c:tx>
          <c:layout/>
        </c:title>
        <c:numFmt formatCode="General" sourceLinked="1"/>
        <c:tickLblPos val="nextTo"/>
        <c:crossAx val="311701888"/>
        <c:crosses val="autoZero"/>
        <c:crossBetween val="midCat"/>
        <c:majorUnit val="10"/>
      </c:valAx>
    </c:plotArea>
    <c:legend>
      <c:legendPos val="r"/>
      <c:layout/>
    </c:legend>
    <c:plotVisOnly val="1"/>
    <c:dispBlanksAs val="gap"/>
  </c:chart>
  <c:txPr>
    <a:bodyPr/>
    <a:lstStyle/>
    <a:p>
      <a:pPr>
        <a:defRPr sz="15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'Request-Distribution-Copy'!$B$2</c:f>
              <c:strCache>
                <c:ptCount val="1"/>
                <c:pt idx="0">
                  <c:v>App-unaware</c:v>
                </c:pt>
              </c:strCache>
            </c:strRef>
          </c:tx>
          <c:marker>
            <c:symbol val="none"/>
          </c:marker>
          <c:xVal>
            <c:numRef>
              <c:f>'Request-Distribution-Copy'!$A$3:$A$102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'Request-Distribution-Copy'!$B$3:$B$102</c:f>
              <c:numCache>
                <c:formatCode>General</c:formatCode>
                <c:ptCount val="100"/>
                <c:pt idx="0">
                  <c:v>0</c:v>
                </c:pt>
                <c:pt idx="1">
                  <c:v>0</c:v>
                </c:pt>
                <c:pt idx="2">
                  <c:v>0</c:v>
                </c:pt>
                <c:pt idx="3">
                  <c:v>0</c:v>
                </c:pt>
                <c:pt idx="4">
                  <c:v>0</c:v>
                </c:pt>
                <c:pt idx="5">
                  <c:v>0</c:v>
                </c:pt>
                <c:pt idx="6">
                  <c:v>0</c:v>
                </c:pt>
                <c:pt idx="7">
                  <c:v>0</c:v>
                </c:pt>
                <c:pt idx="8">
                  <c:v>0</c:v>
                </c:pt>
                <c:pt idx="9">
                  <c:v>0</c:v>
                </c:pt>
                <c:pt idx="10">
                  <c:v>13</c:v>
                </c:pt>
                <c:pt idx="11">
                  <c:v>6</c:v>
                </c:pt>
                <c:pt idx="12">
                  <c:v>5</c:v>
                </c:pt>
                <c:pt idx="13">
                  <c:v>12</c:v>
                </c:pt>
                <c:pt idx="14">
                  <c:v>8</c:v>
                </c:pt>
                <c:pt idx="15">
                  <c:v>8</c:v>
                </c:pt>
                <c:pt idx="16">
                  <c:v>11</c:v>
                </c:pt>
                <c:pt idx="17">
                  <c:v>3</c:v>
                </c:pt>
                <c:pt idx="18">
                  <c:v>11</c:v>
                </c:pt>
                <c:pt idx="19">
                  <c:v>3</c:v>
                </c:pt>
                <c:pt idx="20">
                  <c:v>0</c:v>
                </c:pt>
                <c:pt idx="21">
                  <c:v>0</c:v>
                </c:pt>
                <c:pt idx="22">
                  <c:v>4</c:v>
                </c:pt>
                <c:pt idx="23">
                  <c:v>2</c:v>
                </c:pt>
                <c:pt idx="24">
                  <c:v>13</c:v>
                </c:pt>
                <c:pt idx="25">
                  <c:v>7</c:v>
                </c:pt>
                <c:pt idx="26">
                  <c:v>22</c:v>
                </c:pt>
                <c:pt idx="27">
                  <c:v>13</c:v>
                </c:pt>
                <c:pt idx="28">
                  <c:v>11</c:v>
                </c:pt>
                <c:pt idx="29">
                  <c:v>15</c:v>
                </c:pt>
                <c:pt idx="30">
                  <c:v>1</c:v>
                </c:pt>
                <c:pt idx="31">
                  <c:v>0</c:v>
                </c:pt>
                <c:pt idx="32">
                  <c:v>0</c:v>
                </c:pt>
                <c:pt idx="33">
                  <c:v>0</c:v>
                </c:pt>
                <c:pt idx="34">
                  <c:v>0</c:v>
                </c:pt>
                <c:pt idx="35">
                  <c:v>0</c:v>
                </c:pt>
                <c:pt idx="36">
                  <c:v>0</c:v>
                </c:pt>
                <c:pt idx="37">
                  <c:v>0</c:v>
                </c:pt>
                <c:pt idx="38">
                  <c:v>6</c:v>
                </c:pt>
                <c:pt idx="39">
                  <c:v>20</c:v>
                </c:pt>
                <c:pt idx="40">
                  <c:v>17</c:v>
                </c:pt>
                <c:pt idx="41">
                  <c:v>5</c:v>
                </c:pt>
                <c:pt idx="42">
                  <c:v>18</c:v>
                </c:pt>
                <c:pt idx="43">
                  <c:v>17</c:v>
                </c:pt>
                <c:pt idx="44">
                  <c:v>8</c:v>
                </c:pt>
                <c:pt idx="45">
                  <c:v>10</c:v>
                </c:pt>
                <c:pt idx="46">
                  <c:v>3</c:v>
                </c:pt>
                <c:pt idx="47">
                  <c:v>2</c:v>
                </c:pt>
                <c:pt idx="48">
                  <c:v>4</c:v>
                </c:pt>
                <c:pt idx="49">
                  <c:v>2</c:v>
                </c:pt>
                <c:pt idx="50">
                  <c:v>0</c:v>
                </c:pt>
                <c:pt idx="51">
                  <c:v>9</c:v>
                </c:pt>
                <c:pt idx="52">
                  <c:v>6</c:v>
                </c:pt>
                <c:pt idx="53">
                  <c:v>4</c:v>
                </c:pt>
                <c:pt idx="54">
                  <c:v>16</c:v>
                </c:pt>
                <c:pt idx="55">
                  <c:v>5</c:v>
                </c:pt>
                <c:pt idx="56">
                  <c:v>0</c:v>
                </c:pt>
                <c:pt idx="57">
                  <c:v>18</c:v>
                </c:pt>
                <c:pt idx="58">
                  <c:v>4</c:v>
                </c:pt>
                <c:pt idx="59">
                  <c:v>17</c:v>
                </c:pt>
                <c:pt idx="60">
                  <c:v>5</c:v>
                </c:pt>
                <c:pt idx="61">
                  <c:v>14</c:v>
                </c:pt>
                <c:pt idx="62">
                  <c:v>6</c:v>
                </c:pt>
                <c:pt idx="63">
                  <c:v>15</c:v>
                </c:pt>
                <c:pt idx="64">
                  <c:v>7</c:v>
                </c:pt>
                <c:pt idx="65">
                  <c:v>4</c:v>
                </c:pt>
                <c:pt idx="66">
                  <c:v>18</c:v>
                </c:pt>
                <c:pt idx="67">
                  <c:v>10</c:v>
                </c:pt>
                <c:pt idx="68">
                  <c:v>12</c:v>
                </c:pt>
                <c:pt idx="69">
                  <c:v>20</c:v>
                </c:pt>
                <c:pt idx="70">
                  <c:v>9</c:v>
                </c:pt>
                <c:pt idx="71">
                  <c:v>15</c:v>
                </c:pt>
                <c:pt idx="72">
                  <c:v>19</c:v>
                </c:pt>
                <c:pt idx="73">
                  <c:v>22</c:v>
                </c:pt>
                <c:pt idx="74">
                  <c:v>17</c:v>
                </c:pt>
                <c:pt idx="75">
                  <c:v>4</c:v>
                </c:pt>
                <c:pt idx="76">
                  <c:v>16</c:v>
                </c:pt>
                <c:pt idx="77">
                  <c:v>1</c:v>
                </c:pt>
                <c:pt idx="78">
                  <c:v>2</c:v>
                </c:pt>
                <c:pt idx="79">
                  <c:v>1</c:v>
                </c:pt>
                <c:pt idx="80">
                  <c:v>0</c:v>
                </c:pt>
                <c:pt idx="81">
                  <c:v>0</c:v>
                </c:pt>
                <c:pt idx="82">
                  <c:v>0</c:v>
                </c:pt>
                <c:pt idx="83">
                  <c:v>0</c:v>
                </c:pt>
                <c:pt idx="84">
                  <c:v>0</c:v>
                </c:pt>
                <c:pt idx="85">
                  <c:v>0</c:v>
                </c:pt>
                <c:pt idx="86">
                  <c:v>16</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1"/>
        </c:ser>
        <c:ser>
          <c:idx val="1"/>
          <c:order val="1"/>
          <c:tx>
            <c:strRef>
              <c:f>'Request-Distribution-Copy'!$C$2</c:f>
              <c:strCache>
                <c:ptCount val="1"/>
                <c:pt idx="0">
                  <c:v>Ranking</c:v>
                </c:pt>
              </c:strCache>
            </c:strRef>
          </c:tx>
          <c:spPr>
            <a:ln w="50800"/>
          </c:spPr>
          <c:marker>
            <c:symbol val="none"/>
          </c:marker>
          <c:xVal>
            <c:numRef>
              <c:f>'Request-Distribution-Copy'!$A$3:$A$102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'Request-Distribution-Copy'!$C$3:$C$102</c:f>
              <c:numCache>
                <c:formatCode>General</c:formatCode>
                <c:ptCount val="100"/>
                <c:pt idx="0">
                  <c:v>10</c:v>
                </c:pt>
                <c:pt idx="1">
                  <c:v>0</c:v>
                </c:pt>
                <c:pt idx="2">
                  <c:v>2</c:v>
                </c:pt>
                <c:pt idx="3">
                  <c:v>0</c:v>
                </c:pt>
                <c:pt idx="4">
                  <c:v>2</c:v>
                </c:pt>
                <c:pt idx="5">
                  <c:v>13</c:v>
                </c:pt>
                <c:pt idx="6">
                  <c:v>14</c:v>
                </c:pt>
                <c:pt idx="7">
                  <c:v>0</c:v>
                </c:pt>
                <c:pt idx="8">
                  <c:v>0</c:v>
                </c:pt>
                <c:pt idx="9">
                  <c:v>0</c:v>
                </c:pt>
                <c:pt idx="10">
                  <c:v>0</c:v>
                </c:pt>
                <c:pt idx="11">
                  <c:v>0</c:v>
                </c:pt>
                <c:pt idx="12">
                  <c:v>0</c:v>
                </c:pt>
                <c:pt idx="13">
                  <c:v>0</c:v>
                </c:pt>
                <c:pt idx="14">
                  <c:v>2</c:v>
                </c:pt>
                <c:pt idx="15">
                  <c:v>0</c:v>
                </c:pt>
                <c:pt idx="16">
                  <c:v>8</c:v>
                </c:pt>
                <c:pt idx="17">
                  <c:v>11</c:v>
                </c:pt>
                <c:pt idx="18">
                  <c:v>8</c:v>
                </c:pt>
                <c:pt idx="19">
                  <c:v>21</c:v>
                </c:pt>
                <c:pt idx="20">
                  <c:v>2</c:v>
                </c:pt>
                <c:pt idx="21">
                  <c:v>2</c:v>
                </c:pt>
                <c:pt idx="22">
                  <c:v>17</c:v>
                </c:pt>
                <c:pt idx="23">
                  <c:v>0</c:v>
                </c:pt>
                <c:pt idx="24">
                  <c:v>0</c:v>
                </c:pt>
                <c:pt idx="25">
                  <c:v>0</c:v>
                </c:pt>
                <c:pt idx="26">
                  <c:v>0</c:v>
                </c:pt>
                <c:pt idx="27">
                  <c:v>21</c:v>
                </c:pt>
                <c:pt idx="28">
                  <c:v>32</c:v>
                </c:pt>
                <c:pt idx="29">
                  <c:v>1</c:v>
                </c:pt>
                <c:pt idx="30">
                  <c:v>0</c:v>
                </c:pt>
                <c:pt idx="31">
                  <c:v>0</c:v>
                </c:pt>
                <c:pt idx="32">
                  <c:v>0</c:v>
                </c:pt>
                <c:pt idx="33">
                  <c:v>2</c:v>
                </c:pt>
                <c:pt idx="34">
                  <c:v>5</c:v>
                </c:pt>
                <c:pt idx="35">
                  <c:v>0</c:v>
                </c:pt>
                <c:pt idx="36">
                  <c:v>13</c:v>
                </c:pt>
                <c:pt idx="37">
                  <c:v>10</c:v>
                </c:pt>
                <c:pt idx="38">
                  <c:v>1</c:v>
                </c:pt>
                <c:pt idx="39">
                  <c:v>0</c:v>
                </c:pt>
                <c:pt idx="40">
                  <c:v>0</c:v>
                </c:pt>
                <c:pt idx="41">
                  <c:v>0</c:v>
                </c:pt>
                <c:pt idx="42">
                  <c:v>0</c:v>
                </c:pt>
                <c:pt idx="43">
                  <c:v>0</c:v>
                </c:pt>
                <c:pt idx="44">
                  <c:v>0</c:v>
                </c:pt>
                <c:pt idx="45">
                  <c:v>0</c:v>
                </c:pt>
                <c:pt idx="46">
                  <c:v>0</c:v>
                </c:pt>
                <c:pt idx="47">
                  <c:v>0</c:v>
                </c:pt>
                <c:pt idx="48">
                  <c:v>0</c:v>
                </c:pt>
                <c:pt idx="49">
                  <c:v>0</c:v>
                </c:pt>
                <c:pt idx="50">
                  <c:v>0</c:v>
                </c:pt>
                <c:pt idx="51">
                  <c:v>4</c:v>
                </c:pt>
                <c:pt idx="52">
                  <c:v>15</c:v>
                </c:pt>
                <c:pt idx="53">
                  <c:v>6</c:v>
                </c:pt>
                <c:pt idx="54">
                  <c:v>0</c:v>
                </c:pt>
                <c:pt idx="55">
                  <c:v>0</c:v>
                </c:pt>
                <c:pt idx="56">
                  <c:v>3</c:v>
                </c:pt>
                <c:pt idx="57">
                  <c:v>0</c:v>
                </c:pt>
                <c:pt idx="58">
                  <c:v>0</c:v>
                </c:pt>
                <c:pt idx="59">
                  <c:v>0</c:v>
                </c:pt>
                <c:pt idx="60">
                  <c:v>0</c:v>
                </c:pt>
                <c:pt idx="61">
                  <c:v>0</c:v>
                </c:pt>
                <c:pt idx="62">
                  <c:v>0</c:v>
                </c:pt>
                <c:pt idx="63">
                  <c:v>0</c:v>
                </c:pt>
                <c:pt idx="64">
                  <c:v>0</c:v>
                </c:pt>
                <c:pt idx="65">
                  <c:v>0</c:v>
                </c:pt>
                <c:pt idx="66">
                  <c:v>15</c:v>
                </c:pt>
                <c:pt idx="67">
                  <c:v>11</c:v>
                </c:pt>
                <c:pt idx="68">
                  <c:v>22</c:v>
                </c:pt>
                <c:pt idx="69">
                  <c:v>17</c:v>
                </c:pt>
                <c:pt idx="70">
                  <c:v>7</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15</c:v>
                </c:pt>
                <c:pt idx="97">
                  <c:v>4</c:v>
                </c:pt>
                <c:pt idx="98">
                  <c:v>1</c:v>
                </c:pt>
                <c:pt idx="99">
                  <c:v>0</c:v>
                </c:pt>
              </c:numCache>
            </c:numRef>
          </c:yVal>
          <c:smooth val="1"/>
        </c:ser>
        <c:axId val="311741056"/>
        <c:axId val="312832768"/>
      </c:scatterChart>
      <c:valAx>
        <c:axId val="311741056"/>
        <c:scaling>
          <c:orientation val="minMax"/>
          <c:max val="100"/>
        </c:scaling>
        <c:axPos val="b"/>
        <c:title>
          <c:tx>
            <c:rich>
              <a:bodyPr/>
              <a:lstStyle/>
              <a:p>
                <a:pPr>
                  <a:defRPr/>
                </a:pPr>
                <a:r>
                  <a:rPr lang="en-US"/>
                  <a:t>Execution Time (in 1000s of Cycles)</a:t>
                </a:r>
              </a:p>
            </c:rich>
          </c:tx>
          <c:layout/>
        </c:title>
        <c:numFmt formatCode="General" sourceLinked="1"/>
        <c:tickLblPos val="nextTo"/>
        <c:crossAx val="312832768"/>
        <c:crosses val="autoZero"/>
        <c:crossBetween val="midCat"/>
      </c:valAx>
      <c:valAx>
        <c:axId val="312832768"/>
        <c:scaling>
          <c:orientation val="minMax"/>
          <c:max val="30"/>
          <c:min val="0"/>
        </c:scaling>
        <c:axPos val="l"/>
        <c:majorGridlines/>
        <c:title>
          <c:tx>
            <c:rich>
              <a:bodyPr rot="-5400000" vert="horz"/>
              <a:lstStyle/>
              <a:p>
                <a:pPr>
                  <a:defRPr/>
                </a:pPr>
                <a:r>
                  <a:rPr lang="en-US"/>
                  <a:t>Number of Requests</a:t>
                </a:r>
              </a:p>
            </c:rich>
          </c:tx>
          <c:layout/>
        </c:title>
        <c:numFmt formatCode="General" sourceLinked="1"/>
        <c:tickLblPos val="nextTo"/>
        <c:crossAx val="311741056"/>
        <c:crosses val="autoZero"/>
        <c:crossBetween val="midCat"/>
        <c:majorUnit val="10"/>
      </c:valAx>
    </c:plotArea>
    <c:legend>
      <c:legendPos val="r"/>
      <c:layout/>
    </c:legend>
    <c:plotVisOnly val="1"/>
    <c:dispBlanksAs val="gap"/>
  </c:chart>
  <c:txPr>
    <a:bodyPr/>
    <a:lstStyle/>
    <a:p>
      <a:pPr>
        <a:defRPr sz="15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'Individual Slowdowns'!$A$14</c:f>
              <c:strCache>
                <c:ptCount val="1"/>
                <c:pt idx="0">
                  <c:v>App-unaware</c:v>
                </c:pt>
              </c:strCache>
            </c:strRef>
          </c:tx>
          <c:val>
            <c:numRef>
              <c:f>'Individual Slowdowns'!$B$14</c:f>
              <c:numCache>
                <c:formatCode>General</c:formatCode>
                <c:ptCount val="1"/>
                <c:pt idx="0">
                  <c:v>5.13</c:v>
                </c:pt>
              </c:numCache>
            </c:numRef>
          </c:val>
        </c:ser>
        <c:ser>
          <c:idx val="1"/>
          <c:order val="1"/>
          <c:tx>
            <c:strRef>
              <c:f>'Individual Slowdowns'!$A$15</c:f>
              <c:strCache>
                <c:ptCount val="1"/>
                <c:pt idx="0">
                  <c:v>Ranking</c:v>
                </c:pt>
              </c:strCache>
            </c:strRef>
          </c:tx>
          <c:val>
            <c:numRef>
              <c:f>'Individual Slowdowns'!$B$15</c:f>
              <c:numCache>
                <c:formatCode>General</c:formatCode>
                <c:ptCount val="1"/>
                <c:pt idx="0">
                  <c:v>7.84</c:v>
                </c:pt>
              </c:numCache>
            </c:numRef>
          </c:val>
        </c:ser>
        <c:axId val="313091584"/>
        <c:axId val="313093120"/>
      </c:barChart>
      <c:catAx>
        <c:axId val="313091584"/>
        <c:scaling>
          <c:orientation val="minMax"/>
        </c:scaling>
        <c:delete val="1"/>
        <c:axPos val="b"/>
        <c:tickLblPos val="none"/>
        <c:crossAx val="313093120"/>
        <c:crosses val="autoZero"/>
        <c:auto val="1"/>
        <c:lblAlgn val="ctr"/>
        <c:lblOffset val="100"/>
      </c:catAx>
      <c:valAx>
        <c:axId val="313093120"/>
        <c:scaling>
          <c:orientation val="minMax"/>
          <c:max val="8"/>
          <c:min val="0"/>
        </c:scaling>
        <c:axPos val="l"/>
        <c:majorGridlines/>
        <c:title>
          <c:tx>
            <c:rich>
              <a:bodyPr rot="-5400000" vert="horz"/>
              <a:lstStyle/>
              <a:p>
                <a:pPr>
                  <a:defRPr sz="2000"/>
                </a:pPr>
                <a:r>
                  <a:rPr lang="en-US" sz="2000"/>
                  <a:t>Slowdown</a:t>
                </a:r>
              </a:p>
            </c:rich>
          </c:tx>
          <c:layout/>
        </c:title>
        <c:numFmt formatCode="General" sourceLinked="1"/>
        <c:tickLblPos val="nextTo"/>
        <c:txPr>
          <a:bodyPr/>
          <a:lstStyle/>
          <a:p>
            <a:pPr>
              <a:defRPr sz="2000"/>
            </a:pPr>
            <a:endParaRPr lang="en-US"/>
          </a:p>
        </c:txPr>
        <c:crossAx val="313091584"/>
        <c:crosses val="autoZero"/>
        <c:crossBetween val="between"/>
      </c:valAx>
    </c:plotArea>
    <c:legend>
      <c:legendPos val="r"/>
      <c:layout/>
      <c:txPr>
        <a:bodyPr/>
        <a:lstStyle/>
        <a:p>
          <a:pPr>
            <a:defRPr sz="1700"/>
          </a:pPr>
          <a:endParaRPr lang="en-US"/>
        </a:p>
      </c:txPr>
    </c:legend>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'Individual Slowdowns'!$A$19</c:f>
              <c:strCache>
                <c:ptCount val="1"/>
                <c:pt idx="0">
                  <c:v>App-unaware</c:v>
                </c:pt>
              </c:strCache>
            </c:strRef>
          </c:tx>
          <c:val>
            <c:numRef>
              <c:f>'Individual Slowdowns'!$B$19</c:f>
              <c:numCache>
                <c:formatCode>General</c:formatCode>
                <c:ptCount val="1"/>
                <c:pt idx="0">
                  <c:v>1.9400000000000073</c:v>
                </c:pt>
              </c:numCache>
            </c:numRef>
          </c:val>
        </c:ser>
        <c:ser>
          <c:idx val="1"/>
          <c:order val="1"/>
          <c:tx>
            <c:strRef>
              <c:f>'Individual Slowdowns'!$A$20</c:f>
              <c:strCache>
                <c:ptCount val="1"/>
                <c:pt idx="0">
                  <c:v>Ranking</c:v>
                </c:pt>
              </c:strCache>
            </c:strRef>
          </c:tx>
          <c:val>
            <c:numRef>
              <c:f>'Individual Slowdowns'!$B$20</c:f>
              <c:numCache>
                <c:formatCode>General</c:formatCode>
                <c:ptCount val="1"/>
                <c:pt idx="0">
                  <c:v>1.25</c:v>
                </c:pt>
              </c:numCache>
            </c:numRef>
          </c:val>
        </c:ser>
        <c:axId val="313109888"/>
        <c:axId val="313115776"/>
      </c:barChart>
      <c:catAx>
        <c:axId val="313109888"/>
        <c:scaling>
          <c:orientation val="minMax"/>
        </c:scaling>
        <c:delete val="1"/>
        <c:axPos val="b"/>
        <c:tickLblPos val="none"/>
        <c:crossAx val="313115776"/>
        <c:crosses val="autoZero"/>
        <c:auto val="1"/>
        <c:lblAlgn val="ctr"/>
        <c:lblOffset val="100"/>
      </c:catAx>
      <c:valAx>
        <c:axId val="313115776"/>
        <c:scaling>
          <c:orientation val="minMax"/>
          <c:max val="8"/>
          <c:min val="0"/>
        </c:scaling>
        <c:axPos val="l"/>
        <c:majorGridlines/>
        <c:title>
          <c:tx>
            <c:rich>
              <a:bodyPr rot="-5400000" vert="horz"/>
              <a:lstStyle/>
              <a:p>
                <a:pPr>
                  <a:defRPr/>
                </a:pPr>
                <a:r>
                  <a:rPr lang="en-US"/>
                  <a:t>Slowdown</a:t>
                </a:r>
              </a:p>
            </c:rich>
          </c:tx>
          <c:layout/>
        </c:title>
        <c:numFmt formatCode="General" sourceLinked="1"/>
        <c:tickLblPos val="nextTo"/>
        <c:crossAx val="313109888"/>
        <c:crosses val="autoZero"/>
        <c:crossBetween val="between"/>
      </c:valAx>
    </c:plotArea>
    <c:legend>
      <c:legendPos val="r"/>
      <c:layout/>
      <c:txPr>
        <a:bodyPr/>
        <a:lstStyle/>
        <a:p>
          <a:pPr>
            <a:defRPr sz="1700"/>
          </a:pPr>
          <a:endParaRPr lang="en-US"/>
        </a:p>
      </c:txPr>
    </c:legend>
    <c:plotVisOnly val="1"/>
    <c:dispBlanksAs val="gap"/>
  </c:chart>
  <c:txPr>
    <a:bodyPr/>
    <a:lstStyle/>
    <a:p>
      <a:pPr>
        <a:defRPr sz="20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'Request-Distribution-Copy'!$B$2</c:f>
              <c:strCache>
                <c:ptCount val="1"/>
                <c:pt idx="0">
                  <c:v>App-unaware</c:v>
                </c:pt>
              </c:strCache>
            </c:strRef>
          </c:tx>
          <c:marker>
            <c:symbol val="none"/>
          </c:marker>
          <c:xVal>
            <c:numRef>
              <c:f>'Request-Distribution-Copy'!$A$5:$A$104</c:f>
              <c:numCache>
                <c:formatCode>General</c:formatCode>
                <c:ptCount val="10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numCache>
            </c:numRef>
          </c:xVal>
          <c:yVal>
            <c:numRef>
              <c:f>'Request-Distribution-Copy'!$B$5:$B$104</c:f>
              <c:numCache>
                <c:formatCode>General</c:formatCode>
                <c:ptCount val="100"/>
                <c:pt idx="0">
                  <c:v>0</c:v>
                </c:pt>
                <c:pt idx="1">
                  <c:v>0</c:v>
                </c:pt>
                <c:pt idx="2">
                  <c:v>0</c:v>
                </c:pt>
                <c:pt idx="3">
                  <c:v>0</c:v>
                </c:pt>
                <c:pt idx="4">
                  <c:v>0</c:v>
                </c:pt>
                <c:pt idx="5">
                  <c:v>0</c:v>
                </c:pt>
                <c:pt idx="6">
                  <c:v>0</c:v>
                </c:pt>
                <c:pt idx="7">
                  <c:v>0</c:v>
                </c:pt>
                <c:pt idx="8">
                  <c:v>13</c:v>
                </c:pt>
                <c:pt idx="9">
                  <c:v>6</c:v>
                </c:pt>
                <c:pt idx="10">
                  <c:v>5</c:v>
                </c:pt>
                <c:pt idx="11">
                  <c:v>12</c:v>
                </c:pt>
                <c:pt idx="12">
                  <c:v>8</c:v>
                </c:pt>
                <c:pt idx="13">
                  <c:v>8</c:v>
                </c:pt>
                <c:pt idx="14">
                  <c:v>11</c:v>
                </c:pt>
                <c:pt idx="15">
                  <c:v>3</c:v>
                </c:pt>
                <c:pt idx="16">
                  <c:v>11</c:v>
                </c:pt>
                <c:pt idx="17">
                  <c:v>3</c:v>
                </c:pt>
                <c:pt idx="18">
                  <c:v>0</c:v>
                </c:pt>
                <c:pt idx="19">
                  <c:v>0</c:v>
                </c:pt>
                <c:pt idx="20">
                  <c:v>4</c:v>
                </c:pt>
                <c:pt idx="21">
                  <c:v>2</c:v>
                </c:pt>
                <c:pt idx="22">
                  <c:v>13</c:v>
                </c:pt>
                <c:pt idx="23">
                  <c:v>7</c:v>
                </c:pt>
                <c:pt idx="24">
                  <c:v>22</c:v>
                </c:pt>
                <c:pt idx="25">
                  <c:v>13</c:v>
                </c:pt>
                <c:pt idx="26">
                  <c:v>11</c:v>
                </c:pt>
                <c:pt idx="27">
                  <c:v>15</c:v>
                </c:pt>
                <c:pt idx="28">
                  <c:v>1</c:v>
                </c:pt>
                <c:pt idx="29">
                  <c:v>0</c:v>
                </c:pt>
                <c:pt idx="30">
                  <c:v>0</c:v>
                </c:pt>
                <c:pt idx="31">
                  <c:v>0</c:v>
                </c:pt>
                <c:pt idx="32">
                  <c:v>0</c:v>
                </c:pt>
                <c:pt idx="33">
                  <c:v>0</c:v>
                </c:pt>
                <c:pt idx="34">
                  <c:v>0</c:v>
                </c:pt>
                <c:pt idx="35">
                  <c:v>0</c:v>
                </c:pt>
                <c:pt idx="36">
                  <c:v>6</c:v>
                </c:pt>
                <c:pt idx="37">
                  <c:v>20</c:v>
                </c:pt>
                <c:pt idx="38">
                  <c:v>17</c:v>
                </c:pt>
                <c:pt idx="39">
                  <c:v>5</c:v>
                </c:pt>
                <c:pt idx="40">
                  <c:v>18</c:v>
                </c:pt>
                <c:pt idx="41">
                  <c:v>17</c:v>
                </c:pt>
                <c:pt idx="42">
                  <c:v>8</c:v>
                </c:pt>
                <c:pt idx="43">
                  <c:v>10</c:v>
                </c:pt>
                <c:pt idx="44">
                  <c:v>3</c:v>
                </c:pt>
                <c:pt idx="45">
                  <c:v>2</c:v>
                </c:pt>
                <c:pt idx="46">
                  <c:v>4</c:v>
                </c:pt>
                <c:pt idx="47">
                  <c:v>2</c:v>
                </c:pt>
                <c:pt idx="48">
                  <c:v>0</c:v>
                </c:pt>
                <c:pt idx="49">
                  <c:v>9</c:v>
                </c:pt>
                <c:pt idx="50">
                  <c:v>6</c:v>
                </c:pt>
                <c:pt idx="51">
                  <c:v>4</c:v>
                </c:pt>
                <c:pt idx="52">
                  <c:v>16</c:v>
                </c:pt>
                <c:pt idx="53">
                  <c:v>5</c:v>
                </c:pt>
                <c:pt idx="54">
                  <c:v>0</c:v>
                </c:pt>
                <c:pt idx="55">
                  <c:v>18</c:v>
                </c:pt>
                <c:pt idx="56">
                  <c:v>4</c:v>
                </c:pt>
                <c:pt idx="57">
                  <c:v>17</c:v>
                </c:pt>
                <c:pt idx="58">
                  <c:v>5</c:v>
                </c:pt>
                <c:pt idx="59">
                  <c:v>14</c:v>
                </c:pt>
                <c:pt idx="60">
                  <c:v>6</c:v>
                </c:pt>
                <c:pt idx="61">
                  <c:v>15</c:v>
                </c:pt>
                <c:pt idx="62">
                  <c:v>7</c:v>
                </c:pt>
                <c:pt idx="63">
                  <c:v>4</c:v>
                </c:pt>
                <c:pt idx="64">
                  <c:v>18</c:v>
                </c:pt>
                <c:pt idx="65">
                  <c:v>10</c:v>
                </c:pt>
                <c:pt idx="66">
                  <c:v>12</c:v>
                </c:pt>
                <c:pt idx="67">
                  <c:v>20</c:v>
                </c:pt>
                <c:pt idx="68">
                  <c:v>9</c:v>
                </c:pt>
                <c:pt idx="69">
                  <c:v>15</c:v>
                </c:pt>
                <c:pt idx="70">
                  <c:v>19</c:v>
                </c:pt>
                <c:pt idx="71">
                  <c:v>22</c:v>
                </c:pt>
                <c:pt idx="72">
                  <c:v>17</c:v>
                </c:pt>
                <c:pt idx="73">
                  <c:v>4</c:v>
                </c:pt>
                <c:pt idx="74">
                  <c:v>16</c:v>
                </c:pt>
                <c:pt idx="75">
                  <c:v>1</c:v>
                </c:pt>
                <c:pt idx="76">
                  <c:v>2</c:v>
                </c:pt>
                <c:pt idx="77">
                  <c:v>1</c:v>
                </c:pt>
                <c:pt idx="78">
                  <c:v>0</c:v>
                </c:pt>
                <c:pt idx="79">
                  <c:v>0</c:v>
                </c:pt>
                <c:pt idx="80">
                  <c:v>0</c:v>
                </c:pt>
                <c:pt idx="81">
                  <c:v>0</c:v>
                </c:pt>
                <c:pt idx="82">
                  <c:v>0</c:v>
                </c:pt>
                <c:pt idx="83">
                  <c:v>0</c:v>
                </c:pt>
                <c:pt idx="84">
                  <c:v>16</c:v>
                </c:pt>
                <c:pt idx="85">
                  <c:v>0</c:v>
                </c:pt>
                <c:pt idx="86">
                  <c:v>0</c:v>
                </c:pt>
                <c:pt idx="87">
                  <c:v>0</c:v>
                </c:pt>
                <c:pt idx="88">
                  <c:v>0</c:v>
                </c:pt>
                <c:pt idx="89">
                  <c:v>0</c:v>
                </c:pt>
                <c:pt idx="90">
                  <c:v>0</c:v>
                </c:pt>
                <c:pt idx="91">
                  <c:v>0</c:v>
                </c:pt>
                <c:pt idx="92">
                  <c:v>0</c:v>
                </c:pt>
                <c:pt idx="93">
                  <c:v>0</c:v>
                </c:pt>
                <c:pt idx="94">
                  <c:v>0</c:v>
                </c:pt>
                <c:pt idx="95">
                  <c:v>0</c:v>
                </c:pt>
                <c:pt idx="96">
                  <c:v>0</c:v>
                </c:pt>
                <c:pt idx="97">
                  <c:v>0</c:v>
                </c:pt>
              </c:numCache>
            </c:numRef>
          </c:yVal>
          <c:smooth val="1"/>
        </c:ser>
        <c:ser>
          <c:idx val="1"/>
          <c:order val="1"/>
          <c:tx>
            <c:strRef>
              <c:f>'Request-Distribution-Copy'!$C$2</c:f>
              <c:strCache>
                <c:ptCount val="1"/>
                <c:pt idx="0">
                  <c:v>Ranking</c:v>
                </c:pt>
              </c:strCache>
            </c:strRef>
          </c:tx>
          <c:marker>
            <c:symbol val="none"/>
          </c:marker>
          <c:xVal>
            <c:numRef>
              <c:f>'Request-Distribution-Copy'!$A$5:$A$104</c:f>
              <c:numCache>
                <c:formatCode>General</c:formatCode>
                <c:ptCount val="10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numCache>
            </c:numRef>
          </c:xVal>
          <c:yVal>
            <c:numRef>
              <c:f>'Request-Distribution-Copy'!$C$5:$C$104</c:f>
              <c:numCache>
                <c:formatCode>General</c:formatCode>
                <c:ptCount val="100"/>
                <c:pt idx="0">
                  <c:v>2</c:v>
                </c:pt>
                <c:pt idx="1">
                  <c:v>0</c:v>
                </c:pt>
                <c:pt idx="2">
                  <c:v>2</c:v>
                </c:pt>
                <c:pt idx="3">
                  <c:v>13</c:v>
                </c:pt>
                <c:pt idx="4">
                  <c:v>14</c:v>
                </c:pt>
                <c:pt idx="5">
                  <c:v>0</c:v>
                </c:pt>
                <c:pt idx="6">
                  <c:v>0</c:v>
                </c:pt>
                <c:pt idx="7">
                  <c:v>0</c:v>
                </c:pt>
                <c:pt idx="8">
                  <c:v>0</c:v>
                </c:pt>
                <c:pt idx="9">
                  <c:v>0</c:v>
                </c:pt>
                <c:pt idx="10">
                  <c:v>0</c:v>
                </c:pt>
                <c:pt idx="11">
                  <c:v>0</c:v>
                </c:pt>
                <c:pt idx="12">
                  <c:v>2</c:v>
                </c:pt>
                <c:pt idx="13">
                  <c:v>0</c:v>
                </c:pt>
                <c:pt idx="14">
                  <c:v>8</c:v>
                </c:pt>
                <c:pt idx="15">
                  <c:v>11</c:v>
                </c:pt>
                <c:pt idx="16">
                  <c:v>8</c:v>
                </c:pt>
                <c:pt idx="17">
                  <c:v>21</c:v>
                </c:pt>
                <c:pt idx="18">
                  <c:v>2</c:v>
                </c:pt>
                <c:pt idx="19">
                  <c:v>2</c:v>
                </c:pt>
                <c:pt idx="20">
                  <c:v>17</c:v>
                </c:pt>
                <c:pt idx="21">
                  <c:v>0</c:v>
                </c:pt>
                <c:pt idx="22">
                  <c:v>0</c:v>
                </c:pt>
                <c:pt idx="23">
                  <c:v>0</c:v>
                </c:pt>
                <c:pt idx="24">
                  <c:v>0</c:v>
                </c:pt>
                <c:pt idx="25">
                  <c:v>21</c:v>
                </c:pt>
                <c:pt idx="26">
                  <c:v>32</c:v>
                </c:pt>
                <c:pt idx="27">
                  <c:v>1</c:v>
                </c:pt>
                <c:pt idx="28">
                  <c:v>0</c:v>
                </c:pt>
                <c:pt idx="29">
                  <c:v>0</c:v>
                </c:pt>
                <c:pt idx="30">
                  <c:v>0</c:v>
                </c:pt>
                <c:pt idx="31">
                  <c:v>2</c:v>
                </c:pt>
                <c:pt idx="32">
                  <c:v>5</c:v>
                </c:pt>
                <c:pt idx="33">
                  <c:v>0</c:v>
                </c:pt>
                <c:pt idx="34">
                  <c:v>13</c:v>
                </c:pt>
                <c:pt idx="35">
                  <c:v>10</c:v>
                </c:pt>
                <c:pt idx="36">
                  <c:v>1</c:v>
                </c:pt>
                <c:pt idx="37">
                  <c:v>0</c:v>
                </c:pt>
                <c:pt idx="38">
                  <c:v>0</c:v>
                </c:pt>
                <c:pt idx="39">
                  <c:v>0</c:v>
                </c:pt>
                <c:pt idx="40">
                  <c:v>0</c:v>
                </c:pt>
                <c:pt idx="41">
                  <c:v>0</c:v>
                </c:pt>
                <c:pt idx="42">
                  <c:v>0</c:v>
                </c:pt>
                <c:pt idx="43">
                  <c:v>0</c:v>
                </c:pt>
                <c:pt idx="44">
                  <c:v>0</c:v>
                </c:pt>
                <c:pt idx="45">
                  <c:v>0</c:v>
                </c:pt>
                <c:pt idx="46">
                  <c:v>0</c:v>
                </c:pt>
                <c:pt idx="47">
                  <c:v>0</c:v>
                </c:pt>
                <c:pt idx="48">
                  <c:v>0</c:v>
                </c:pt>
                <c:pt idx="49">
                  <c:v>4</c:v>
                </c:pt>
                <c:pt idx="50">
                  <c:v>15</c:v>
                </c:pt>
                <c:pt idx="51">
                  <c:v>6</c:v>
                </c:pt>
                <c:pt idx="52">
                  <c:v>0</c:v>
                </c:pt>
                <c:pt idx="53">
                  <c:v>0</c:v>
                </c:pt>
                <c:pt idx="54">
                  <c:v>3</c:v>
                </c:pt>
                <c:pt idx="55">
                  <c:v>0</c:v>
                </c:pt>
                <c:pt idx="56">
                  <c:v>0</c:v>
                </c:pt>
                <c:pt idx="57">
                  <c:v>0</c:v>
                </c:pt>
                <c:pt idx="58">
                  <c:v>0</c:v>
                </c:pt>
                <c:pt idx="59">
                  <c:v>0</c:v>
                </c:pt>
                <c:pt idx="60">
                  <c:v>0</c:v>
                </c:pt>
                <c:pt idx="61">
                  <c:v>0</c:v>
                </c:pt>
                <c:pt idx="62">
                  <c:v>0</c:v>
                </c:pt>
                <c:pt idx="63">
                  <c:v>0</c:v>
                </c:pt>
                <c:pt idx="64">
                  <c:v>15</c:v>
                </c:pt>
                <c:pt idx="65">
                  <c:v>11</c:v>
                </c:pt>
                <c:pt idx="66">
                  <c:v>22</c:v>
                </c:pt>
                <c:pt idx="67">
                  <c:v>17</c:v>
                </c:pt>
                <c:pt idx="68">
                  <c:v>7</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15</c:v>
                </c:pt>
                <c:pt idx="95">
                  <c:v>4</c:v>
                </c:pt>
                <c:pt idx="96">
                  <c:v>1</c:v>
                </c:pt>
                <c:pt idx="97">
                  <c:v>0</c:v>
                </c:pt>
              </c:numCache>
            </c:numRef>
          </c:yVal>
          <c:smooth val="1"/>
        </c:ser>
        <c:ser>
          <c:idx val="2"/>
          <c:order val="2"/>
          <c:tx>
            <c:strRef>
              <c:f>'Request-Distribution-Copy'!$D$2</c:f>
              <c:strCache>
                <c:ptCount val="1"/>
                <c:pt idx="0">
                  <c:v>Grouping</c:v>
                </c:pt>
              </c:strCache>
            </c:strRef>
          </c:tx>
          <c:spPr>
            <a:ln w="50800"/>
          </c:spPr>
          <c:marker>
            <c:symbol val="none"/>
          </c:marker>
          <c:xVal>
            <c:numRef>
              <c:f>'Request-Distribution-Copy'!$A$5:$A$104</c:f>
              <c:numCache>
                <c:formatCode>General</c:formatCode>
                <c:ptCount val="10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numCache>
            </c:numRef>
          </c:xVal>
          <c:yVal>
            <c:numRef>
              <c:f>'Request-Distribution-Copy'!$D$5:$D$104</c:f>
              <c:numCache>
                <c:formatCode>General</c:formatCode>
                <c:ptCount val="100"/>
                <c:pt idx="0">
                  <c:v>1</c:v>
                </c:pt>
                <c:pt idx="1">
                  <c:v>6</c:v>
                </c:pt>
                <c:pt idx="2">
                  <c:v>24</c:v>
                </c:pt>
                <c:pt idx="3">
                  <c:v>15</c:v>
                </c:pt>
                <c:pt idx="4">
                  <c:v>0</c:v>
                </c:pt>
                <c:pt idx="5">
                  <c:v>22</c:v>
                </c:pt>
                <c:pt idx="6">
                  <c:v>3</c:v>
                </c:pt>
                <c:pt idx="7">
                  <c:v>0</c:v>
                </c:pt>
                <c:pt idx="8">
                  <c:v>0</c:v>
                </c:pt>
                <c:pt idx="9">
                  <c:v>0</c:v>
                </c:pt>
                <c:pt idx="10">
                  <c:v>2</c:v>
                </c:pt>
                <c:pt idx="11">
                  <c:v>20</c:v>
                </c:pt>
                <c:pt idx="12">
                  <c:v>3</c:v>
                </c:pt>
                <c:pt idx="13">
                  <c:v>7</c:v>
                </c:pt>
                <c:pt idx="14">
                  <c:v>14</c:v>
                </c:pt>
                <c:pt idx="15">
                  <c:v>21</c:v>
                </c:pt>
                <c:pt idx="16">
                  <c:v>17</c:v>
                </c:pt>
                <c:pt idx="17">
                  <c:v>3</c:v>
                </c:pt>
                <c:pt idx="18">
                  <c:v>14</c:v>
                </c:pt>
                <c:pt idx="19">
                  <c:v>7</c:v>
                </c:pt>
                <c:pt idx="20">
                  <c:v>0</c:v>
                </c:pt>
                <c:pt idx="21">
                  <c:v>11</c:v>
                </c:pt>
                <c:pt idx="22">
                  <c:v>4</c:v>
                </c:pt>
                <c:pt idx="23">
                  <c:v>2</c:v>
                </c:pt>
                <c:pt idx="24">
                  <c:v>1</c:v>
                </c:pt>
                <c:pt idx="25">
                  <c:v>0</c:v>
                </c:pt>
                <c:pt idx="26">
                  <c:v>0</c:v>
                </c:pt>
                <c:pt idx="27">
                  <c:v>2</c:v>
                </c:pt>
                <c:pt idx="28">
                  <c:v>0</c:v>
                </c:pt>
                <c:pt idx="29">
                  <c:v>4</c:v>
                </c:pt>
                <c:pt idx="30">
                  <c:v>0</c:v>
                </c:pt>
                <c:pt idx="31">
                  <c:v>0</c:v>
                </c:pt>
                <c:pt idx="32">
                  <c:v>0</c:v>
                </c:pt>
                <c:pt idx="33">
                  <c:v>0</c:v>
                </c:pt>
                <c:pt idx="34">
                  <c:v>0</c:v>
                </c:pt>
                <c:pt idx="35">
                  <c:v>14</c:v>
                </c:pt>
                <c:pt idx="36">
                  <c:v>5</c:v>
                </c:pt>
                <c:pt idx="37">
                  <c:v>0</c:v>
                </c:pt>
                <c:pt idx="38">
                  <c:v>0</c:v>
                </c:pt>
                <c:pt idx="39">
                  <c:v>7</c:v>
                </c:pt>
                <c:pt idx="40">
                  <c:v>0</c:v>
                </c:pt>
                <c:pt idx="41">
                  <c:v>0</c:v>
                </c:pt>
                <c:pt idx="42">
                  <c:v>0</c:v>
                </c:pt>
                <c:pt idx="43">
                  <c:v>0</c:v>
                </c:pt>
                <c:pt idx="44">
                  <c:v>0</c:v>
                </c:pt>
                <c:pt idx="45">
                  <c:v>14</c:v>
                </c:pt>
                <c:pt idx="46">
                  <c:v>10</c:v>
                </c:pt>
                <c:pt idx="47">
                  <c:v>0</c:v>
                </c:pt>
                <c:pt idx="48">
                  <c:v>0</c:v>
                </c:pt>
                <c:pt idx="49">
                  <c:v>0</c:v>
                </c:pt>
                <c:pt idx="50">
                  <c:v>0</c:v>
                </c:pt>
                <c:pt idx="51">
                  <c:v>0</c:v>
                </c:pt>
                <c:pt idx="52">
                  <c:v>0</c:v>
                </c:pt>
                <c:pt idx="53">
                  <c:v>14</c:v>
                </c:pt>
                <c:pt idx="54">
                  <c:v>23</c:v>
                </c:pt>
                <c:pt idx="55">
                  <c:v>23</c:v>
                </c:pt>
                <c:pt idx="56">
                  <c:v>0</c:v>
                </c:pt>
                <c:pt idx="57">
                  <c:v>0</c:v>
                </c:pt>
                <c:pt idx="58">
                  <c:v>3</c:v>
                </c:pt>
                <c:pt idx="59">
                  <c:v>30</c:v>
                </c:pt>
                <c:pt idx="60">
                  <c:v>5</c:v>
                </c:pt>
                <c:pt idx="61">
                  <c:v>11</c:v>
                </c:pt>
                <c:pt idx="62">
                  <c:v>0</c:v>
                </c:pt>
                <c:pt idx="63">
                  <c:v>0</c:v>
                </c:pt>
                <c:pt idx="64">
                  <c:v>2</c:v>
                </c:pt>
                <c:pt idx="65">
                  <c:v>1</c:v>
                </c:pt>
                <c:pt idx="66">
                  <c:v>2</c:v>
                </c:pt>
                <c:pt idx="67">
                  <c:v>18</c:v>
                </c:pt>
                <c:pt idx="68">
                  <c:v>8</c:v>
                </c:pt>
                <c:pt idx="69">
                  <c:v>2</c:v>
                </c:pt>
                <c:pt idx="70">
                  <c:v>0</c:v>
                </c:pt>
                <c:pt idx="71">
                  <c:v>0</c:v>
                </c:pt>
                <c:pt idx="72">
                  <c:v>8</c:v>
                </c:pt>
                <c:pt idx="73">
                  <c:v>6</c:v>
                </c:pt>
                <c:pt idx="74">
                  <c:v>0</c:v>
                </c:pt>
                <c:pt idx="75">
                  <c:v>0</c:v>
                </c:pt>
                <c:pt idx="76">
                  <c:v>0</c:v>
                </c:pt>
                <c:pt idx="77">
                  <c:v>2</c:v>
                </c:pt>
                <c:pt idx="78">
                  <c:v>4</c:v>
                </c:pt>
                <c:pt idx="79">
                  <c:v>7</c:v>
                </c:pt>
                <c:pt idx="80">
                  <c:v>19</c:v>
                </c:pt>
                <c:pt idx="81">
                  <c:v>0</c:v>
                </c:pt>
                <c:pt idx="82">
                  <c:v>0</c:v>
                </c:pt>
                <c:pt idx="83">
                  <c:v>0</c:v>
                </c:pt>
                <c:pt idx="84">
                  <c:v>22</c:v>
                </c:pt>
                <c:pt idx="85">
                  <c:v>2</c:v>
                </c:pt>
                <c:pt idx="86">
                  <c:v>0</c:v>
                </c:pt>
                <c:pt idx="87">
                  <c:v>15</c:v>
                </c:pt>
                <c:pt idx="88">
                  <c:v>11</c:v>
                </c:pt>
                <c:pt idx="89">
                  <c:v>20</c:v>
                </c:pt>
                <c:pt idx="90">
                  <c:v>2</c:v>
                </c:pt>
                <c:pt idx="91">
                  <c:v>2</c:v>
                </c:pt>
                <c:pt idx="92">
                  <c:v>11</c:v>
                </c:pt>
                <c:pt idx="93">
                  <c:v>18</c:v>
                </c:pt>
                <c:pt idx="94">
                  <c:v>16</c:v>
                </c:pt>
                <c:pt idx="95">
                  <c:v>8</c:v>
                </c:pt>
                <c:pt idx="96">
                  <c:v>8</c:v>
                </c:pt>
                <c:pt idx="97">
                  <c:v>15</c:v>
                </c:pt>
              </c:numCache>
            </c:numRef>
          </c:yVal>
          <c:smooth val="1"/>
        </c:ser>
        <c:axId val="315120256"/>
        <c:axId val="315130624"/>
      </c:scatterChart>
      <c:valAx>
        <c:axId val="315120256"/>
        <c:scaling>
          <c:orientation val="minMax"/>
          <c:max val="100"/>
        </c:scaling>
        <c:axPos val="b"/>
        <c:title>
          <c:tx>
            <c:rich>
              <a:bodyPr/>
              <a:lstStyle/>
              <a:p>
                <a:pPr>
                  <a:defRPr/>
                </a:pPr>
                <a:r>
                  <a:rPr lang="en-US"/>
                  <a:t>Execution Time (in 1000s of Cycles)</a:t>
                </a:r>
              </a:p>
            </c:rich>
          </c:tx>
          <c:layout/>
        </c:title>
        <c:numFmt formatCode="General" sourceLinked="1"/>
        <c:tickLblPos val="nextTo"/>
        <c:crossAx val="315130624"/>
        <c:crosses val="autoZero"/>
        <c:crossBetween val="midCat"/>
      </c:valAx>
      <c:valAx>
        <c:axId val="315130624"/>
        <c:scaling>
          <c:orientation val="minMax"/>
          <c:max val="30"/>
          <c:min val="0"/>
        </c:scaling>
        <c:axPos val="l"/>
        <c:majorGridlines/>
        <c:title>
          <c:tx>
            <c:rich>
              <a:bodyPr rot="-5400000" vert="horz"/>
              <a:lstStyle/>
              <a:p>
                <a:pPr>
                  <a:defRPr/>
                </a:pPr>
                <a:r>
                  <a:rPr lang="en-US"/>
                  <a:t>Number of Requests</a:t>
                </a:r>
              </a:p>
            </c:rich>
          </c:tx>
          <c:layout/>
        </c:title>
        <c:numFmt formatCode="General" sourceLinked="1"/>
        <c:tickLblPos val="nextTo"/>
        <c:crossAx val="315120256"/>
        <c:crosses val="autoZero"/>
        <c:crossBetween val="midCat"/>
        <c:majorUnit val="10"/>
      </c:valAx>
    </c:plotArea>
    <c:legend>
      <c:legendPos val="r"/>
      <c:layout/>
    </c:legend>
    <c:plotVisOnly val="1"/>
    <c:dispBlanksAs val="gap"/>
  </c:chart>
  <c:txPr>
    <a:bodyPr/>
    <a:lstStyle/>
    <a:p>
      <a:pPr>
        <a:defRPr sz="15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'Request-Distribution-Copy'!$F$2</c:f>
              <c:strCache>
                <c:ptCount val="1"/>
                <c:pt idx="0">
                  <c:v>App-unaware</c:v>
                </c:pt>
              </c:strCache>
            </c:strRef>
          </c:tx>
          <c:marker>
            <c:symbol val="none"/>
          </c:marker>
          <c:xVal>
            <c:numRef>
              <c:f>'Request-Distribution-Copy'!$E$3:$E$102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'Request-Distribution-Copy'!$F$3:$F$102</c:f>
              <c:numCache>
                <c:formatCode>General</c:formatCode>
                <c:ptCount val="100"/>
                <c:pt idx="0">
                  <c:v>6</c:v>
                </c:pt>
                <c:pt idx="1">
                  <c:v>0</c:v>
                </c:pt>
                <c:pt idx="2">
                  <c:v>0</c:v>
                </c:pt>
                <c:pt idx="3">
                  <c:v>0</c:v>
                </c:pt>
                <c:pt idx="4">
                  <c:v>0</c:v>
                </c:pt>
                <c:pt idx="5">
                  <c:v>0</c:v>
                </c:pt>
                <c:pt idx="6">
                  <c:v>0</c:v>
                </c:pt>
                <c:pt idx="7">
                  <c:v>0</c:v>
                </c:pt>
                <c:pt idx="8">
                  <c:v>0</c:v>
                </c:pt>
                <c:pt idx="9">
                  <c:v>0</c:v>
                </c:pt>
                <c:pt idx="10">
                  <c:v>2</c:v>
                </c:pt>
                <c:pt idx="11">
                  <c:v>6</c:v>
                </c:pt>
                <c:pt idx="12">
                  <c:v>6</c:v>
                </c:pt>
                <c:pt idx="13">
                  <c:v>0</c:v>
                </c:pt>
                <c:pt idx="14">
                  <c:v>8</c:v>
                </c:pt>
                <c:pt idx="15">
                  <c:v>0</c:v>
                </c:pt>
                <c:pt idx="16">
                  <c:v>0</c:v>
                </c:pt>
                <c:pt idx="17">
                  <c:v>6</c:v>
                </c:pt>
                <c:pt idx="18">
                  <c:v>7</c:v>
                </c:pt>
                <c:pt idx="19">
                  <c:v>3</c:v>
                </c:pt>
                <c:pt idx="20">
                  <c:v>3</c:v>
                </c:pt>
                <c:pt idx="21">
                  <c:v>1</c:v>
                </c:pt>
                <c:pt idx="22">
                  <c:v>7</c:v>
                </c:pt>
                <c:pt idx="23">
                  <c:v>5</c:v>
                </c:pt>
                <c:pt idx="24">
                  <c:v>1</c:v>
                </c:pt>
                <c:pt idx="25">
                  <c:v>11</c:v>
                </c:pt>
                <c:pt idx="26">
                  <c:v>2</c:v>
                </c:pt>
                <c:pt idx="27">
                  <c:v>2</c:v>
                </c:pt>
                <c:pt idx="28">
                  <c:v>4</c:v>
                </c:pt>
                <c:pt idx="29">
                  <c:v>22</c:v>
                </c:pt>
                <c:pt idx="30">
                  <c:v>9</c:v>
                </c:pt>
                <c:pt idx="31">
                  <c:v>1</c:v>
                </c:pt>
                <c:pt idx="32">
                  <c:v>4</c:v>
                </c:pt>
                <c:pt idx="33">
                  <c:v>7</c:v>
                </c:pt>
                <c:pt idx="34">
                  <c:v>1</c:v>
                </c:pt>
                <c:pt idx="35">
                  <c:v>0</c:v>
                </c:pt>
                <c:pt idx="36">
                  <c:v>0</c:v>
                </c:pt>
                <c:pt idx="37">
                  <c:v>13</c:v>
                </c:pt>
                <c:pt idx="38">
                  <c:v>2</c:v>
                </c:pt>
                <c:pt idx="39">
                  <c:v>15</c:v>
                </c:pt>
                <c:pt idx="40">
                  <c:v>2</c:v>
                </c:pt>
                <c:pt idx="41">
                  <c:v>8</c:v>
                </c:pt>
                <c:pt idx="42">
                  <c:v>4</c:v>
                </c:pt>
                <c:pt idx="43">
                  <c:v>0</c:v>
                </c:pt>
                <c:pt idx="44">
                  <c:v>8</c:v>
                </c:pt>
                <c:pt idx="45">
                  <c:v>0</c:v>
                </c:pt>
                <c:pt idx="46">
                  <c:v>0</c:v>
                </c:pt>
                <c:pt idx="47">
                  <c:v>0</c:v>
                </c:pt>
                <c:pt idx="48">
                  <c:v>0</c:v>
                </c:pt>
                <c:pt idx="49">
                  <c:v>0</c:v>
                </c:pt>
                <c:pt idx="50">
                  <c:v>0</c:v>
                </c:pt>
                <c:pt idx="51">
                  <c:v>0</c:v>
                </c:pt>
                <c:pt idx="52">
                  <c:v>0</c:v>
                </c:pt>
                <c:pt idx="53">
                  <c:v>0</c:v>
                </c:pt>
                <c:pt idx="54">
                  <c:v>0</c:v>
                </c:pt>
                <c:pt idx="55">
                  <c:v>0</c:v>
                </c:pt>
                <c:pt idx="56">
                  <c:v>0</c:v>
                </c:pt>
                <c:pt idx="57">
                  <c:v>0</c:v>
                </c:pt>
                <c:pt idx="58">
                  <c:v>2</c:v>
                </c:pt>
                <c:pt idx="59">
                  <c:v>0</c:v>
                </c:pt>
                <c:pt idx="60">
                  <c:v>10</c:v>
                </c:pt>
                <c:pt idx="61">
                  <c:v>8</c:v>
                </c:pt>
                <c:pt idx="62">
                  <c:v>4</c:v>
                </c:pt>
                <c:pt idx="63">
                  <c:v>4</c:v>
                </c:pt>
                <c:pt idx="64">
                  <c:v>4</c:v>
                </c:pt>
                <c:pt idx="65">
                  <c:v>7</c:v>
                </c:pt>
                <c:pt idx="66">
                  <c:v>1</c:v>
                </c:pt>
                <c:pt idx="67">
                  <c:v>4</c:v>
                </c:pt>
                <c:pt idx="68">
                  <c:v>4</c:v>
                </c:pt>
                <c:pt idx="69">
                  <c:v>4</c:v>
                </c:pt>
                <c:pt idx="70">
                  <c:v>1</c:v>
                </c:pt>
                <c:pt idx="71">
                  <c:v>0</c:v>
                </c:pt>
                <c:pt idx="72">
                  <c:v>0</c:v>
                </c:pt>
                <c:pt idx="73">
                  <c:v>3</c:v>
                </c:pt>
                <c:pt idx="74">
                  <c:v>2</c:v>
                </c:pt>
                <c:pt idx="75">
                  <c:v>6</c:v>
                </c:pt>
                <c:pt idx="76">
                  <c:v>14</c:v>
                </c:pt>
                <c:pt idx="77">
                  <c:v>16</c:v>
                </c:pt>
                <c:pt idx="78">
                  <c:v>2</c:v>
                </c:pt>
                <c:pt idx="79">
                  <c:v>4</c:v>
                </c:pt>
                <c:pt idx="80">
                  <c:v>4</c:v>
                </c:pt>
                <c:pt idx="81">
                  <c:v>8</c:v>
                </c:pt>
                <c:pt idx="82">
                  <c:v>2</c:v>
                </c:pt>
                <c:pt idx="83">
                  <c:v>0</c:v>
                </c:pt>
                <c:pt idx="84">
                  <c:v>0</c:v>
                </c:pt>
                <c:pt idx="85">
                  <c:v>0</c:v>
                </c:pt>
                <c:pt idx="86">
                  <c:v>2</c:v>
                </c:pt>
                <c:pt idx="87">
                  <c:v>4</c:v>
                </c:pt>
                <c:pt idx="88">
                  <c:v>4</c:v>
                </c:pt>
                <c:pt idx="89">
                  <c:v>4</c:v>
                </c:pt>
                <c:pt idx="90">
                  <c:v>4</c:v>
                </c:pt>
                <c:pt idx="91">
                  <c:v>9</c:v>
                </c:pt>
                <c:pt idx="92">
                  <c:v>2</c:v>
                </c:pt>
                <c:pt idx="93">
                  <c:v>1</c:v>
                </c:pt>
                <c:pt idx="94">
                  <c:v>11</c:v>
                </c:pt>
                <c:pt idx="95">
                  <c:v>8</c:v>
                </c:pt>
                <c:pt idx="96">
                  <c:v>1</c:v>
                </c:pt>
                <c:pt idx="97">
                  <c:v>4</c:v>
                </c:pt>
                <c:pt idx="98">
                  <c:v>8</c:v>
                </c:pt>
                <c:pt idx="99">
                  <c:v>4</c:v>
                </c:pt>
              </c:numCache>
            </c:numRef>
          </c:yVal>
          <c:smooth val="1"/>
        </c:ser>
        <c:ser>
          <c:idx val="1"/>
          <c:order val="1"/>
          <c:tx>
            <c:strRef>
              <c:f>'Request-Distribution-Copy'!$G$2</c:f>
              <c:strCache>
                <c:ptCount val="1"/>
                <c:pt idx="0">
                  <c:v>Ranking</c:v>
                </c:pt>
              </c:strCache>
            </c:strRef>
          </c:tx>
          <c:marker>
            <c:symbol val="none"/>
          </c:marker>
          <c:xVal>
            <c:numRef>
              <c:f>'Request-Distribution-Copy'!$E$3:$E$102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'Request-Distribution-Copy'!$G$3:$G$102</c:f>
              <c:numCache>
                <c:formatCode>General</c:formatCode>
                <c:ptCount val="100"/>
                <c:pt idx="0">
                  <c:v>2</c:v>
                </c:pt>
                <c:pt idx="1">
                  <c:v>4</c:v>
                </c:pt>
                <c:pt idx="2">
                  <c:v>2</c:v>
                </c:pt>
                <c:pt idx="3">
                  <c:v>8</c:v>
                </c:pt>
                <c:pt idx="4">
                  <c:v>7</c:v>
                </c:pt>
                <c:pt idx="5">
                  <c:v>1</c:v>
                </c:pt>
                <c:pt idx="6">
                  <c:v>12</c:v>
                </c:pt>
                <c:pt idx="7">
                  <c:v>4</c:v>
                </c:pt>
                <c:pt idx="8">
                  <c:v>4</c:v>
                </c:pt>
                <c:pt idx="9">
                  <c:v>8</c:v>
                </c:pt>
                <c:pt idx="10">
                  <c:v>11</c:v>
                </c:pt>
                <c:pt idx="11">
                  <c:v>19</c:v>
                </c:pt>
                <c:pt idx="12">
                  <c:v>6</c:v>
                </c:pt>
                <c:pt idx="13">
                  <c:v>8</c:v>
                </c:pt>
                <c:pt idx="14">
                  <c:v>7</c:v>
                </c:pt>
                <c:pt idx="15">
                  <c:v>9</c:v>
                </c:pt>
                <c:pt idx="16">
                  <c:v>5</c:v>
                </c:pt>
                <c:pt idx="17">
                  <c:v>7</c:v>
                </c:pt>
                <c:pt idx="18">
                  <c:v>8</c:v>
                </c:pt>
                <c:pt idx="19">
                  <c:v>7</c:v>
                </c:pt>
                <c:pt idx="20">
                  <c:v>5</c:v>
                </c:pt>
                <c:pt idx="21">
                  <c:v>18</c:v>
                </c:pt>
                <c:pt idx="22">
                  <c:v>2</c:v>
                </c:pt>
                <c:pt idx="23">
                  <c:v>0</c:v>
                </c:pt>
                <c:pt idx="24">
                  <c:v>4</c:v>
                </c:pt>
                <c:pt idx="25">
                  <c:v>12</c:v>
                </c:pt>
                <c:pt idx="26">
                  <c:v>0</c:v>
                </c:pt>
                <c:pt idx="27">
                  <c:v>8</c:v>
                </c:pt>
                <c:pt idx="28">
                  <c:v>2</c:v>
                </c:pt>
                <c:pt idx="29">
                  <c:v>12</c:v>
                </c:pt>
                <c:pt idx="30">
                  <c:v>2</c:v>
                </c:pt>
                <c:pt idx="31">
                  <c:v>8</c:v>
                </c:pt>
                <c:pt idx="32">
                  <c:v>4</c:v>
                </c:pt>
                <c:pt idx="33">
                  <c:v>4</c:v>
                </c:pt>
                <c:pt idx="34">
                  <c:v>8</c:v>
                </c:pt>
                <c:pt idx="35">
                  <c:v>0</c:v>
                </c:pt>
                <c:pt idx="36">
                  <c:v>16</c:v>
                </c:pt>
                <c:pt idx="37">
                  <c:v>0</c:v>
                </c:pt>
                <c:pt idx="38">
                  <c:v>16</c:v>
                </c:pt>
                <c:pt idx="39">
                  <c:v>4</c:v>
                </c:pt>
                <c:pt idx="40">
                  <c:v>12</c:v>
                </c:pt>
                <c:pt idx="41">
                  <c:v>8</c:v>
                </c:pt>
                <c:pt idx="42">
                  <c:v>7</c:v>
                </c:pt>
                <c:pt idx="43">
                  <c:v>12</c:v>
                </c:pt>
                <c:pt idx="44">
                  <c:v>1</c:v>
                </c:pt>
                <c:pt idx="45">
                  <c:v>8</c:v>
                </c:pt>
                <c:pt idx="46">
                  <c:v>0</c:v>
                </c:pt>
                <c:pt idx="47">
                  <c:v>8</c:v>
                </c:pt>
                <c:pt idx="48">
                  <c:v>4</c:v>
                </c:pt>
                <c:pt idx="49">
                  <c:v>4</c:v>
                </c:pt>
                <c:pt idx="50">
                  <c:v>8</c:v>
                </c:pt>
                <c:pt idx="51">
                  <c:v>1</c:v>
                </c:pt>
                <c:pt idx="52">
                  <c:v>3</c:v>
                </c:pt>
                <c:pt idx="53">
                  <c:v>6</c:v>
                </c:pt>
                <c:pt idx="54">
                  <c:v>2</c:v>
                </c:pt>
                <c:pt idx="55">
                  <c:v>8</c:v>
                </c:pt>
                <c:pt idx="56">
                  <c:v>2</c:v>
                </c:pt>
                <c:pt idx="57">
                  <c:v>6</c:v>
                </c:pt>
                <c:pt idx="58">
                  <c:v>8</c:v>
                </c:pt>
                <c:pt idx="59">
                  <c:v>4</c:v>
                </c:pt>
                <c:pt idx="60">
                  <c:v>4</c:v>
                </c:pt>
                <c:pt idx="61">
                  <c:v>4</c:v>
                </c:pt>
                <c:pt idx="62">
                  <c:v>16</c:v>
                </c:pt>
                <c:pt idx="63">
                  <c:v>8</c:v>
                </c:pt>
                <c:pt idx="64">
                  <c:v>19</c:v>
                </c:pt>
                <c:pt idx="65">
                  <c:v>13</c:v>
                </c:pt>
                <c:pt idx="66">
                  <c:v>3</c:v>
                </c:pt>
                <c:pt idx="67">
                  <c:v>9</c:v>
                </c:pt>
                <c:pt idx="68">
                  <c:v>8</c:v>
                </c:pt>
                <c:pt idx="69">
                  <c:v>2</c:v>
                </c:pt>
                <c:pt idx="70">
                  <c:v>0</c:v>
                </c:pt>
                <c:pt idx="71">
                  <c:v>5</c:v>
                </c:pt>
                <c:pt idx="72">
                  <c:v>7</c:v>
                </c:pt>
                <c:pt idx="73">
                  <c:v>10</c:v>
                </c:pt>
                <c:pt idx="74">
                  <c:v>17</c:v>
                </c:pt>
                <c:pt idx="75">
                  <c:v>7</c:v>
                </c:pt>
                <c:pt idx="76">
                  <c:v>15</c:v>
                </c:pt>
                <c:pt idx="77">
                  <c:v>13</c:v>
                </c:pt>
                <c:pt idx="78">
                  <c:v>5</c:v>
                </c:pt>
                <c:pt idx="79">
                  <c:v>13</c:v>
                </c:pt>
                <c:pt idx="80">
                  <c:v>8</c:v>
                </c:pt>
                <c:pt idx="81">
                  <c:v>2</c:v>
                </c:pt>
                <c:pt idx="82">
                  <c:v>18</c:v>
                </c:pt>
                <c:pt idx="83">
                  <c:v>2</c:v>
                </c:pt>
                <c:pt idx="84">
                  <c:v>9</c:v>
                </c:pt>
                <c:pt idx="85">
                  <c:v>2</c:v>
                </c:pt>
                <c:pt idx="86">
                  <c:v>9</c:v>
                </c:pt>
                <c:pt idx="87">
                  <c:v>0</c:v>
                </c:pt>
                <c:pt idx="88">
                  <c:v>20</c:v>
                </c:pt>
                <c:pt idx="89">
                  <c:v>1</c:v>
                </c:pt>
                <c:pt idx="90">
                  <c:v>13</c:v>
                </c:pt>
                <c:pt idx="91">
                  <c:v>5</c:v>
                </c:pt>
                <c:pt idx="92">
                  <c:v>13</c:v>
                </c:pt>
                <c:pt idx="93">
                  <c:v>8</c:v>
                </c:pt>
                <c:pt idx="94">
                  <c:v>7</c:v>
                </c:pt>
                <c:pt idx="95">
                  <c:v>12</c:v>
                </c:pt>
                <c:pt idx="96">
                  <c:v>1</c:v>
                </c:pt>
                <c:pt idx="97">
                  <c:v>5</c:v>
                </c:pt>
                <c:pt idx="98">
                  <c:v>0</c:v>
                </c:pt>
                <c:pt idx="99">
                  <c:v>0</c:v>
                </c:pt>
              </c:numCache>
            </c:numRef>
          </c:yVal>
          <c:smooth val="1"/>
        </c:ser>
        <c:ser>
          <c:idx val="2"/>
          <c:order val="2"/>
          <c:tx>
            <c:strRef>
              <c:f>'Request-Distribution-Copy'!$H$2</c:f>
              <c:strCache>
                <c:ptCount val="1"/>
                <c:pt idx="0">
                  <c:v>Grouping</c:v>
                </c:pt>
              </c:strCache>
            </c:strRef>
          </c:tx>
          <c:marker>
            <c:symbol val="none"/>
          </c:marker>
          <c:xVal>
            <c:numRef>
              <c:f>'Request-Distribution-Copy'!$E$3:$E$102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'Request-Distribution-Copy'!$H$3:$H$102</c:f>
              <c:numCache>
                <c:formatCode>General</c:formatCode>
                <c:ptCount val="100"/>
                <c:pt idx="0">
                  <c:v>0</c:v>
                </c:pt>
                <c:pt idx="1">
                  <c:v>0</c:v>
                </c:pt>
                <c:pt idx="2">
                  <c:v>0</c:v>
                </c:pt>
                <c:pt idx="3">
                  <c:v>0</c:v>
                </c:pt>
                <c:pt idx="4">
                  <c:v>0</c:v>
                </c:pt>
                <c:pt idx="5">
                  <c:v>0</c:v>
                </c:pt>
                <c:pt idx="6">
                  <c:v>0</c:v>
                </c:pt>
                <c:pt idx="7">
                  <c:v>0</c:v>
                </c:pt>
                <c:pt idx="8">
                  <c:v>0</c:v>
                </c:pt>
                <c:pt idx="9">
                  <c:v>14</c:v>
                </c:pt>
                <c:pt idx="10">
                  <c:v>2</c:v>
                </c:pt>
                <c:pt idx="11">
                  <c:v>5</c:v>
                </c:pt>
                <c:pt idx="12">
                  <c:v>3</c:v>
                </c:pt>
                <c:pt idx="13">
                  <c:v>0</c:v>
                </c:pt>
                <c:pt idx="14">
                  <c:v>0</c:v>
                </c:pt>
                <c:pt idx="15">
                  <c:v>6</c:v>
                </c:pt>
                <c:pt idx="16">
                  <c:v>2</c:v>
                </c:pt>
                <c:pt idx="17">
                  <c:v>0</c:v>
                </c:pt>
                <c:pt idx="18">
                  <c:v>0</c:v>
                </c:pt>
                <c:pt idx="19">
                  <c:v>6</c:v>
                </c:pt>
                <c:pt idx="20">
                  <c:v>5</c:v>
                </c:pt>
                <c:pt idx="21">
                  <c:v>5</c:v>
                </c:pt>
                <c:pt idx="22">
                  <c:v>1</c:v>
                </c:pt>
                <c:pt idx="23">
                  <c:v>6</c:v>
                </c:pt>
                <c:pt idx="24">
                  <c:v>7</c:v>
                </c:pt>
                <c:pt idx="25">
                  <c:v>9</c:v>
                </c:pt>
                <c:pt idx="26">
                  <c:v>8</c:v>
                </c:pt>
                <c:pt idx="27">
                  <c:v>9</c:v>
                </c:pt>
                <c:pt idx="28">
                  <c:v>9</c:v>
                </c:pt>
                <c:pt idx="29">
                  <c:v>3</c:v>
                </c:pt>
                <c:pt idx="30">
                  <c:v>0</c:v>
                </c:pt>
                <c:pt idx="31">
                  <c:v>7</c:v>
                </c:pt>
                <c:pt idx="32">
                  <c:v>1</c:v>
                </c:pt>
                <c:pt idx="33">
                  <c:v>0</c:v>
                </c:pt>
                <c:pt idx="34">
                  <c:v>0</c:v>
                </c:pt>
                <c:pt idx="35">
                  <c:v>16</c:v>
                </c:pt>
                <c:pt idx="36">
                  <c:v>0</c:v>
                </c:pt>
                <c:pt idx="37">
                  <c:v>3</c:v>
                </c:pt>
                <c:pt idx="38">
                  <c:v>2</c:v>
                </c:pt>
                <c:pt idx="39">
                  <c:v>13</c:v>
                </c:pt>
                <c:pt idx="40">
                  <c:v>9</c:v>
                </c:pt>
                <c:pt idx="41">
                  <c:v>9</c:v>
                </c:pt>
                <c:pt idx="42">
                  <c:v>8</c:v>
                </c:pt>
                <c:pt idx="43">
                  <c:v>4</c:v>
                </c:pt>
                <c:pt idx="44">
                  <c:v>8</c:v>
                </c:pt>
                <c:pt idx="45">
                  <c:v>0</c:v>
                </c:pt>
                <c:pt idx="46">
                  <c:v>0</c:v>
                </c:pt>
                <c:pt idx="47">
                  <c:v>11</c:v>
                </c:pt>
                <c:pt idx="48">
                  <c:v>13</c:v>
                </c:pt>
                <c:pt idx="49">
                  <c:v>1</c:v>
                </c:pt>
                <c:pt idx="50">
                  <c:v>0</c:v>
                </c:pt>
                <c:pt idx="51">
                  <c:v>3</c:v>
                </c:pt>
                <c:pt idx="52">
                  <c:v>8</c:v>
                </c:pt>
                <c:pt idx="53">
                  <c:v>4</c:v>
                </c:pt>
                <c:pt idx="54">
                  <c:v>4</c:v>
                </c:pt>
                <c:pt idx="55">
                  <c:v>4</c:v>
                </c:pt>
                <c:pt idx="56">
                  <c:v>9</c:v>
                </c:pt>
                <c:pt idx="57">
                  <c:v>0</c:v>
                </c:pt>
                <c:pt idx="58">
                  <c:v>0</c:v>
                </c:pt>
                <c:pt idx="59">
                  <c:v>2</c:v>
                </c:pt>
                <c:pt idx="60">
                  <c:v>9</c:v>
                </c:pt>
                <c:pt idx="61">
                  <c:v>12</c:v>
                </c:pt>
                <c:pt idx="62">
                  <c:v>0</c:v>
                </c:pt>
                <c:pt idx="63">
                  <c:v>8</c:v>
                </c:pt>
                <c:pt idx="64">
                  <c:v>9</c:v>
                </c:pt>
                <c:pt idx="65">
                  <c:v>11</c:v>
                </c:pt>
                <c:pt idx="66">
                  <c:v>9</c:v>
                </c:pt>
                <c:pt idx="67">
                  <c:v>11</c:v>
                </c:pt>
                <c:pt idx="68">
                  <c:v>7</c:v>
                </c:pt>
                <c:pt idx="69">
                  <c:v>10</c:v>
                </c:pt>
                <c:pt idx="70">
                  <c:v>3</c:v>
                </c:pt>
                <c:pt idx="71">
                  <c:v>7</c:v>
                </c:pt>
                <c:pt idx="72">
                  <c:v>9</c:v>
                </c:pt>
                <c:pt idx="73">
                  <c:v>1</c:v>
                </c:pt>
                <c:pt idx="74">
                  <c:v>0</c:v>
                </c:pt>
                <c:pt idx="75">
                  <c:v>3</c:v>
                </c:pt>
                <c:pt idx="76">
                  <c:v>12</c:v>
                </c:pt>
                <c:pt idx="77">
                  <c:v>8</c:v>
                </c:pt>
                <c:pt idx="78">
                  <c:v>9</c:v>
                </c:pt>
                <c:pt idx="79">
                  <c:v>11</c:v>
                </c:pt>
                <c:pt idx="80">
                  <c:v>7</c:v>
                </c:pt>
                <c:pt idx="81">
                  <c:v>12</c:v>
                </c:pt>
                <c:pt idx="82">
                  <c:v>1</c:v>
                </c:pt>
                <c:pt idx="83">
                  <c:v>18</c:v>
                </c:pt>
                <c:pt idx="84">
                  <c:v>2</c:v>
                </c:pt>
                <c:pt idx="85">
                  <c:v>18</c:v>
                </c:pt>
                <c:pt idx="86">
                  <c:v>2</c:v>
                </c:pt>
                <c:pt idx="87">
                  <c:v>18</c:v>
                </c:pt>
                <c:pt idx="88">
                  <c:v>6</c:v>
                </c:pt>
                <c:pt idx="89">
                  <c:v>10</c:v>
                </c:pt>
                <c:pt idx="90">
                  <c:v>9</c:v>
                </c:pt>
                <c:pt idx="91">
                  <c:v>1</c:v>
                </c:pt>
                <c:pt idx="92">
                  <c:v>20</c:v>
                </c:pt>
                <c:pt idx="93">
                  <c:v>0</c:v>
                </c:pt>
                <c:pt idx="94">
                  <c:v>16</c:v>
                </c:pt>
                <c:pt idx="95">
                  <c:v>4</c:v>
                </c:pt>
                <c:pt idx="96">
                  <c:v>2</c:v>
                </c:pt>
                <c:pt idx="97">
                  <c:v>15</c:v>
                </c:pt>
                <c:pt idx="98">
                  <c:v>3</c:v>
                </c:pt>
                <c:pt idx="99">
                  <c:v>12</c:v>
                </c:pt>
              </c:numCache>
            </c:numRef>
          </c:yVal>
          <c:smooth val="1"/>
        </c:ser>
        <c:axId val="315156352"/>
        <c:axId val="316043264"/>
      </c:scatterChart>
      <c:valAx>
        <c:axId val="315156352"/>
        <c:scaling>
          <c:orientation val="minMax"/>
          <c:max val="100"/>
        </c:scaling>
        <c:axPos val="b"/>
        <c:title>
          <c:tx>
            <c:rich>
              <a:bodyPr/>
              <a:lstStyle/>
              <a:p>
                <a:pPr>
                  <a:defRPr/>
                </a:pPr>
                <a:r>
                  <a:rPr lang="en-US"/>
                  <a:t>Execution Time (in 1000s of Cycles)</a:t>
                </a:r>
              </a:p>
            </c:rich>
          </c:tx>
          <c:layout/>
        </c:title>
        <c:numFmt formatCode="General" sourceLinked="1"/>
        <c:tickLblPos val="nextTo"/>
        <c:crossAx val="316043264"/>
        <c:crosses val="autoZero"/>
        <c:crossBetween val="midCat"/>
      </c:valAx>
      <c:valAx>
        <c:axId val="316043264"/>
        <c:scaling>
          <c:orientation val="minMax"/>
          <c:max val="30"/>
          <c:min val="0"/>
        </c:scaling>
        <c:axPos val="l"/>
        <c:majorGridlines/>
        <c:title>
          <c:tx>
            <c:rich>
              <a:bodyPr rot="-5400000" vert="horz"/>
              <a:lstStyle/>
              <a:p>
                <a:pPr>
                  <a:defRPr/>
                </a:pPr>
                <a:r>
                  <a:rPr lang="en-US"/>
                  <a:t>Number of Requests</a:t>
                </a:r>
              </a:p>
            </c:rich>
          </c:tx>
          <c:layout/>
        </c:title>
        <c:numFmt formatCode="General" sourceLinked="1"/>
        <c:tickLblPos val="nextTo"/>
        <c:crossAx val="315156352"/>
        <c:crosses val="autoZero"/>
        <c:crossBetween val="midCat"/>
        <c:majorUnit val="10"/>
      </c:valAx>
    </c:plotArea>
    <c:legend>
      <c:legendPos val="r"/>
      <c:layout/>
    </c:legend>
    <c:plotVisOnly val="1"/>
    <c:dispBlanksAs val="gap"/>
  </c:chart>
  <c:txPr>
    <a:bodyPr/>
    <a:lstStyle/>
    <a:p>
      <a:pPr>
        <a:defRPr sz="15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'Individual Slowdowns'!$A$14</c:f>
              <c:strCache>
                <c:ptCount val="1"/>
                <c:pt idx="0">
                  <c:v>App-unaware</c:v>
                </c:pt>
              </c:strCache>
            </c:strRef>
          </c:tx>
          <c:val>
            <c:numRef>
              <c:f>'Individual Slowdowns'!$B$14</c:f>
              <c:numCache>
                <c:formatCode>General</c:formatCode>
                <c:ptCount val="1"/>
                <c:pt idx="0">
                  <c:v>5.13</c:v>
                </c:pt>
              </c:numCache>
            </c:numRef>
          </c:val>
        </c:ser>
        <c:ser>
          <c:idx val="1"/>
          <c:order val="1"/>
          <c:tx>
            <c:strRef>
              <c:f>'Individual Slowdowns'!$A$15</c:f>
              <c:strCache>
                <c:ptCount val="1"/>
                <c:pt idx="0">
                  <c:v>Ranking</c:v>
                </c:pt>
              </c:strCache>
            </c:strRef>
          </c:tx>
          <c:val>
            <c:numRef>
              <c:f>'Individual Slowdowns'!$B$15</c:f>
              <c:numCache>
                <c:formatCode>General</c:formatCode>
                <c:ptCount val="1"/>
                <c:pt idx="0">
                  <c:v>7.84</c:v>
                </c:pt>
              </c:numCache>
            </c:numRef>
          </c:val>
        </c:ser>
        <c:ser>
          <c:idx val="2"/>
          <c:order val="2"/>
          <c:tx>
            <c:strRef>
              <c:f>'Individual Slowdowns'!$A$16</c:f>
              <c:strCache>
                <c:ptCount val="1"/>
                <c:pt idx="0">
                  <c:v>Grouping</c:v>
                </c:pt>
              </c:strCache>
            </c:strRef>
          </c:tx>
          <c:val>
            <c:numRef>
              <c:f>'Individual Slowdowns'!$B$16</c:f>
              <c:numCache>
                <c:formatCode>General</c:formatCode>
                <c:ptCount val="1"/>
                <c:pt idx="0">
                  <c:v>5</c:v>
                </c:pt>
              </c:numCache>
            </c:numRef>
          </c:val>
        </c:ser>
        <c:axId val="319317504"/>
        <c:axId val="319319040"/>
      </c:barChart>
      <c:catAx>
        <c:axId val="319317504"/>
        <c:scaling>
          <c:orientation val="minMax"/>
        </c:scaling>
        <c:delete val="1"/>
        <c:axPos val="b"/>
        <c:tickLblPos val="none"/>
        <c:crossAx val="319319040"/>
        <c:crosses val="autoZero"/>
        <c:auto val="1"/>
        <c:lblAlgn val="ctr"/>
        <c:lblOffset val="100"/>
      </c:catAx>
      <c:valAx>
        <c:axId val="319319040"/>
        <c:scaling>
          <c:orientation val="minMax"/>
          <c:max val="8"/>
          <c:min val="0"/>
        </c:scaling>
        <c:axPos val="l"/>
        <c:majorGridlines/>
        <c:title>
          <c:tx>
            <c:rich>
              <a:bodyPr rot="-5400000" vert="horz"/>
              <a:lstStyle/>
              <a:p>
                <a:pPr>
                  <a:defRPr sz="2000"/>
                </a:pPr>
                <a:r>
                  <a:rPr lang="en-US" sz="2000"/>
                  <a:t>Slowdown</a:t>
                </a:r>
              </a:p>
            </c:rich>
          </c:tx>
          <c:layout/>
        </c:title>
        <c:numFmt formatCode="General" sourceLinked="1"/>
        <c:tickLblPos val="nextTo"/>
        <c:txPr>
          <a:bodyPr/>
          <a:lstStyle/>
          <a:p>
            <a:pPr>
              <a:defRPr sz="2000"/>
            </a:pPr>
            <a:endParaRPr lang="en-US"/>
          </a:p>
        </c:txPr>
        <c:crossAx val="319317504"/>
        <c:crosses val="autoZero"/>
        <c:crossBetween val="between"/>
      </c:valAx>
    </c:plotArea>
    <c:legend>
      <c:legendPos val="r"/>
      <c:layout/>
      <c:txPr>
        <a:bodyPr/>
        <a:lstStyle/>
        <a:p>
          <a:pPr>
            <a:defRPr sz="1700"/>
          </a:pPr>
          <a:endParaRPr lang="en-US"/>
        </a:p>
      </c:txPr>
    </c:legend>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'Individual Slowdowns'!$A$19</c:f>
              <c:strCache>
                <c:ptCount val="1"/>
                <c:pt idx="0">
                  <c:v>App-unaware</c:v>
                </c:pt>
              </c:strCache>
            </c:strRef>
          </c:tx>
          <c:val>
            <c:numRef>
              <c:f>'Individual Slowdowns'!$B$19</c:f>
              <c:numCache>
                <c:formatCode>General</c:formatCode>
                <c:ptCount val="1"/>
                <c:pt idx="0">
                  <c:v>1.9400000000000073</c:v>
                </c:pt>
              </c:numCache>
            </c:numRef>
          </c:val>
        </c:ser>
        <c:ser>
          <c:idx val="1"/>
          <c:order val="1"/>
          <c:tx>
            <c:strRef>
              <c:f>'Individual Slowdowns'!$A$20</c:f>
              <c:strCache>
                <c:ptCount val="1"/>
                <c:pt idx="0">
                  <c:v>Ranking</c:v>
                </c:pt>
              </c:strCache>
            </c:strRef>
          </c:tx>
          <c:val>
            <c:numRef>
              <c:f>'Individual Slowdowns'!$B$20</c:f>
              <c:numCache>
                <c:formatCode>General</c:formatCode>
                <c:ptCount val="1"/>
                <c:pt idx="0">
                  <c:v>1.25</c:v>
                </c:pt>
              </c:numCache>
            </c:numRef>
          </c:val>
        </c:ser>
        <c:ser>
          <c:idx val="2"/>
          <c:order val="2"/>
          <c:tx>
            <c:strRef>
              <c:f>'Individual Slowdowns'!$A$21</c:f>
              <c:strCache>
                <c:ptCount val="1"/>
                <c:pt idx="0">
                  <c:v>Grouping</c:v>
                </c:pt>
              </c:strCache>
            </c:strRef>
          </c:tx>
          <c:val>
            <c:numRef>
              <c:f>'Individual Slowdowns'!$B$21</c:f>
              <c:numCache>
                <c:formatCode>General</c:formatCode>
                <c:ptCount val="1"/>
                <c:pt idx="0">
                  <c:v>1.1900000000000073</c:v>
                </c:pt>
              </c:numCache>
            </c:numRef>
          </c:val>
        </c:ser>
        <c:axId val="319349120"/>
        <c:axId val="319350656"/>
      </c:barChart>
      <c:catAx>
        <c:axId val="319349120"/>
        <c:scaling>
          <c:orientation val="minMax"/>
        </c:scaling>
        <c:delete val="1"/>
        <c:axPos val="b"/>
        <c:tickLblPos val="none"/>
        <c:crossAx val="319350656"/>
        <c:crosses val="autoZero"/>
        <c:auto val="1"/>
        <c:lblAlgn val="ctr"/>
        <c:lblOffset val="100"/>
      </c:catAx>
      <c:valAx>
        <c:axId val="319350656"/>
        <c:scaling>
          <c:orientation val="minMax"/>
          <c:max val="8"/>
          <c:min val="0"/>
        </c:scaling>
        <c:axPos val="l"/>
        <c:majorGridlines/>
        <c:title>
          <c:tx>
            <c:rich>
              <a:bodyPr rot="-5400000" vert="horz"/>
              <a:lstStyle/>
              <a:p>
                <a:pPr>
                  <a:defRPr sz="2000"/>
                </a:pPr>
                <a:r>
                  <a:rPr lang="en-US" sz="2000"/>
                  <a:t>Slowdown</a:t>
                </a:r>
              </a:p>
            </c:rich>
          </c:tx>
          <c:layout/>
        </c:title>
        <c:numFmt formatCode="General" sourceLinked="1"/>
        <c:tickLblPos val="nextTo"/>
        <c:txPr>
          <a:bodyPr/>
          <a:lstStyle/>
          <a:p>
            <a:pPr>
              <a:defRPr sz="2000"/>
            </a:pPr>
            <a:endParaRPr lang="en-US"/>
          </a:p>
        </c:txPr>
        <c:crossAx val="319349120"/>
        <c:crosses val="autoZero"/>
        <c:crossBetween val="between"/>
      </c:valAx>
    </c:plotArea>
    <c:legend>
      <c:legendPos val="r"/>
      <c:layout/>
      <c:txPr>
        <a:bodyPr/>
        <a:lstStyle/>
        <a:p>
          <a:pPr>
            <a:defRPr sz="17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scatterChart>
        <c:scatterStyle val="lineMarker"/>
        <c:ser>
          <c:idx val="0"/>
          <c:order val="0"/>
          <c:tx>
            <c:strRef>
              <c:f>Pareto!$A$10</c:f>
              <c:strCache>
                <c:ptCount val="1"/>
                <c:pt idx="0">
                  <c:v>FRFCFS</c:v>
                </c:pt>
              </c:strCache>
            </c:strRef>
          </c:tx>
          <c:spPr>
            <a:ln w="28575">
              <a:noFill/>
            </a:ln>
          </c:spPr>
          <c:marker>
            <c:symbol val="diamond"/>
            <c:size val="12"/>
            <c:spPr>
              <a:solidFill>
                <a:srgbClr val="C00000"/>
              </a:solidFill>
            </c:spPr>
          </c:marker>
          <c:xVal>
            <c:numRef>
              <c:f>Pareto!$B$10</c:f>
              <c:numCache>
                <c:formatCode>General</c:formatCode>
                <c:ptCount val="1"/>
                <c:pt idx="0">
                  <c:v>7.7947186307350655</c:v>
                </c:pt>
              </c:numCache>
            </c:numRef>
          </c:xVal>
          <c:yVal>
            <c:numRef>
              <c:f>Pareto!$C$10</c:f>
              <c:numCache>
                <c:formatCode>General</c:formatCode>
                <c:ptCount val="1"/>
                <c:pt idx="0">
                  <c:v>8.2986520087810689</c:v>
                </c:pt>
              </c:numCache>
            </c:numRef>
          </c:yVal>
        </c:ser>
        <c:ser>
          <c:idx val="1"/>
          <c:order val="1"/>
          <c:tx>
            <c:strRef>
              <c:f>Pareto!$A$11</c:f>
              <c:strCache>
                <c:ptCount val="1"/>
                <c:pt idx="0">
                  <c:v>FRFCFS-Cap</c:v>
                </c:pt>
              </c:strCache>
            </c:strRef>
          </c:tx>
          <c:spPr>
            <a:ln w="28575">
              <a:noFill/>
            </a:ln>
          </c:spPr>
          <c:marker>
            <c:symbol val="diamond"/>
            <c:size val="12"/>
            <c:spPr>
              <a:solidFill>
                <a:schemeClr val="accent2">
                  <a:lumMod val="50000"/>
                </a:schemeClr>
              </a:solidFill>
              <a:ln>
                <a:noFill/>
              </a:ln>
            </c:spPr>
          </c:marker>
          <c:xVal>
            <c:numRef>
              <c:f>Pareto!$B$11</c:f>
              <c:numCache>
                <c:formatCode>General</c:formatCode>
                <c:ptCount val="1"/>
                <c:pt idx="0">
                  <c:v>8.5331675591016527</c:v>
                </c:pt>
              </c:numCache>
            </c:numRef>
          </c:xVal>
          <c:yVal>
            <c:numRef>
              <c:f>Pareto!$C$11</c:f>
              <c:numCache>
                <c:formatCode>General</c:formatCode>
                <c:ptCount val="1"/>
                <c:pt idx="0">
                  <c:v>6.1429637404877075</c:v>
                </c:pt>
              </c:numCache>
            </c:numRef>
          </c:yVal>
        </c:ser>
        <c:ser>
          <c:idx val="2"/>
          <c:order val="2"/>
          <c:tx>
            <c:strRef>
              <c:f>Pareto!$A$12</c:f>
              <c:strCache>
                <c:ptCount val="1"/>
                <c:pt idx="0">
                  <c:v>PARBS</c:v>
                </c:pt>
              </c:strCache>
            </c:strRef>
          </c:tx>
          <c:spPr>
            <a:ln w="28575">
              <a:noFill/>
            </a:ln>
          </c:spPr>
          <c:marker>
            <c:symbol val="triangle"/>
            <c:size val="12"/>
            <c:spPr>
              <a:solidFill>
                <a:schemeClr val="accent3">
                  <a:lumMod val="50000"/>
                </a:schemeClr>
              </a:solidFill>
            </c:spPr>
          </c:marker>
          <c:xVal>
            <c:numRef>
              <c:f>Pareto!$B$12</c:f>
              <c:numCache>
                <c:formatCode>General</c:formatCode>
                <c:ptCount val="1"/>
                <c:pt idx="0">
                  <c:v>8.5397090961674227</c:v>
                </c:pt>
              </c:numCache>
            </c:numRef>
          </c:xVal>
          <c:yVal>
            <c:numRef>
              <c:f>Pareto!$C$12</c:f>
              <c:numCache>
                <c:formatCode>General</c:formatCode>
                <c:ptCount val="1"/>
                <c:pt idx="0">
                  <c:v>5.6851946204962687</c:v>
                </c:pt>
              </c:numCache>
            </c:numRef>
          </c:yVal>
        </c:ser>
        <c:ser>
          <c:idx val="3"/>
          <c:order val="3"/>
          <c:tx>
            <c:strRef>
              <c:f>Pareto!$A$13</c:f>
              <c:strCache>
                <c:ptCount val="1"/>
                <c:pt idx="0">
                  <c:v>ATLAS</c:v>
                </c:pt>
              </c:strCache>
            </c:strRef>
          </c:tx>
          <c:spPr>
            <a:ln w="28575">
              <a:noFill/>
            </a:ln>
          </c:spPr>
          <c:marker>
            <c:symbol val="x"/>
            <c:size val="12"/>
            <c:spPr>
              <a:solidFill>
                <a:srgbClr val="92D050"/>
              </a:solidFill>
            </c:spPr>
          </c:marker>
          <c:xVal>
            <c:numRef>
              <c:f>Pareto!$B$13</c:f>
              <c:numCache>
                <c:formatCode>General</c:formatCode>
                <c:ptCount val="1"/>
                <c:pt idx="0">
                  <c:v>8.7650174543245001</c:v>
                </c:pt>
              </c:numCache>
            </c:numRef>
          </c:xVal>
          <c:yVal>
            <c:numRef>
              <c:f>Pareto!$C$13</c:f>
              <c:numCache>
                <c:formatCode>General</c:formatCode>
                <c:ptCount val="1"/>
                <c:pt idx="0">
                  <c:v>13.9188338670159</c:v>
                </c:pt>
              </c:numCache>
            </c:numRef>
          </c:yVal>
        </c:ser>
        <c:ser>
          <c:idx val="4"/>
          <c:order val="4"/>
          <c:tx>
            <c:strRef>
              <c:f>Pareto!$A$14</c:f>
              <c:strCache>
                <c:ptCount val="1"/>
                <c:pt idx="0">
                  <c:v>TCM</c:v>
                </c:pt>
              </c:strCache>
            </c:strRef>
          </c:tx>
          <c:spPr>
            <a:ln w="22225">
              <a:noFill/>
            </a:ln>
          </c:spPr>
          <c:marker>
            <c:symbol val="square"/>
            <c:size val="12"/>
            <c:spPr>
              <a:solidFill>
                <a:srgbClr val="FFC000"/>
              </a:solidFill>
            </c:spPr>
          </c:marker>
          <c:xVal>
            <c:numRef>
              <c:f>Pareto!$B$14</c:f>
              <c:numCache>
                <c:formatCode>General</c:formatCode>
                <c:ptCount val="1"/>
                <c:pt idx="0">
                  <c:v>8.7694173415517191</c:v>
                </c:pt>
              </c:numCache>
            </c:numRef>
          </c:xVal>
          <c:yVal>
            <c:numRef>
              <c:f>Pareto!$C$14</c:f>
              <c:numCache>
                <c:formatCode>General</c:formatCode>
                <c:ptCount val="1"/>
                <c:pt idx="0">
                  <c:v>8.3287023608634581</c:v>
                </c:pt>
              </c:numCache>
            </c:numRef>
          </c:yVal>
        </c:ser>
        <c:ser>
          <c:idx val="5"/>
          <c:order val="5"/>
          <c:tx>
            <c:strRef>
              <c:f>Pareto!$A$15</c:f>
              <c:strCache>
                <c:ptCount val="1"/>
                <c:pt idx="0">
                  <c:v>Blacklisting</c:v>
                </c:pt>
              </c:strCache>
            </c:strRef>
          </c:tx>
          <c:spPr>
            <a:ln w="28575">
              <a:noFill/>
            </a:ln>
          </c:spPr>
          <c:marker>
            <c:symbol val="circle"/>
            <c:size val="14"/>
            <c:spPr>
              <a:solidFill>
                <a:schemeClr val="tx1"/>
              </a:solidFill>
              <a:ln w="6350">
                <a:solidFill>
                  <a:schemeClr val="tx1"/>
                </a:solidFill>
              </a:ln>
            </c:spPr>
          </c:marker>
          <c:xVal>
            <c:numRef>
              <c:f>Pareto!$B$15</c:f>
              <c:numCache>
                <c:formatCode>General</c:formatCode>
                <c:ptCount val="1"/>
                <c:pt idx="0">
                  <c:v>9.1797781169080501</c:v>
                </c:pt>
              </c:numCache>
            </c:numRef>
          </c:xVal>
          <c:yVal>
            <c:numRef>
              <c:f>Pareto!$C$15</c:f>
              <c:numCache>
                <c:formatCode>General</c:formatCode>
                <c:ptCount val="1"/>
                <c:pt idx="0">
                  <c:v>6.5405371538693498</c:v>
                </c:pt>
              </c:numCache>
            </c:numRef>
          </c:yVal>
        </c:ser>
        <c:axId val="52500736"/>
        <c:axId val="52507392"/>
      </c:scatterChart>
      <c:valAx>
        <c:axId val="52500736"/>
        <c:scaling>
          <c:orientation val="minMax"/>
          <c:max val="10"/>
          <c:min val="1"/>
        </c:scaling>
        <c:axPos val="b"/>
        <c:title>
          <c:tx>
            <c:rich>
              <a:bodyPr/>
              <a:lstStyle/>
              <a:p>
                <a:pPr>
                  <a:defRPr/>
                </a:pPr>
                <a:r>
                  <a:rPr lang="en-US" dirty="0" smtClean="0"/>
                  <a:t>Performance</a:t>
                </a:r>
                <a:endParaRPr lang="en-US" dirty="0"/>
              </a:p>
            </c:rich>
          </c:tx>
          <c:layout>
            <c:manualLayout>
              <c:xMode val="edge"/>
              <c:yMode val="edge"/>
              <c:x val="0.39235761154855914"/>
              <c:y val="0.88866924900516453"/>
            </c:manualLayout>
          </c:layout>
        </c:title>
        <c:numFmt formatCode="General" sourceLinked="1"/>
        <c:tickLblPos val="nextTo"/>
        <c:spPr>
          <a:ln w="25400">
            <a:solidFill>
              <a:schemeClr val="tx1"/>
            </a:solidFill>
            <a:tailEnd type="arrow"/>
          </a:ln>
        </c:spPr>
        <c:crossAx val="52507392"/>
        <c:crosses val="autoZero"/>
        <c:crossBetween val="midCat"/>
      </c:valAx>
      <c:valAx>
        <c:axId val="52507392"/>
        <c:scaling>
          <c:orientation val="minMax"/>
          <c:min val="1"/>
        </c:scaling>
        <c:axPos val="l"/>
        <c:title>
          <c:tx>
            <c:rich>
              <a:bodyPr rot="-5400000" vert="horz"/>
              <a:lstStyle/>
              <a:p>
                <a:pPr>
                  <a:defRPr sz="2000"/>
                </a:pPr>
                <a:r>
                  <a:rPr lang="en-US" sz="2000" dirty="0" smtClean="0"/>
                  <a:t>Unfairness</a:t>
                </a:r>
                <a:endParaRPr lang="en-US" sz="2000" dirty="0"/>
              </a:p>
            </c:rich>
          </c:tx>
          <c:layout>
            <c:manualLayout>
              <c:xMode val="edge"/>
              <c:yMode val="edge"/>
              <c:x val="0"/>
              <c:y val="0.37239543645753964"/>
            </c:manualLayout>
          </c:layout>
        </c:title>
        <c:numFmt formatCode="General" sourceLinked="1"/>
        <c:tickLblPos val="nextTo"/>
        <c:spPr>
          <a:ln w="25400">
            <a:solidFill>
              <a:prstClr val="black"/>
            </a:solidFill>
            <a:tailEnd type="arrow"/>
          </a:ln>
        </c:spPr>
        <c:crossAx val="52500736"/>
        <c:crosses val="autoZero"/>
        <c:crossBetween val="midCat"/>
      </c:valAx>
    </c:plotArea>
    <c:legend>
      <c:legendPos val="t"/>
      <c:layout>
        <c:manualLayout>
          <c:xMode val="edge"/>
          <c:yMode val="edge"/>
          <c:x val="0.10397670603674559"/>
          <c:y val="4.6594911523156424E-2"/>
          <c:w val="0.89411940258736711"/>
          <c:h val="0.1715361621464003"/>
        </c:manualLayout>
      </c:layout>
      <c:txPr>
        <a:bodyPr/>
        <a:lstStyle/>
        <a:p>
          <a:pPr>
            <a:defRPr sz="2400"/>
          </a:pPr>
          <a:endParaRPr lang="en-US"/>
        </a:p>
      </c:txPr>
    </c:legend>
    <c:plotVisOnly val="1"/>
    <c:dispBlanksAs val="gap"/>
  </c:chart>
  <c:spPr>
    <a:ln>
      <a:noFill/>
    </a:ln>
  </c:spPr>
  <c:txPr>
    <a:bodyPr/>
    <a:lstStyle/>
    <a:p>
      <a:pPr>
        <a:defRPr sz="2000">
          <a:latin typeface="+mj-lt"/>
          <a:cs typeface="Helvetica" pitchFamily="34" charset="0"/>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scatterChart>
        <c:scatterStyle val="lineMarker"/>
        <c:ser>
          <c:idx val="0"/>
          <c:order val="0"/>
          <c:tx>
            <c:strRef>
              <c:f>Pareto!$A$10</c:f>
              <c:strCache>
                <c:ptCount val="1"/>
                <c:pt idx="0">
                  <c:v>FRFCFS</c:v>
                </c:pt>
              </c:strCache>
            </c:strRef>
          </c:tx>
          <c:spPr>
            <a:ln w="28575">
              <a:noFill/>
            </a:ln>
          </c:spPr>
          <c:marker>
            <c:symbol val="diamond"/>
            <c:size val="12"/>
            <c:spPr>
              <a:solidFill>
                <a:srgbClr val="C00000"/>
              </a:solidFill>
            </c:spPr>
          </c:marker>
          <c:xVal>
            <c:numRef>
              <c:f>Pareto!$B$10</c:f>
              <c:numCache>
                <c:formatCode>General</c:formatCode>
                <c:ptCount val="1"/>
                <c:pt idx="0">
                  <c:v>7.7947186307350655</c:v>
                </c:pt>
              </c:numCache>
            </c:numRef>
          </c:xVal>
          <c:yVal>
            <c:numRef>
              <c:f>Pareto!$C$10</c:f>
              <c:numCache>
                <c:formatCode>General</c:formatCode>
                <c:ptCount val="1"/>
                <c:pt idx="0">
                  <c:v>8.2986520087810689</c:v>
                </c:pt>
              </c:numCache>
            </c:numRef>
          </c:yVal>
        </c:ser>
        <c:ser>
          <c:idx val="1"/>
          <c:order val="1"/>
          <c:tx>
            <c:strRef>
              <c:f>Pareto!$A$11</c:f>
              <c:strCache>
                <c:ptCount val="1"/>
                <c:pt idx="0">
                  <c:v>FRFCFS-Cap</c:v>
                </c:pt>
              </c:strCache>
            </c:strRef>
          </c:tx>
          <c:spPr>
            <a:ln w="28575">
              <a:noFill/>
            </a:ln>
          </c:spPr>
          <c:marker>
            <c:symbol val="diamond"/>
            <c:size val="12"/>
            <c:spPr>
              <a:solidFill>
                <a:schemeClr val="accent2">
                  <a:lumMod val="50000"/>
                </a:schemeClr>
              </a:solidFill>
              <a:ln>
                <a:noFill/>
              </a:ln>
            </c:spPr>
          </c:marker>
          <c:xVal>
            <c:numRef>
              <c:f>Pareto!$B$11</c:f>
              <c:numCache>
                <c:formatCode>General</c:formatCode>
                <c:ptCount val="1"/>
                <c:pt idx="0">
                  <c:v>8.5331675591016527</c:v>
                </c:pt>
              </c:numCache>
            </c:numRef>
          </c:xVal>
          <c:yVal>
            <c:numRef>
              <c:f>Pareto!$C$11</c:f>
              <c:numCache>
                <c:formatCode>General</c:formatCode>
                <c:ptCount val="1"/>
                <c:pt idx="0">
                  <c:v>6.1429637404877075</c:v>
                </c:pt>
              </c:numCache>
            </c:numRef>
          </c:yVal>
        </c:ser>
        <c:ser>
          <c:idx val="2"/>
          <c:order val="2"/>
          <c:tx>
            <c:strRef>
              <c:f>Pareto!$A$12</c:f>
              <c:strCache>
                <c:ptCount val="1"/>
                <c:pt idx="0">
                  <c:v>PARBS</c:v>
                </c:pt>
              </c:strCache>
            </c:strRef>
          </c:tx>
          <c:spPr>
            <a:ln w="28575">
              <a:noFill/>
            </a:ln>
          </c:spPr>
          <c:marker>
            <c:symbol val="triangle"/>
            <c:size val="12"/>
            <c:spPr>
              <a:solidFill>
                <a:schemeClr val="accent3">
                  <a:lumMod val="50000"/>
                </a:schemeClr>
              </a:solidFill>
            </c:spPr>
          </c:marker>
          <c:xVal>
            <c:numRef>
              <c:f>Pareto!$B$12</c:f>
              <c:numCache>
                <c:formatCode>General</c:formatCode>
                <c:ptCount val="1"/>
                <c:pt idx="0">
                  <c:v>8.5397090961674227</c:v>
                </c:pt>
              </c:numCache>
            </c:numRef>
          </c:xVal>
          <c:yVal>
            <c:numRef>
              <c:f>Pareto!$C$12</c:f>
              <c:numCache>
                <c:formatCode>General</c:formatCode>
                <c:ptCount val="1"/>
                <c:pt idx="0">
                  <c:v>5.6851946204962687</c:v>
                </c:pt>
              </c:numCache>
            </c:numRef>
          </c:yVal>
        </c:ser>
        <c:ser>
          <c:idx val="3"/>
          <c:order val="3"/>
          <c:tx>
            <c:strRef>
              <c:f>Pareto!$A$13</c:f>
              <c:strCache>
                <c:ptCount val="1"/>
                <c:pt idx="0">
                  <c:v>ATLAS</c:v>
                </c:pt>
              </c:strCache>
            </c:strRef>
          </c:tx>
          <c:spPr>
            <a:ln w="28575">
              <a:noFill/>
            </a:ln>
          </c:spPr>
          <c:marker>
            <c:symbol val="x"/>
            <c:size val="12"/>
            <c:spPr>
              <a:solidFill>
                <a:srgbClr val="92D050"/>
              </a:solidFill>
            </c:spPr>
          </c:marker>
          <c:xVal>
            <c:numRef>
              <c:f>Pareto!$B$13</c:f>
              <c:numCache>
                <c:formatCode>General</c:formatCode>
                <c:ptCount val="1"/>
                <c:pt idx="0">
                  <c:v>8.7650174543245001</c:v>
                </c:pt>
              </c:numCache>
            </c:numRef>
          </c:xVal>
          <c:yVal>
            <c:numRef>
              <c:f>Pareto!$C$13</c:f>
              <c:numCache>
                <c:formatCode>General</c:formatCode>
                <c:ptCount val="1"/>
                <c:pt idx="0">
                  <c:v>13.9188338670159</c:v>
                </c:pt>
              </c:numCache>
            </c:numRef>
          </c:yVal>
        </c:ser>
        <c:ser>
          <c:idx val="4"/>
          <c:order val="4"/>
          <c:tx>
            <c:strRef>
              <c:f>Pareto!$A$14</c:f>
              <c:strCache>
                <c:ptCount val="1"/>
                <c:pt idx="0">
                  <c:v>TCM</c:v>
                </c:pt>
              </c:strCache>
            </c:strRef>
          </c:tx>
          <c:spPr>
            <a:ln w="22225">
              <a:noFill/>
            </a:ln>
          </c:spPr>
          <c:marker>
            <c:symbol val="square"/>
            <c:size val="12"/>
            <c:spPr>
              <a:solidFill>
                <a:srgbClr val="FFC000"/>
              </a:solidFill>
            </c:spPr>
          </c:marker>
          <c:xVal>
            <c:numRef>
              <c:f>Pareto!$B$14</c:f>
              <c:numCache>
                <c:formatCode>General</c:formatCode>
                <c:ptCount val="1"/>
                <c:pt idx="0">
                  <c:v>8.7694173415517191</c:v>
                </c:pt>
              </c:numCache>
            </c:numRef>
          </c:xVal>
          <c:yVal>
            <c:numRef>
              <c:f>Pareto!$C$14</c:f>
              <c:numCache>
                <c:formatCode>General</c:formatCode>
                <c:ptCount val="1"/>
                <c:pt idx="0">
                  <c:v>8.3287023608634581</c:v>
                </c:pt>
              </c:numCache>
            </c:numRef>
          </c:yVal>
        </c:ser>
        <c:ser>
          <c:idx val="5"/>
          <c:order val="5"/>
          <c:tx>
            <c:strRef>
              <c:f>Pareto!$A$15</c:f>
              <c:strCache>
                <c:ptCount val="1"/>
                <c:pt idx="0">
                  <c:v>Blacklisting</c:v>
                </c:pt>
              </c:strCache>
            </c:strRef>
          </c:tx>
          <c:spPr>
            <a:ln w="28575">
              <a:noFill/>
            </a:ln>
          </c:spPr>
          <c:marker>
            <c:symbol val="circle"/>
            <c:size val="14"/>
            <c:spPr>
              <a:solidFill>
                <a:schemeClr val="tx1"/>
              </a:solidFill>
              <a:ln w="6350">
                <a:solidFill>
                  <a:schemeClr val="tx1"/>
                </a:solidFill>
              </a:ln>
            </c:spPr>
          </c:marker>
          <c:xVal>
            <c:numRef>
              <c:f>Pareto!$B$15</c:f>
              <c:numCache>
                <c:formatCode>General</c:formatCode>
                <c:ptCount val="1"/>
                <c:pt idx="0">
                  <c:v>9.1797781169080501</c:v>
                </c:pt>
              </c:numCache>
            </c:numRef>
          </c:xVal>
          <c:yVal>
            <c:numRef>
              <c:f>Pareto!$C$15</c:f>
              <c:numCache>
                <c:formatCode>General</c:formatCode>
                <c:ptCount val="1"/>
                <c:pt idx="0">
                  <c:v>6.5405371538693498</c:v>
                </c:pt>
              </c:numCache>
            </c:numRef>
          </c:yVal>
        </c:ser>
        <c:axId val="320808448"/>
        <c:axId val="320815104"/>
      </c:scatterChart>
      <c:valAx>
        <c:axId val="320808448"/>
        <c:scaling>
          <c:orientation val="minMax"/>
          <c:max val="10"/>
          <c:min val="7.5"/>
        </c:scaling>
        <c:axPos val="b"/>
        <c:title>
          <c:tx>
            <c:rich>
              <a:bodyPr/>
              <a:lstStyle/>
              <a:p>
                <a:pPr>
                  <a:defRPr/>
                </a:pPr>
                <a:r>
                  <a:rPr lang="en-US" dirty="0" smtClean="0"/>
                  <a:t>Performance</a:t>
                </a:r>
                <a:endParaRPr lang="en-US" dirty="0"/>
              </a:p>
            </c:rich>
          </c:tx>
          <c:layout>
            <c:manualLayout>
              <c:xMode val="edge"/>
              <c:yMode val="edge"/>
              <c:x val="0.39235761154855914"/>
              <c:y val="0.88866924900516453"/>
            </c:manualLayout>
          </c:layout>
        </c:title>
        <c:numFmt formatCode="General" sourceLinked="1"/>
        <c:tickLblPos val="nextTo"/>
        <c:spPr>
          <a:ln w="25400">
            <a:solidFill>
              <a:schemeClr val="tx1"/>
            </a:solidFill>
            <a:tailEnd type="arrow"/>
          </a:ln>
        </c:spPr>
        <c:crossAx val="320815104"/>
        <c:crosses val="autoZero"/>
        <c:crossBetween val="midCat"/>
      </c:valAx>
      <c:valAx>
        <c:axId val="320815104"/>
        <c:scaling>
          <c:orientation val="minMax"/>
          <c:min val="5"/>
        </c:scaling>
        <c:axPos val="l"/>
        <c:title>
          <c:tx>
            <c:rich>
              <a:bodyPr rot="-5400000" vert="horz"/>
              <a:lstStyle/>
              <a:p>
                <a:pPr>
                  <a:defRPr sz="2000"/>
                </a:pPr>
                <a:r>
                  <a:rPr lang="en-US" sz="2000" dirty="0" smtClean="0"/>
                  <a:t>Unfairness</a:t>
                </a:r>
                <a:endParaRPr lang="en-US" sz="2000" dirty="0"/>
              </a:p>
            </c:rich>
          </c:tx>
          <c:layout>
            <c:manualLayout>
              <c:xMode val="edge"/>
              <c:yMode val="edge"/>
              <c:x val="2.5000000000000001E-2"/>
              <c:y val="0.38583629667259528"/>
            </c:manualLayout>
          </c:layout>
        </c:title>
        <c:numFmt formatCode="General" sourceLinked="1"/>
        <c:tickLblPos val="nextTo"/>
        <c:spPr>
          <a:ln w="25400">
            <a:solidFill>
              <a:prstClr val="black"/>
            </a:solidFill>
            <a:tailEnd type="arrow"/>
          </a:ln>
        </c:spPr>
        <c:crossAx val="320808448"/>
        <c:crosses val="autoZero"/>
        <c:crossBetween val="midCat"/>
      </c:valAx>
    </c:plotArea>
    <c:legend>
      <c:legendPos val="t"/>
      <c:layout>
        <c:manualLayout>
          <c:xMode val="edge"/>
          <c:yMode val="edge"/>
          <c:x val="0.10397670603674559"/>
          <c:y val="4.6594911523156424E-2"/>
          <c:w val="0.89411940258736711"/>
          <c:h val="0.1715361621464003"/>
        </c:manualLayout>
      </c:layout>
      <c:txPr>
        <a:bodyPr/>
        <a:lstStyle/>
        <a:p>
          <a:pPr>
            <a:defRPr sz="2400"/>
          </a:pPr>
          <a:endParaRPr lang="en-US"/>
        </a:p>
      </c:txPr>
    </c:legend>
    <c:plotVisOnly val="1"/>
    <c:dispBlanksAs val="gap"/>
  </c:chart>
  <c:spPr>
    <a:ln>
      <a:noFill/>
    </a:ln>
  </c:spPr>
  <c:txPr>
    <a:bodyPr/>
    <a:lstStyle/>
    <a:p>
      <a:pPr>
        <a:defRPr sz="2000">
          <a:latin typeface="+mj-lt"/>
          <a:cs typeface="Helvetica" pitchFamily="34" charset="0"/>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'Performance Results'!$B$2</c:f>
              <c:strCache>
                <c:ptCount val="1"/>
                <c:pt idx="0">
                  <c:v>FRFCFS</c:v>
                </c:pt>
              </c:strCache>
            </c:strRef>
          </c:tx>
          <c:val>
            <c:numRef>
              <c:f>'Performance Results'!$B$3</c:f>
              <c:numCache>
                <c:formatCode>General</c:formatCode>
                <c:ptCount val="1"/>
                <c:pt idx="0">
                  <c:v>7.7947186307350655</c:v>
                </c:pt>
              </c:numCache>
            </c:numRef>
          </c:val>
        </c:ser>
        <c:ser>
          <c:idx val="2"/>
          <c:order val="1"/>
          <c:tx>
            <c:strRef>
              <c:f>'Performance Results'!$C$2</c:f>
              <c:strCache>
                <c:ptCount val="1"/>
                <c:pt idx="0">
                  <c:v>FRFCFS-Cap</c:v>
                </c:pt>
              </c:strCache>
            </c:strRef>
          </c:tx>
          <c:val>
            <c:numRef>
              <c:f>'Performance Results'!$C$3</c:f>
              <c:numCache>
                <c:formatCode>General</c:formatCode>
                <c:ptCount val="1"/>
                <c:pt idx="0">
                  <c:v>8.5331675591016527</c:v>
                </c:pt>
              </c:numCache>
            </c:numRef>
          </c:val>
        </c:ser>
        <c:ser>
          <c:idx val="3"/>
          <c:order val="2"/>
          <c:tx>
            <c:strRef>
              <c:f>'Performance Results'!$D$2</c:f>
              <c:strCache>
                <c:ptCount val="1"/>
                <c:pt idx="0">
                  <c:v>PARBS</c:v>
                </c:pt>
              </c:strCache>
            </c:strRef>
          </c:tx>
          <c:val>
            <c:numRef>
              <c:f>'Performance Results'!$D$3</c:f>
              <c:numCache>
                <c:formatCode>General</c:formatCode>
                <c:ptCount val="1"/>
                <c:pt idx="0">
                  <c:v>8.5397090961674227</c:v>
                </c:pt>
              </c:numCache>
            </c:numRef>
          </c:val>
        </c:ser>
        <c:ser>
          <c:idx val="4"/>
          <c:order val="3"/>
          <c:tx>
            <c:strRef>
              <c:f>'Performance Results'!$E$2</c:f>
              <c:strCache>
                <c:ptCount val="1"/>
                <c:pt idx="0">
                  <c:v>ATLAS</c:v>
                </c:pt>
              </c:strCache>
            </c:strRef>
          </c:tx>
          <c:val>
            <c:numRef>
              <c:f>'Performance Results'!$E$3</c:f>
              <c:numCache>
                <c:formatCode>General</c:formatCode>
                <c:ptCount val="1"/>
                <c:pt idx="0">
                  <c:v>8.7650174543245001</c:v>
                </c:pt>
              </c:numCache>
            </c:numRef>
          </c:val>
        </c:ser>
        <c:ser>
          <c:idx val="5"/>
          <c:order val="4"/>
          <c:tx>
            <c:strRef>
              <c:f>'Performance Results'!$F$2</c:f>
              <c:strCache>
                <c:ptCount val="1"/>
                <c:pt idx="0">
                  <c:v>TCM</c:v>
                </c:pt>
              </c:strCache>
            </c:strRef>
          </c:tx>
          <c:val>
            <c:numRef>
              <c:f>'Performance Results'!$F$3</c:f>
              <c:numCache>
                <c:formatCode>General</c:formatCode>
                <c:ptCount val="1"/>
                <c:pt idx="0">
                  <c:v>8.7694173415517191</c:v>
                </c:pt>
              </c:numCache>
            </c:numRef>
          </c:val>
        </c:ser>
        <c:ser>
          <c:idx val="6"/>
          <c:order val="5"/>
          <c:tx>
            <c:strRef>
              <c:f>'Performance Results'!$G$2</c:f>
              <c:strCache>
                <c:ptCount val="1"/>
                <c:pt idx="0">
                  <c:v>Blacklisting</c:v>
                </c:pt>
              </c:strCache>
            </c:strRef>
          </c:tx>
          <c:val>
            <c:numRef>
              <c:f>'Performance Results'!$G$3</c:f>
              <c:numCache>
                <c:formatCode>General</c:formatCode>
                <c:ptCount val="1"/>
                <c:pt idx="0">
                  <c:v>9.1797781169080501</c:v>
                </c:pt>
              </c:numCache>
            </c:numRef>
          </c:val>
        </c:ser>
        <c:axId val="320888192"/>
        <c:axId val="320898176"/>
      </c:barChart>
      <c:catAx>
        <c:axId val="320888192"/>
        <c:scaling>
          <c:orientation val="minMax"/>
        </c:scaling>
        <c:delete val="1"/>
        <c:axPos val="b"/>
        <c:tickLblPos val="none"/>
        <c:crossAx val="320898176"/>
        <c:crosses val="autoZero"/>
        <c:auto val="1"/>
        <c:lblAlgn val="ctr"/>
        <c:lblOffset val="100"/>
      </c:catAx>
      <c:valAx>
        <c:axId val="320898176"/>
        <c:scaling>
          <c:orientation val="minMax"/>
          <c:min val="0"/>
        </c:scaling>
        <c:axPos val="l"/>
        <c:majorGridlines/>
        <c:title>
          <c:tx>
            <c:rich>
              <a:bodyPr rot="-5400000" vert="horz"/>
              <a:lstStyle/>
              <a:p>
                <a:pPr>
                  <a:defRPr/>
                </a:pPr>
                <a:r>
                  <a:rPr lang="en-US"/>
                  <a:t>Weighted Speedup</a:t>
                </a:r>
              </a:p>
            </c:rich>
          </c:tx>
          <c:layout/>
        </c:title>
        <c:numFmt formatCode="General" sourceLinked="1"/>
        <c:tickLblPos val="nextTo"/>
        <c:crossAx val="320888192"/>
        <c:crosses val="autoZero"/>
        <c:crossBetween val="between"/>
      </c:valAx>
    </c:plotArea>
    <c:legend>
      <c:legendPos val="r"/>
      <c:layout/>
      <c:txPr>
        <a:bodyPr/>
        <a:lstStyle/>
        <a:p>
          <a:pPr>
            <a:defRPr sz="1700"/>
          </a:pPr>
          <a:endParaRPr lang="en-US"/>
        </a:p>
      </c:txPr>
    </c:legend>
    <c:plotVisOnly val="1"/>
    <c:dispBlanksAs val="gap"/>
  </c:chart>
  <c:txPr>
    <a:bodyPr/>
    <a:lstStyle/>
    <a:p>
      <a:pPr>
        <a:defRPr sz="20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'Performance Results'!$B$6</c:f>
              <c:strCache>
                <c:ptCount val="1"/>
                <c:pt idx="0">
                  <c:v>FRFCFS</c:v>
                </c:pt>
              </c:strCache>
            </c:strRef>
          </c:tx>
          <c:val>
            <c:numRef>
              <c:f>'Performance Results'!$B$7</c:f>
              <c:numCache>
                <c:formatCode>General</c:formatCode>
                <c:ptCount val="1"/>
                <c:pt idx="0">
                  <c:v>8.2986520087810707</c:v>
                </c:pt>
              </c:numCache>
            </c:numRef>
          </c:val>
        </c:ser>
        <c:ser>
          <c:idx val="2"/>
          <c:order val="1"/>
          <c:tx>
            <c:strRef>
              <c:f>'Performance Results'!$C$6</c:f>
              <c:strCache>
                <c:ptCount val="1"/>
                <c:pt idx="0">
                  <c:v>FRFCFS-Cap</c:v>
                </c:pt>
              </c:strCache>
            </c:strRef>
          </c:tx>
          <c:val>
            <c:numRef>
              <c:f>'Performance Results'!$C$7</c:f>
              <c:numCache>
                <c:formatCode>General</c:formatCode>
                <c:ptCount val="1"/>
                <c:pt idx="0">
                  <c:v>6.1429637404877075</c:v>
                </c:pt>
              </c:numCache>
            </c:numRef>
          </c:val>
        </c:ser>
        <c:ser>
          <c:idx val="3"/>
          <c:order val="2"/>
          <c:tx>
            <c:strRef>
              <c:f>'Performance Results'!$D$6</c:f>
              <c:strCache>
                <c:ptCount val="1"/>
                <c:pt idx="0">
                  <c:v>PARBS</c:v>
                </c:pt>
              </c:strCache>
            </c:strRef>
          </c:tx>
          <c:val>
            <c:numRef>
              <c:f>'Performance Results'!$D$7</c:f>
              <c:numCache>
                <c:formatCode>General</c:formatCode>
                <c:ptCount val="1"/>
                <c:pt idx="0">
                  <c:v>5.685194620496226</c:v>
                </c:pt>
              </c:numCache>
            </c:numRef>
          </c:val>
        </c:ser>
        <c:ser>
          <c:idx val="4"/>
          <c:order val="3"/>
          <c:tx>
            <c:strRef>
              <c:f>'Performance Results'!$E$6</c:f>
              <c:strCache>
                <c:ptCount val="1"/>
                <c:pt idx="0">
                  <c:v>ATLAS</c:v>
                </c:pt>
              </c:strCache>
            </c:strRef>
          </c:tx>
          <c:val>
            <c:numRef>
              <c:f>'Performance Results'!$E$7</c:f>
              <c:numCache>
                <c:formatCode>General</c:formatCode>
                <c:ptCount val="1"/>
                <c:pt idx="0">
                  <c:v>13.9188338670159</c:v>
                </c:pt>
              </c:numCache>
            </c:numRef>
          </c:val>
        </c:ser>
        <c:ser>
          <c:idx val="5"/>
          <c:order val="4"/>
          <c:tx>
            <c:strRef>
              <c:f>'Performance Results'!$F$6</c:f>
              <c:strCache>
                <c:ptCount val="1"/>
                <c:pt idx="0">
                  <c:v>TCM</c:v>
                </c:pt>
              </c:strCache>
            </c:strRef>
          </c:tx>
          <c:val>
            <c:numRef>
              <c:f>'Performance Results'!$F$7</c:f>
              <c:numCache>
                <c:formatCode>General</c:formatCode>
                <c:ptCount val="1"/>
                <c:pt idx="0">
                  <c:v>8.3287023608634581</c:v>
                </c:pt>
              </c:numCache>
            </c:numRef>
          </c:val>
        </c:ser>
        <c:ser>
          <c:idx val="6"/>
          <c:order val="5"/>
          <c:tx>
            <c:strRef>
              <c:f>'Performance Results'!$G$6</c:f>
              <c:strCache>
                <c:ptCount val="1"/>
                <c:pt idx="0">
                  <c:v>Blacklisting</c:v>
                </c:pt>
              </c:strCache>
            </c:strRef>
          </c:tx>
          <c:val>
            <c:numRef>
              <c:f>'Performance Results'!$G$7</c:f>
              <c:numCache>
                <c:formatCode>General</c:formatCode>
                <c:ptCount val="1"/>
                <c:pt idx="0">
                  <c:v>6.5405371538693498</c:v>
                </c:pt>
              </c:numCache>
            </c:numRef>
          </c:val>
        </c:ser>
        <c:axId val="321225472"/>
        <c:axId val="321227008"/>
      </c:barChart>
      <c:catAx>
        <c:axId val="321225472"/>
        <c:scaling>
          <c:orientation val="minMax"/>
        </c:scaling>
        <c:delete val="1"/>
        <c:axPos val="b"/>
        <c:tickLblPos val="none"/>
        <c:crossAx val="321227008"/>
        <c:crosses val="autoZero"/>
        <c:auto val="1"/>
        <c:lblAlgn val="ctr"/>
        <c:lblOffset val="100"/>
      </c:catAx>
      <c:valAx>
        <c:axId val="321227008"/>
        <c:scaling>
          <c:orientation val="minMax"/>
          <c:min val="0"/>
        </c:scaling>
        <c:axPos val="l"/>
        <c:majorGridlines/>
        <c:title>
          <c:tx>
            <c:rich>
              <a:bodyPr rot="-5400000" vert="horz"/>
              <a:lstStyle/>
              <a:p>
                <a:pPr>
                  <a:defRPr/>
                </a:pPr>
                <a:r>
                  <a:rPr lang="en-US"/>
                  <a:t>Maximum</a:t>
                </a:r>
                <a:r>
                  <a:rPr lang="en-US" baseline="0"/>
                  <a:t> Slowdown</a:t>
                </a:r>
                <a:endParaRPr lang="en-US"/>
              </a:p>
            </c:rich>
          </c:tx>
          <c:layout/>
        </c:title>
        <c:numFmt formatCode="General" sourceLinked="1"/>
        <c:tickLblPos val="nextTo"/>
        <c:crossAx val="321225472"/>
        <c:crosses val="autoZero"/>
        <c:crossBetween val="between"/>
      </c:valAx>
    </c:plotArea>
    <c:legend>
      <c:legendPos val="r"/>
      <c:layout/>
      <c:txPr>
        <a:bodyPr/>
        <a:lstStyle/>
        <a:p>
          <a:pPr>
            <a:defRPr sz="1700"/>
          </a:pPr>
          <a:endParaRPr lang="en-US"/>
        </a:p>
      </c:txPr>
    </c:legend>
    <c:plotVisOnly val="1"/>
    <c:dispBlanksAs val="gap"/>
  </c:chart>
  <c:txPr>
    <a:bodyPr/>
    <a:lstStyle/>
    <a:p>
      <a:pPr>
        <a:defRPr sz="20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Sheet1!$B$2</c:f>
              <c:strCache>
                <c:ptCount val="1"/>
                <c:pt idx="0">
                  <c:v>App-unaware</c:v>
                </c:pt>
              </c:strCache>
            </c:strRef>
          </c:tx>
          <c:val>
            <c:numRef>
              <c:f>Sheet1!$B$3</c:f>
              <c:numCache>
                <c:formatCode>General</c:formatCode>
                <c:ptCount val="1"/>
                <c:pt idx="0">
                  <c:v>1</c:v>
                </c:pt>
              </c:numCache>
            </c:numRef>
          </c:val>
        </c:ser>
        <c:ser>
          <c:idx val="2"/>
          <c:order val="1"/>
          <c:tx>
            <c:strRef>
              <c:f>Sheet1!$C$2</c:f>
              <c:strCache>
                <c:ptCount val="1"/>
                <c:pt idx="0">
                  <c:v>FRFCFS-Cap</c:v>
                </c:pt>
              </c:strCache>
            </c:strRef>
          </c:tx>
          <c:val>
            <c:numRef>
              <c:f>Sheet1!$C$3</c:f>
              <c:numCache>
                <c:formatCode>General</c:formatCode>
                <c:ptCount val="1"/>
                <c:pt idx="0">
                  <c:v>1</c:v>
                </c:pt>
              </c:numCache>
            </c:numRef>
          </c:val>
        </c:ser>
        <c:ser>
          <c:idx val="3"/>
          <c:order val="2"/>
          <c:tx>
            <c:strRef>
              <c:f>Sheet1!$D$2</c:f>
              <c:strCache>
                <c:ptCount val="1"/>
                <c:pt idx="0">
                  <c:v>PARBS</c:v>
                </c:pt>
              </c:strCache>
            </c:strRef>
          </c:tx>
          <c:val>
            <c:numRef>
              <c:f>Sheet1!$D$3</c:f>
              <c:numCache>
                <c:formatCode>General</c:formatCode>
                <c:ptCount val="1"/>
                <c:pt idx="0">
                  <c:v>11</c:v>
                </c:pt>
              </c:numCache>
            </c:numRef>
          </c:val>
        </c:ser>
        <c:ser>
          <c:idx val="4"/>
          <c:order val="3"/>
          <c:tx>
            <c:strRef>
              <c:f>Sheet1!$E$2</c:f>
              <c:strCache>
                <c:ptCount val="1"/>
                <c:pt idx="0">
                  <c:v>ATLAS</c:v>
                </c:pt>
              </c:strCache>
            </c:strRef>
          </c:tx>
          <c:val>
            <c:numRef>
              <c:f>Sheet1!$E$3</c:f>
              <c:numCache>
                <c:formatCode>General</c:formatCode>
                <c:ptCount val="1"/>
                <c:pt idx="0">
                  <c:v>5.3</c:v>
                </c:pt>
              </c:numCache>
            </c:numRef>
          </c:val>
        </c:ser>
        <c:ser>
          <c:idx val="5"/>
          <c:order val="4"/>
          <c:tx>
            <c:strRef>
              <c:f>Sheet1!$F$2</c:f>
              <c:strCache>
                <c:ptCount val="1"/>
                <c:pt idx="0">
                  <c:v>App-aware</c:v>
                </c:pt>
              </c:strCache>
            </c:strRef>
          </c:tx>
          <c:val>
            <c:numRef>
              <c:f>Sheet1!$F$3</c:f>
              <c:numCache>
                <c:formatCode>General</c:formatCode>
                <c:ptCount val="1"/>
                <c:pt idx="0">
                  <c:v>8.1</c:v>
                </c:pt>
              </c:numCache>
            </c:numRef>
          </c:val>
        </c:ser>
        <c:ser>
          <c:idx val="6"/>
          <c:order val="5"/>
          <c:tx>
            <c:strRef>
              <c:f>Sheet1!$G$2</c:f>
              <c:strCache>
                <c:ptCount val="1"/>
                <c:pt idx="0">
                  <c:v>Blacklisting</c:v>
                </c:pt>
              </c:strCache>
            </c:strRef>
          </c:tx>
          <c:val>
            <c:numRef>
              <c:f>Sheet1!$G$3</c:f>
              <c:numCache>
                <c:formatCode>General</c:formatCode>
                <c:ptCount val="1"/>
                <c:pt idx="0">
                  <c:v>1.7</c:v>
                </c:pt>
              </c:numCache>
            </c:numRef>
          </c:val>
        </c:ser>
        <c:axId val="321548672"/>
        <c:axId val="321550208"/>
      </c:barChart>
      <c:catAx>
        <c:axId val="321548672"/>
        <c:scaling>
          <c:orientation val="minMax"/>
        </c:scaling>
        <c:delete val="1"/>
        <c:axPos val="b"/>
        <c:numFmt formatCode="General" sourceLinked="1"/>
        <c:tickLblPos val="none"/>
        <c:crossAx val="321550208"/>
        <c:crosses val="autoZero"/>
        <c:auto val="1"/>
        <c:lblAlgn val="ctr"/>
        <c:lblOffset val="100"/>
      </c:catAx>
      <c:valAx>
        <c:axId val="321550208"/>
        <c:scaling>
          <c:orientation val="minMax"/>
        </c:scaling>
        <c:axPos val="l"/>
        <c:majorGridlines/>
        <c:title>
          <c:tx>
            <c:rich>
              <a:bodyPr rot="-5400000" vert="horz"/>
              <a:lstStyle/>
              <a:p>
                <a:pPr>
                  <a:defRPr/>
                </a:pPr>
                <a:r>
                  <a:rPr lang="en-US"/>
                  <a:t>Latency (in ns)</a:t>
                </a:r>
              </a:p>
            </c:rich>
          </c:tx>
          <c:layout/>
        </c:title>
        <c:numFmt formatCode="General" sourceLinked="1"/>
        <c:tickLblPos val="nextTo"/>
        <c:crossAx val="321548672"/>
        <c:crosses val="autoZero"/>
        <c:crossBetween val="between"/>
      </c:valAx>
    </c:plotArea>
    <c:legend>
      <c:legendPos val="r"/>
      <c:layout/>
    </c:legend>
    <c:plotVisOnly val="1"/>
    <c:dispBlanksAs val="gap"/>
  </c:chart>
  <c:txPr>
    <a:bodyPr/>
    <a:lstStyle/>
    <a:p>
      <a:pPr>
        <a:defRPr sz="17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Sheet1!$B$6</c:f>
              <c:strCache>
                <c:ptCount val="1"/>
                <c:pt idx="0">
                  <c:v>FRFCFS</c:v>
                </c:pt>
              </c:strCache>
            </c:strRef>
          </c:tx>
          <c:val>
            <c:numRef>
              <c:f>Sheet1!$B$7</c:f>
              <c:numCache>
                <c:formatCode>General</c:formatCode>
                <c:ptCount val="1"/>
                <c:pt idx="0">
                  <c:v>41000</c:v>
                </c:pt>
              </c:numCache>
            </c:numRef>
          </c:val>
        </c:ser>
        <c:ser>
          <c:idx val="2"/>
          <c:order val="1"/>
          <c:tx>
            <c:strRef>
              <c:f>Sheet1!$C$6</c:f>
              <c:strCache>
                <c:ptCount val="1"/>
                <c:pt idx="0">
                  <c:v>FRFCFS-Cap</c:v>
                </c:pt>
              </c:strCache>
            </c:strRef>
          </c:tx>
          <c:val>
            <c:numRef>
              <c:f>Sheet1!$C$7</c:f>
              <c:numCache>
                <c:formatCode>General</c:formatCode>
                <c:ptCount val="1"/>
                <c:pt idx="0">
                  <c:v>41003</c:v>
                </c:pt>
              </c:numCache>
            </c:numRef>
          </c:val>
        </c:ser>
        <c:ser>
          <c:idx val="3"/>
          <c:order val="2"/>
          <c:tx>
            <c:strRef>
              <c:f>Sheet1!$D$6</c:f>
              <c:strCache>
                <c:ptCount val="1"/>
                <c:pt idx="0">
                  <c:v>PARBS</c:v>
                </c:pt>
              </c:strCache>
            </c:strRef>
          </c:tx>
          <c:val>
            <c:numRef>
              <c:f>Sheet1!$D$7</c:f>
              <c:numCache>
                <c:formatCode>General</c:formatCode>
                <c:ptCount val="1"/>
                <c:pt idx="0">
                  <c:v>98464</c:v>
                </c:pt>
              </c:numCache>
            </c:numRef>
          </c:val>
        </c:ser>
        <c:ser>
          <c:idx val="4"/>
          <c:order val="3"/>
          <c:tx>
            <c:strRef>
              <c:f>Sheet1!$E$6</c:f>
              <c:strCache>
                <c:ptCount val="1"/>
                <c:pt idx="0">
                  <c:v>ATLAS</c:v>
                </c:pt>
              </c:strCache>
            </c:strRef>
          </c:tx>
          <c:val>
            <c:numRef>
              <c:f>Sheet1!$E$7</c:f>
              <c:numCache>
                <c:formatCode>General</c:formatCode>
                <c:ptCount val="1"/>
                <c:pt idx="0">
                  <c:v>68406</c:v>
                </c:pt>
              </c:numCache>
            </c:numRef>
          </c:val>
        </c:ser>
        <c:ser>
          <c:idx val="5"/>
          <c:order val="4"/>
          <c:tx>
            <c:strRef>
              <c:f>Sheet1!$F$6</c:f>
              <c:strCache>
                <c:ptCount val="1"/>
                <c:pt idx="0">
                  <c:v>TCM</c:v>
                </c:pt>
              </c:strCache>
            </c:strRef>
          </c:tx>
          <c:val>
            <c:numRef>
              <c:f>Sheet1!$F$7</c:f>
              <c:numCache>
                <c:formatCode>General</c:formatCode>
                <c:ptCount val="1"/>
                <c:pt idx="0">
                  <c:v>73797</c:v>
                </c:pt>
              </c:numCache>
            </c:numRef>
          </c:val>
        </c:ser>
        <c:ser>
          <c:idx val="6"/>
          <c:order val="5"/>
          <c:tx>
            <c:strRef>
              <c:f>Sheet1!$G$6</c:f>
              <c:strCache>
                <c:ptCount val="1"/>
                <c:pt idx="0">
                  <c:v>Blacklisting</c:v>
                </c:pt>
              </c:strCache>
            </c:strRef>
          </c:tx>
          <c:val>
            <c:numRef>
              <c:f>Sheet1!$G$7</c:f>
              <c:numCache>
                <c:formatCode>General</c:formatCode>
                <c:ptCount val="1"/>
                <c:pt idx="0">
                  <c:v>42331</c:v>
                </c:pt>
              </c:numCache>
            </c:numRef>
          </c:val>
        </c:ser>
        <c:axId val="321619456"/>
        <c:axId val="321620992"/>
      </c:barChart>
      <c:catAx>
        <c:axId val="321619456"/>
        <c:scaling>
          <c:orientation val="minMax"/>
        </c:scaling>
        <c:delete val="1"/>
        <c:axPos val="b"/>
        <c:numFmt formatCode="General" sourceLinked="1"/>
        <c:tickLblPos val="none"/>
        <c:crossAx val="321620992"/>
        <c:crosses val="autoZero"/>
        <c:auto val="1"/>
        <c:lblAlgn val="ctr"/>
        <c:lblOffset val="100"/>
      </c:catAx>
      <c:valAx>
        <c:axId val="321620992"/>
        <c:scaling>
          <c:orientation val="minMax"/>
        </c:scaling>
        <c:axPos val="l"/>
        <c:majorGridlines/>
        <c:title>
          <c:tx>
            <c:rich>
              <a:bodyPr rot="-5400000" vert="horz"/>
              <a:lstStyle/>
              <a:p>
                <a:pPr>
                  <a:defRPr/>
                </a:pPr>
                <a:r>
                  <a:rPr lang="en-US"/>
                  <a:t>Area (in square um)</a:t>
                </a:r>
              </a:p>
            </c:rich>
          </c:tx>
          <c:layout/>
        </c:title>
        <c:numFmt formatCode="General" sourceLinked="1"/>
        <c:tickLblPos val="nextTo"/>
        <c:crossAx val="321619456"/>
        <c:crosses val="autoZero"/>
        <c:crossBetween val="between"/>
      </c:valAx>
    </c:plotArea>
    <c:legend>
      <c:legendPos val="r"/>
      <c:layout/>
    </c:legend>
    <c:plotVisOnly val="1"/>
    <c:dispBlanksAs val="gap"/>
  </c:chart>
  <c:txPr>
    <a:bodyPr/>
    <a:lstStyle/>
    <a:p>
      <a:pPr>
        <a:defRPr sz="17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'Streak Length Distribution'!$B$2</c:f>
              <c:strCache>
                <c:ptCount val="1"/>
                <c:pt idx="0">
                  <c:v>FRFCFS</c:v>
                </c:pt>
              </c:strCache>
            </c:strRef>
          </c:tx>
          <c:marker>
            <c:symbol val="none"/>
          </c:marker>
          <c:xVal>
            <c:numRef>
              <c:f>'Streak Length Distribution'!$A$3:$A$18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Distribution'!$B$3:$B$18</c:f>
              <c:numCache>
                <c:formatCode>General</c:formatCode>
                <c:ptCount val="16"/>
                <c:pt idx="0">
                  <c:v>5.7694772859495612E-2</c:v>
                </c:pt>
                <c:pt idx="1">
                  <c:v>0.26886099415262538</c:v>
                </c:pt>
                <c:pt idx="2">
                  <c:v>0.15638527604942296</c:v>
                </c:pt>
                <c:pt idx="3">
                  <c:v>4.3386942502440504E-2</c:v>
                </c:pt>
                <c:pt idx="4">
                  <c:v>0.109108299724887</c:v>
                </c:pt>
                <c:pt idx="5">
                  <c:v>4.3781369252462697E-2</c:v>
                </c:pt>
                <c:pt idx="6">
                  <c:v>2.9680612939169612E-2</c:v>
                </c:pt>
                <c:pt idx="7">
                  <c:v>6.8669697178862704E-2</c:v>
                </c:pt>
                <c:pt idx="8">
                  <c:v>3.185982073304211E-2</c:v>
                </c:pt>
                <c:pt idx="9">
                  <c:v>2.0263674282389801E-2</c:v>
                </c:pt>
                <c:pt idx="10">
                  <c:v>2.2778144813781299E-2</c:v>
                </c:pt>
                <c:pt idx="11">
                  <c:v>2.1299044501198152E-2</c:v>
                </c:pt>
                <c:pt idx="12">
                  <c:v>9.8064350724267335E-3</c:v>
                </c:pt>
                <c:pt idx="13">
                  <c:v>1.9879108201118344E-2</c:v>
                </c:pt>
                <c:pt idx="14">
                  <c:v>1.0797432281857401E-2</c:v>
                </c:pt>
                <c:pt idx="15">
                  <c:v>8.5748375454823875E-2</c:v>
                </c:pt>
              </c:numCache>
            </c:numRef>
          </c:yVal>
          <c:smooth val="1"/>
        </c:ser>
        <c:ser>
          <c:idx val="1"/>
          <c:order val="1"/>
          <c:tx>
            <c:strRef>
              <c:f>'Streak Length Distribution'!$C$2</c:f>
              <c:strCache>
                <c:ptCount val="1"/>
                <c:pt idx="0">
                  <c:v>PARBS</c:v>
                </c:pt>
              </c:strCache>
            </c:strRef>
          </c:tx>
          <c:marker>
            <c:symbol val="none"/>
          </c:marker>
          <c:xVal>
            <c:numRef>
              <c:f>'Streak Length Distribution'!$A$3:$A$18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Distribution'!$C$3:$C$18</c:f>
              <c:numCache>
                <c:formatCode>General</c:formatCode>
                <c:ptCount val="16"/>
                <c:pt idx="0">
                  <c:v>5.5693246649860702E-2</c:v>
                </c:pt>
                <c:pt idx="1">
                  <c:v>0.27277696696298498</c:v>
                </c:pt>
                <c:pt idx="2">
                  <c:v>0.11950643492105638</c:v>
                </c:pt>
                <c:pt idx="3">
                  <c:v>4.4473928618813913E-2</c:v>
                </c:pt>
                <c:pt idx="4">
                  <c:v>6.9284861350669996E-2</c:v>
                </c:pt>
                <c:pt idx="5">
                  <c:v>4.2128167705983786E-2</c:v>
                </c:pt>
                <c:pt idx="6">
                  <c:v>2.75653443014462E-2</c:v>
                </c:pt>
                <c:pt idx="7">
                  <c:v>4.2160010614302801E-2</c:v>
                </c:pt>
                <c:pt idx="8">
                  <c:v>4.0504179381716895E-2</c:v>
                </c:pt>
                <c:pt idx="9">
                  <c:v>3.1524479235770203E-2</c:v>
                </c:pt>
                <c:pt idx="10">
                  <c:v>5.8378665251426577E-2</c:v>
                </c:pt>
                <c:pt idx="11">
                  <c:v>2.9550218919994802E-2</c:v>
                </c:pt>
                <c:pt idx="12">
                  <c:v>1.9111052142762489E-2</c:v>
                </c:pt>
                <c:pt idx="13">
                  <c:v>3.0388748839060602E-2</c:v>
                </c:pt>
                <c:pt idx="14">
                  <c:v>1.4886559639113825E-2</c:v>
                </c:pt>
                <c:pt idx="15">
                  <c:v>0.10206713546503954</c:v>
                </c:pt>
              </c:numCache>
            </c:numRef>
          </c:yVal>
          <c:smooth val="1"/>
        </c:ser>
        <c:ser>
          <c:idx val="2"/>
          <c:order val="2"/>
          <c:tx>
            <c:strRef>
              <c:f>'Streak Length Distribution'!$D$2</c:f>
              <c:strCache>
                <c:ptCount val="1"/>
                <c:pt idx="0">
                  <c:v>TCM</c:v>
                </c:pt>
              </c:strCache>
            </c:strRef>
          </c:tx>
          <c:marker>
            <c:symbol val="none"/>
          </c:marker>
          <c:xVal>
            <c:numRef>
              <c:f>'Streak Length Distribution'!$A$3:$A$18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Distribution'!$D$3:$D$18</c:f>
              <c:numCache>
                <c:formatCode>General</c:formatCode>
                <c:ptCount val="16"/>
                <c:pt idx="0">
                  <c:v>5.7694772859495612E-2</c:v>
                </c:pt>
                <c:pt idx="1">
                  <c:v>0.26886099415262538</c:v>
                </c:pt>
                <c:pt idx="2">
                  <c:v>0.15638527604942296</c:v>
                </c:pt>
                <c:pt idx="3">
                  <c:v>4.3386942502440504E-2</c:v>
                </c:pt>
                <c:pt idx="4">
                  <c:v>0.109108299724887</c:v>
                </c:pt>
                <c:pt idx="5">
                  <c:v>4.3781369252462697E-2</c:v>
                </c:pt>
                <c:pt idx="6">
                  <c:v>2.9680612939169612E-2</c:v>
                </c:pt>
                <c:pt idx="7">
                  <c:v>6.8669697178862704E-2</c:v>
                </c:pt>
                <c:pt idx="8">
                  <c:v>3.185982073304211E-2</c:v>
                </c:pt>
                <c:pt idx="9">
                  <c:v>2.0263674282389801E-2</c:v>
                </c:pt>
                <c:pt idx="10">
                  <c:v>2.2778144813781299E-2</c:v>
                </c:pt>
                <c:pt idx="11">
                  <c:v>2.1299044501198152E-2</c:v>
                </c:pt>
                <c:pt idx="12">
                  <c:v>9.8064350724267335E-3</c:v>
                </c:pt>
                <c:pt idx="13">
                  <c:v>1.9879108201118344E-2</c:v>
                </c:pt>
                <c:pt idx="14">
                  <c:v>1.0797432281857401E-2</c:v>
                </c:pt>
                <c:pt idx="15">
                  <c:v>8.5748375454823875E-2</c:v>
                </c:pt>
              </c:numCache>
            </c:numRef>
          </c:yVal>
          <c:smooth val="1"/>
        </c:ser>
        <c:ser>
          <c:idx val="3"/>
          <c:order val="3"/>
          <c:tx>
            <c:strRef>
              <c:f>'Streak Length Distribution'!$E$2</c:f>
              <c:strCache>
                <c:ptCount val="1"/>
                <c:pt idx="0">
                  <c:v>Blacklisting</c:v>
                </c:pt>
              </c:strCache>
            </c:strRef>
          </c:tx>
          <c:marker>
            <c:symbol val="none"/>
          </c:marker>
          <c:xVal>
            <c:numRef>
              <c:f>'Streak Length Distribution'!$A$3:$A$18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Distribution'!$E$3:$E$18</c:f>
              <c:numCache>
                <c:formatCode>General</c:formatCode>
                <c:ptCount val="16"/>
                <c:pt idx="0">
                  <c:v>0.19291711027090799</c:v>
                </c:pt>
                <c:pt idx="1">
                  <c:v>0.37377651088222474</c:v>
                </c:pt>
                <c:pt idx="2">
                  <c:v>0.13575694754490444</c:v>
                </c:pt>
                <c:pt idx="3">
                  <c:v>8.3086423993031747E-2</c:v>
                </c:pt>
                <c:pt idx="4">
                  <c:v>5.9195798846681441E-2</c:v>
                </c:pt>
                <c:pt idx="5">
                  <c:v>4.58018127152326E-2</c:v>
                </c:pt>
                <c:pt idx="6">
                  <c:v>2.8695600590709202E-2</c:v>
                </c:pt>
                <c:pt idx="7">
                  <c:v>2.0830926682756278E-2</c:v>
                </c:pt>
                <c:pt idx="8">
                  <c:v>1.4920713221956101E-2</c:v>
                </c:pt>
                <c:pt idx="9">
                  <c:v>1.1427037119137881E-2</c:v>
                </c:pt>
                <c:pt idx="10">
                  <c:v>7.5899254744874424E-3</c:v>
                </c:pt>
                <c:pt idx="11">
                  <c:v>6.2567711439214004E-3</c:v>
                </c:pt>
                <c:pt idx="12">
                  <c:v>4.4240742070541699E-3</c:v>
                </c:pt>
                <c:pt idx="13">
                  <c:v>3.4093782880050666E-3</c:v>
                </c:pt>
                <c:pt idx="14">
                  <c:v>1.9201168929698777E-3</c:v>
                </c:pt>
                <c:pt idx="15">
                  <c:v>9.9908521260221247E-3</c:v>
                </c:pt>
              </c:numCache>
            </c:numRef>
          </c:yVal>
          <c:smooth val="1"/>
        </c:ser>
        <c:axId val="321741568"/>
        <c:axId val="321743488"/>
      </c:scatterChart>
      <c:valAx>
        <c:axId val="321741568"/>
        <c:scaling>
          <c:orientation val="minMax"/>
        </c:scaling>
        <c:axPos val="b"/>
        <c:title>
          <c:tx>
            <c:rich>
              <a:bodyPr/>
              <a:lstStyle/>
              <a:p>
                <a:pPr>
                  <a:defRPr/>
                </a:pPr>
                <a:r>
                  <a:rPr lang="en-US"/>
                  <a:t>Streak Length</a:t>
                </a:r>
              </a:p>
            </c:rich>
          </c:tx>
          <c:layout/>
        </c:title>
        <c:numFmt formatCode="General" sourceLinked="1"/>
        <c:tickLblPos val="nextTo"/>
        <c:crossAx val="321743488"/>
        <c:crosses val="autoZero"/>
        <c:crossBetween val="midCat"/>
      </c:valAx>
      <c:valAx>
        <c:axId val="321743488"/>
        <c:scaling>
          <c:orientation val="minMax"/>
        </c:scaling>
        <c:axPos val="l"/>
        <c:majorGridlines/>
        <c:title>
          <c:tx>
            <c:rich>
              <a:bodyPr rot="-5400000" vert="horz"/>
              <a:lstStyle/>
              <a:p>
                <a:pPr>
                  <a:defRPr/>
                </a:pPr>
                <a:r>
                  <a:rPr lang="en-US"/>
                  <a:t>Fraction of Requests</a:t>
                </a:r>
              </a:p>
            </c:rich>
          </c:tx>
          <c:layout/>
        </c:title>
        <c:numFmt formatCode="General" sourceLinked="1"/>
        <c:tickLblPos val="nextTo"/>
        <c:crossAx val="321741568"/>
        <c:crosses val="autoZero"/>
        <c:crossBetween val="midCat"/>
      </c:valAx>
    </c:plotArea>
    <c:legend>
      <c:legendPos val="r"/>
      <c:layout/>
      <c:txPr>
        <a:bodyPr/>
        <a:lstStyle/>
        <a:p>
          <a:pPr>
            <a:defRPr sz="1700"/>
          </a:pPr>
          <a:endParaRPr lang="en-US"/>
        </a:p>
      </c:txPr>
    </c:legend>
    <c:plotVisOnly val="1"/>
    <c:dispBlanksAs val="gap"/>
  </c:chart>
  <c:txPr>
    <a:bodyPr/>
    <a:lstStyle/>
    <a:p>
      <a:pPr>
        <a:defRPr sz="15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strRef>
              <c:f>'Streak Length Distribution'!$I$2</c:f>
              <c:strCache>
                <c:ptCount val="1"/>
                <c:pt idx="0">
                  <c:v>FRFCFS</c:v>
                </c:pt>
              </c:strCache>
            </c:strRef>
          </c:tx>
          <c:marker>
            <c:symbol val="none"/>
          </c:marker>
          <c:xVal>
            <c:numRef>
              <c:f>'Streak Length Distribution'!$H$3:$H$18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Distribution'!$I$3:$I$18</c:f>
              <c:numCache>
                <c:formatCode>General</c:formatCode>
                <c:ptCount val="16"/>
                <c:pt idx="0">
                  <c:v>0.26616782469267802</c:v>
                </c:pt>
                <c:pt idx="1">
                  <c:v>0.36290753607696402</c:v>
                </c:pt>
                <c:pt idx="2">
                  <c:v>0.11945483698556902</c:v>
                </c:pt>
                <c:pt idx="3">
                  <c:v>6.4136825227151334E-2</c:v>
                </c:pt>
                <c:pt idx="4">
                  <c:v>2.9396044895777677E-2</c:v>
                </c:pt>
                <c:pt idx="5">
                  <c:v>3.6878674505612052E-2</c:v>
                </c:pt>
                <c:pt idx="6">
                  <c:v>1.68359166221272E-2</c:v>
                </c:pt>
                <c:pt idx="7">
                  <c:v>1.4965259219668724E-2</c:v>
                </c:pt>
                <c:pt idx="8">
                  <c:v>9.6205237840726859E-3</c:v>
                </c:pt>
                <c:pt idx="9">
                  <c:v>1.8706574024585924E-2</c:v>
                </c:pt>
                <c:pt idx="10">
                  <c:v>2.93960448957777E-3</c:v>
                </c:pt>
                <c:pt idx="11">
                  <c:v>3.206841261357582E-3</c:v>
                </c:pt>
                <c:pt idx="12">
                  <c:v>0</c:v>
                </c:pt>
                <c:pt idx="13">
                  <c:v>3.7413148049171888E-3</c:v>
                </c:pt>
                <c:pt idx="14">
                  <c:v>4.0085515766969245E-3</c:v>
                </c:pt>
                <c:pt idx="15">
                  <c:v>4.7033671833244924E-2</c:v>
                </c:pt>
              </c:numCache>
            </c:numRef>
          </c:yVal>
          <c:smooth val="1"/>
        </c:ser>
        <c:ser>
          <c:idx val="1"/>
          <c:order val="1"/>
          <c:tx>
            <c:strRef>
              <c:f>'Streak Length Distribution'!$J$2</c:f>
              <c:strCache>
                <c:ptCount val="1"/>
                <c:pt idx="0">
                  <c:v>PARBS</c:v>
                </c:pt>
              </c:strCache>
            </c:strRef>
          </c:tx>
          <c:marker>
            <c:symbol val="none"/>
          </c:marker>
          <c:xVal>
            <c:numRef>
              <c:f>'Streak Length Distribution'!$H$3:$H$18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Distribution'!$J$3:$J$18</c:f>
              <c:numCache>
                <c:formatCode>General</c:formatCode>
                <c:ptCount val="16"/>
                <c:pt idx="0">
                  <c:v>0.30297494780793544</c:v>
                </c:pt>
                <c:pt idx="1">
                  <c:v>0.39874739039666174</c:v>
                </c:pt>
                <c:pt idx="2">
                  <c:v>0.13308977035490588</c:v>
                </c:pt>
                <c:pt idx="3">
                  <c:v>3.7578288100208801E-2</c:v>
                </c:pt>
                <c:pt idx="4">
                  <c:v>2.21816283924843E-2</c:v>
                </c:pt>
                <c:pt idx="5">
                  <c:v>1.87891440501044E-2</c:v>
                </c:pt>
                <c:pt idx="6">
                  <c:v>1.4613778705636701E-2</c:v>
                </c:pt>
                <c:pt idx="7">
                  <c:v>1.6701461377870683E-2</c:v>
                </c:pt>
                <c:pt idx="8">
                  <c:v>2.3486430062630501E-3</c:v>
                </c:pt>
                <c:pt idx="9">
                  <c:v>5.2192066805846005E-3</c:v>
                </c:pt>
                <c:pt idx="10">
                  <c:v>5.7411273486430124E-3</c:v>
                </c:pt>
                <c:pt idx="11">
                  <c:v>1.5657620041753702E-2</c:v>
                </c:pt>
                <c:pt idx="12">
                  <c:v>6.7849686847599594E-3</c:v>
                </c:pt>
                <c:pt idx="13">
                  <c:v>3.6534446764091952E-3</c:v>
                </c:pt>
                <c:pt idx="14">
                  <c:v>1.1743215031315278E-2</c:v>
                </c:pt>
                <c:pt idx="15">
                  <c:v>4.1753653444676639E-3</c:v>
                </c:pt>
              </c:numCache>
            </c:numRef>
          </c:yVal>
          <c:smooth val="1"/>
        </c:ser>
        <c:ser>
          <c:idx val="2"/>
          <c:order val="2"/>
          <c:tx>
            <c:strRef>
              <c:f>'Streak Length Distribution'!$K$2</c:f>
              <c:strCache>
                <c:ptCount val="1"/>
                <c:pt idx="0">
                  <c:v>TCM</c:v>
                </c:pt>
              </c:strCache>
            </c:strRef>
          </c:tx>
          <c:marker>
            <c:symbol val="none"/>
          </c:marker>
          <c:xVal>
            <c:numRef>
              <c:f>'Streak Length Distribution'!$H$3:$H$18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Distribution'!$K$3:$K$18</c:f>
              <c:numCache>
                <c:formatCode>General</c:formatCode>
                <c:ptCount val="16"/>
                <c:pt idx="0">
                  <c:v>0.26616782469267802</c:v>
                </c:pt>
                <c:pt idx="1">
                  <c:v>0.36290753607696402</c:v>
                </c:pt>
                <c:pt idx="2">
                  <c:v>0.11945483698556902</c:v>
                </c:pt>
                <c:pt idx="3">
                  <c:v>6.4136825227151334E-2</c:v>
                </c:pt>
                <c:pt idx="4">
                  <c:v>2.9396044895777677E-2</c:v>
                </c:pt>
                <c:pt idx="5">
                  <c:v>3.6878674505612052E-2</c:v>
                </c:pt>
                <c:pt idx="6">
                  <c:v>1.68359166221272E-2</c:v>
                </c:pt>
                <c:pt idx="7">
                  <c:v>1.4965259219668724E-2</c:v>
                </c:pt>
                <c:pt idx="8">
                  <c:v>9.6205237840726859E-3</c:v>
                </c:pt>
                <c:pt idx="9">
                  <c:v>1.8706574024585924E-2</c:v>
                </c:pt>
                <c:pt idx="10">
                  <c:v>2.93960448957777E-3</c:v>
                </c:pt>
                <c:pt idx="11">
                  <c:v>3.206841261357582E-3</c:v>
                </c:pt>
                <c:pt idx="12">
                  <c:v>0</c:v>
                </c:pt>
                <c:pt idx="13">
                  <c:v>3.7413148049171888E-3</c:v>
                </c:pt>
                <c:pt idx="14">
                  <c:v>4.0085515766969245E-3</c:v>
                </c:pt>
                <c:pt idx="15">
                  <c:v>4.7033671833244924E-2</c:v>
                </c:pt>
              </c:numCache>
            </c:numRef>
          </c:yVal>
          <c:smooth val="1"/>
        </c:ser>
        <c:ser>
          <c:idx val="3"/>
          <c:order val="3"/>
          <c:tx>
            <c:strRef>
              <c:f>'Streak Length Distribution'!$L$2</c:f>
              <c:strCache>
                <c:ptCount val="1"/>
                <c:pt idx="0">
                  <c:v>Blacklisting</c:v>
                </c:pt>
              </c:strCache>
            </c:strRef>
          </c:tx>
          <c:marker>
            <c:symbol val="none"/>
          </c:marker>
          <c:xVal>
            <c:numRef>
              <c:f>'Streak Length Distribution'!$H$3:$H$18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'Streak Length Distribution'!$L$3:$L$18</c:f>
              <c:numCache>
                <c:formatCode>General</c:formatCode>
                <c:ptCount val="16"/>
                <c:pt idx="0">
                  <c:v>0.16796387047179881</c:v>
                </c:pt>
                <c:pt idx="1">
                  <c:v>0.36148746036321944</c:v>
                </c:pt>
                <c:pt idx="2">
                  <c:v>0.10723551455750968</c:v>
                </c:pt>
                <c:pt idx="3">
                  <c:v>0.11376957816854009</c:v>
                </c:pt>
                <c:pt idx="4">
                  <c:v>4.7083693667723997E-2</c:v>
                </c:pt>
                <c:pt idx="5">
                  <c:v>8.3597578552898191E-2</c:v>
                </c:pt>
                <c:pt idx="6">
                  <c:v>3.0268088786393806E-2</c:v>
                </c:pt>
                <c:pt idx="7">
                  <c:v>1.3836840588065703E-2</c:v>
                </c:pt>
                <c:pt idx="8">
                  <c:v>1.1242432977803399E-2</c:v>
                </c:pt>
                <c:pt idx="9">
                  <c:v>6.7262419525319847E-3</c:v>
                </c:pt>
                <c:pt idx="10">
                  <c:v>6.3418852695301198E-3</c:v>
                </c:pt>
                <c:pt idx="11">
                  <c:v>9.224560392043819E-3</c:v>
                </c:pt>
                <c:pt idx="12">
                  <c:v>3.747477659267823E-3</c:v>
                </c:pt>
                <c:pt idx="13">
                  <c:v>5.3809935620255604E-3</c:v>
                </c:pt>
                <c:pt idx="14">
                  <c:v>2.8826751225136827E-3</c:v>
                </c:pt>
                <c:pt idx="15">
                  <c:v>2.92111079081388E-2</c:v>
                </c:pt>
              </c:numCache>
            </c:numRef>
          </c:yVal>
          <c:smooth val="1"/>
        </c:ser>
        <c:axId val="321786624"/>
        <c:axId val="321788544"/>
      </c:scatterChart>
      <c:valAx>
        <c:axId val="321786624"/>
        <c:scaling>
          <c:orientation val="minMax"/>
        </c:scaling>
        <c:axPos val="b"/>
        <c:title>
          <c:tx>
            <c:rich>
              <a:bodyPr/>
              <a:lstStyle/>
              <a:p>
                <a:pPr>
                  <a:defRPr/>
                </a:pPr>
                <a:r>
                  <a:rPr lang="en-US"/>
                  <a:t>Streak Length</a:t>
                </a:r>
              </a:p>
            </c:rich>
          </c:tx>
          <c:layout/>
        </c:title>
        <c:numFmt formatCode="General" sourceLinked="1"/>
        <c:tickLblPos val="nextTo"/>
        <c:crossAx val="321788544"/>
        <c:crosses val="autoZero"/>
        <c:crossBetween val="midCat"/>
      </c:valAx>
      <c:valAx>
        <c:axId val="321788544"/>
        <c:scaling>
          <c:orientation val="minMax"/>
        </c:scaling>
        <c:axPos val="l"/>
        <c:majorGridlines/>
        <c:title>
          <c:tx>
            <c:rich>
              <a:bodyPr rot="-5400000" vert="horz"/>
              <a:lstStyle/>
              <a:p>
                <a:pPr>
                  <a:defRPr/>
                </a:pPr>
                <a:r>
                  <a:rPr lang="en-US"/>
                  <a:t>Fraction of Requests</a:t>
                </a:r>
              </a:p>
            </c:rich>
          </c:tx>
          <c:layout/>
        </c:title>
        <c:numFmt formatCode="General" sourceLinked="1"/>
        <c:tickLblPos val="nextTo"/>
        <c:crossAx val="321786624"/>
        <c:crosses val="autoZero"/>
        <c:crossBetween val="midCat"/>
      </c:valAx>
    </c:plotArea>
    <c:legend>
      <c:legendPos val="r"/>
      <c:layout/>
      <c:txPr>
        <a:bodyPr/>
        <a:lstStyle/>
        <a:p>
          <a:pPr>
            <a:defRPr sz="1700"/>
          </a:pPr>
          <a:endParaRPr lang="en-US"/>
        </a:p>
      </c:txPr>
    </c:legend>
    <c:plotVisOnly val="1"/>
    <c:dispBlanksAs val="gap"/>
  </c:chart>
  <c:txPr>
    <a:bodyPr/>
    <a:lstStyle/>
    <a:p>
      <a:pPr>
        <a:defRPr sz="15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'harmonic speedup'!$B$1</c:f>
              <c:strCache>
                <c:ptCount val="1"/>
                <c:pt idx="0">
                  <c:v>FRFCFS</c:v>
                </c:pt>
              </c:strCache>
            </c:strRef>
          </c:tx>
          <c:cat>
            <c:numRef>
              <c:f>'harmonic speedup'!$A$2</c:f>
              <c:numCache>
                <c:formatCode>General</c:formatCode>
                <c:ptCount val="1"/>
              </c:numCache>
            </c:numRef>
          </c:cat>
          <c:val>
            <c:numRef>
              <c:f>'harmonic speedup'!$B$2</c:f>
              <c:numCache>
                <c:formatCode>General</c:formatCode>
                <c:ptCount val="1"/>
                <c:pt idx="0">
                  <c:v>0.24450529386800399</c:v>
                </c:pt>
              </c:numCache>
            </c:numRef>
          </c:val>
        </c:ser>
        <c:ser>
          <c:idx val="1"/>
          <c:order val="1"/>
          <c:tx>
            <c:strRef>
              <c:f>'harmonic speedup'!$C$1</c:f>
              <c:strCache>
                <c:ptCount val="1"/>
                <c:pt idx="0">
                  <c:v>FRFCFS-Cap</c:v>
                </c:pt>
              </c:strCache>
            </c:strRef>
          </c:tx>
          <c:cat>
            <c:numRef>
              <c:f>'harmonic speedup'!$A$2</c:f>
              <c:numCache>
                <c:formatCode>General</c:formatCode>
                <c:ptCount val="1"/>
              </c:numCache>
            </c:numRef>
          </c:cat>
          <c:val>
            <c:numRef>
              <c:f>'harmonic speedup'!$C$2</c:f>
              <c:numCache>
                <c:formatCode>General</c:formatCode>
                <c:ptCount val="1"/>
                <c:pt idx="0">
                  <c:v>0.28754375768119073</c:v>
                </c:pt>
              </c:numCache>
            </c:numRef>
          </c:val>
        </c:ser>
        <c:ser>
          <c:idx val="2"/>
          <c:order val="2"/>
          <c:tx>
            <c:strRef>
              <c:f>'harmonic speedup'!$D$1</c:f>
              <c:strCache>
                <c:ptCount val="1"/>
                <c:pt idx="0">
                  <c:v>PARBS</c:v>
                </c:pt>
              </c:strCache>
            </c:strRef>
          </c:tx>
          <c:cat>
            <c:numRef>
              <c:f>'harmonic speedup'!$A$2</c:f>
              <c:numCache>
                <c:formatCode>General</c:formatCode>
                <c:ptCount val="1"/>
              </c:numCache>
            </c:numRef>
          </c:cat>
          <c:val>
            <c:numRef>
              <c:f>'harmonic speedup'!$D$2</c:f>
              <c:numCache>
                <c:formatCode>General</c:formatCode>
                <c:ptCount val="1"/>
                <c:pt idx="0">
                  <c:v>0.29133818270466544</c:v>
                </c:pt>
              </c:numCache>
            </c:numRef>
          </c:val>
        </c:ser>
        <c:ser>
          <c:idx val="3"/>
          <c:order val="3"/>
          <c:tx>
            <c:strRef>
              <c:f>'harmonic speedup'!$E$1</c:f>
              <c:strCache>
                <c:ptCount val="1"/>
                <c:pt idx="0">
                  <c:v>ATLAS</c:v>
                </c:pt>
              </c:strCache>
            </c:strRef>
          </c:tx>
          <c:cat>
            <c:numRef>
              <c:f>'harmonic speedup'!$A$2</c:f>
              <c:numCache>
                <c:formatCode>General</c:formatCode>
                <c:ptCount val="1"/>
              </c:numCache>
            </c:numRef>
          </c:cat>
          <c:val>
            <c:numRef>
              <c:f>'harmonic speedup'!$E$2</c:f>
              <c:numCache>
                <c:formatCode>General</c:formatCode>
                <c:ptCount val="1"/>
                <c:pt idx="0">
                  <c:v>0.23126465188687872</c:v>
                </c:pt>
              </c:numCache>
            </c:numRef>
          </c:val>
        </c:ser>
        <c:ser>
          <c:idx val="4"/>
          <c:order val="4"/>
          <c:tx>
            <c:strRef>
              <c:f>'harmonic speedup'!$F$1</c:f>
              <c:strCache>
                <c:ptCount val="1"/>
                <c:pt idx="0">
                  <c:v>TCM</c:v>
                </c:pt>
              </c:strCache>
            </c:strRef>
          </c:tx>
          <c:cat>
            <c:numRef>
              <c:f>'harmonic speedup'!$A$2</c:f>
              <c:numCache>
                <c:formatCode>General</c:formatCode>
                <c:ptCount val="1"/>
              </c:numCache>
            </c:numRef>
          </c:cat>
          <c:val>
            <c:numRef>
              <c:f>'harmonic speedup'!$F$2</c:f>
              <c:numCache>
                <c:formatCode>General</c:formatCode>
                <c:ptCount val="1"/>
                <c:pt idx="0">
                  <c:v>0.24554404677382419</c:v>
                </c:pt>
              </c:numCache>
            </c:numRef>
          </c:val>
        </c:ser>
        <c:ser>
          <c:idx val="5"/>
          <c:order val="5"/>
          <c:tx>
            <c:strRef>
              <c:f>'harmonic speedup'!$G$1</c:f>
              <c:strCache>
                <c:ptCount val="1"/>
                <c:pt idx="0">
                  <c:v>Blacklisting</c:v>
                </c:pt>
              </c:strCache>
            </c:strRef>
          </c:tx>
          <c:cat>
            <c:numRef>
              <c:f>'harmonic speedup'!$A$2</c:f>
              <c:numCache>
                <c:formatCode>General</c:formatCode>
                <c:ptCount val="1"/>
              </c:numCache>
            </c:numRef>
          </c:cat>
          <c:val>
            <c:numRef>
              <c:f>'harmonic speedup'!$G$2</c:f>
              <c:numCache>
                <c:formatCode>General</c:formatCode>
                <c:ptCount val="1"/>
                <c:pt idx="0">
                  <c:v>0.291911432504184</c:v>
                </c:pt>
              </c:numCache>
            </c:numRef>
          </c:val>
        </c:ser>
        <c:axId val="321880064"/>
        <c:axId val="321881600"/>
      </c:barChart>
      <c:catAx>
        <c:axId val="321880064"/>
        <c:scaling>
          <c:orientation val="minMax"/>
        </c:scaling>
        <c:axPos val="b"/>
        <c:numFmt formatCode="General" sourceLinked="1"/>
        <c:tickLblPos val="nextTo"/>
        <c:crossAx val="321881600"/>
        <c:crosses val="autoZero"/>
        <c:auto val="1"/>
        <c:lblAlgn val="ctr"/>
        <c:lblOffset val="100"/>
      </c:catAx>
      <c:valAx>
        <c:axId val="321881600"/>
        <c:scaling>
          <c:orientation val="minMax"/>
        </c:scaling>
        <c:axPos val="l"/>
        <c:majorGridlines/>
        <c:title>
          <c:tx>
            <c:rich>
              <a:bodyPr rot="-5400000" vert="horz"/>
              <a:lstStyle/>
              <a:p>
                <a:pPr>
                  <a:defRPr/>
                </a:pPr>
                <a:r>
                  <a:rPr lang="en-US"/>
                  <a:t>Harmonic Speedup</a:t>
                </a:r>
              </a:p>
            </c:rich>
          </c:tx>
          <c:layout/>
        </c:title>
        <c:numFmt formatCode="General" sourceLinked="1"/>
        <c:tickLblPos val="nextTo"/>
        <c:crossAx val="321880064"/>
        <c:crosses val="autoZero"/>
        <c:crossBetween val="between"/>
      </c:valAx>
    </c:plotArea>
    <c:legend>
      <c:legendPos val="r"/>
      <c:layout/>
    </c:legend>
    <c:plotVisOnly val="1"/>
    <c:dispBlanksAs val="gap"/>
  </c:chart>
  <c:txPr>
    <a:bodyPr/>
    <a:lstStyle/>
    <a:p>
      <a:pPr>
        <a:defRPr sz="20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'memory intensity'!$B$2</c:f>
              <c:strCache>
                <c:ptCount val="1"/>
                <c:pt idx="0">
                  <c:v>FRFCFS</c:v>
                </c:pt>
              </c:strCache>
            </c:strRef>
          </c:tx>
          <c:cat>
            <c:strRef>
              <c:f>'memory intensity'!$A$3:$A$7</c:f>
              <c:strCache>
                <c:ptCount val="5"/>
                <c:pt idx="0">
                  <c:v>25</c:v>
                </c:pt>
                <c:pt idx="1">
                  <c:v>50</c:v>
                </c:pt>
                <c:pt idx="2">
                  <c:v>75</c:v>
                </c:pt>
                <c:pt idx="3">
                  <c:v>100</c:v>
                </c:pt>
                <c:pt idx="4">
                  <c:v>Avg</c:v>
                </c:pt>
              </c:strCache>
            </c:strRef>
          </c:cat>
          <c:val>
            <c:numRef>
              <c:f>'memory intensity'!$B$3:$B$7</c:f>
              <c:numCache>
                <c:formatCode>General</c:formatCode>
                <c:ptCount val="5"/>
                <c:pt idx="0">
                  <c:v>1</c:v>
                </c:pt>
                <c:pt idx="1">
                  <c:v>1</c:v>
                </c:pt>
                <c:pt idx="2">
                  <c:v>1</c:v>
                </c:pt>
                <c:pt idx="3">
                  <c:v>1</c:v>
                </c:pt>
                <c:pt idx="4">
                  <c:v>1</c:v>
                </c:pt>
              </c:numCache>
            </c:numRef>
          </c:val>
        </c:ser>
        <c:ser>
          <c:idx val="1"/>
          <c:order val="1"/>
          <c:tx>
            <c:strRef>
              <c:f>'memory intensity'!$C$2</c:f>
              <c:strCache>
                <c:ptCount val="1"/>
                <c:pt idx="0">
                  <c:v>FRFCFS-Cap</c:v>
                </c:pt>
              </c:strCache>
            </c:strRef>
          </c:tx>
          <c:cat>
            <c:strRef>
              <c:f>'memory intensity'!$A$3:$A$7</c:f>
              <c:strCache>
                <c:ptCount val="5"/>
                <c:pt idx="0">
                  <c:v>25</c:v>
                </c:pt>
                <c:pt idx="1">
                  <c:v>50</c:v>
                </c:pt>
                <c:pt idx="2">
                  <c:v>75</c:v>
                </c:pt>
                <c:pt idx="3">
                  <c:v>100</c:v>
                </c:pt>
                <c:pt idx="4">
                  <c:v>Avg</c:v>
                </c:pt>
              </c:strCache>
            </c:strRef>
          </c:cat>
          <c:val>
            <c:numRef>
              <c:f>'memory intensity'!$C$3:$C$7</c:f>
              <c:numCache>
                <c:formatCode>General</c:formatCode>
                <c:ptCount val="5"/>
                <c:pt idx="0">
                  <c:v>1.0557768803847198</c:v>
                </c:pt>
                <c:pt idx="1">
                  <c:v>1.0755356583843718</c:v>
                </c:pt>
                <c:pt idx="2">
                  <c:v>1.1296641613312901</c:v>
                </c:pt>
                <c:pt idx="3">
                  <c:v>1.11967765395803</c:v>
                </c:pt>
                <c:pt idx="4">
                  <c:v>1.0947370858846399</c:v>
                </c:pt>
              </c:numCache>
            </c:numRef>
          </c:val>
        </c:ser>
        <c:ser>
          <c:idx val="2"/>
          <c:order val="2"/>
          <c:tx>
            <c:strRef>
              <c:f>'memory intensity'!$D$2</c:f>
              <c:strCache>
                <c:ptCount val="1"/>
                <c:pt idx="0">
                  <c:v>PARBS</c:v>
                </c:pt>
              </c:strCache>
            </c:strRef>
          </c:tx>
          <c:cat>
            <c:strRef>
              <c:f>'memory intensity'!$A$3:$A$7</c:f>
              <c:strCache>
                <c:ptCount val="5"/>
                <c:pt idx="0">
                  <c:v>25</c:v>
                </c:pt>
                <c:pt idx="1">
                  <c:v>50</c:v>
                </c:pt>
                <c:pt idx="2">
                  <c:v>75</c:v>
                </c:pt>
                <c:pt idx="3">
                  <c:v>100</c:v>
                </c:pt>
                <c:pt idx="4">
                  <c:v>Avg</c:v>
                </c:pt>
              </c:strCache>
            </c:strRef>
          </c:cat>
          <c:val>
            <c:numRef>
              <c:f>'memory intensity'!$D$3:$D$7</c:f>
              <c:numCache>
                <c:formatCode>General</c:formatCode>
                <c:ptCount val="5"/>
                <c:pt idx="0">
                  <c:v>1.0577231082945298</c:v>
                </c:pt>
                <c:pt idx="1">
                  <c:v>1.0779440199585699</c:v>
                </c:pt>
                <c:pt idx="2">
                  <c:v>1.1263927806431</c:v>
                </c:pt>
                <c:pt idx="3">
                  <c:v>1.1217923578198239</c:v>
                </c:pt>
                <c:pt idx="4">
                  <c:v>1.0955763127221521</c:v>
                </c:pt>
              </c:numCache>
            </c:numRef>
          </c:val>
        </c:ser>
        <c:ser>
          <c:idx val="3"/>
          <c:order val="3"/>
          <c:tx>
            <c:strRef>
              <c:f>'memory intensity'!$E$2</c:f>
              <c:strCache>
                <c:ptCount val="1"/>
                <c:pt idx="0">
                  <c:v>ATLAS</c:v>
                </c:pt>
              </c:strCache>
            </c:strRef>
          </c:tx>
          <c:cat>
            <c:strRef>
              <c:f>'memory intensity'!$A$3:$A$7</c:f>
              <c:strCache>
                <c:ptCount val="5"/>
                <c:pt idx="0">
                  <c:v>25</c:v>
                </c:pt>
                <c:pt idx="1">
                  <c:v>50</c:v>
                </c:pt>
                <c:pt idx="2">
                  <c:v>75</c:v>
                </c:pt>
                <c:pt idx="3">
                  <c:v>100</c:v>
                </c:pt>
                <c:pt idx="4">
                  <c:v>Avg</c:v>
                </c:pt>
              </c:strCache>
            </c:strRef>
          </c:cat>
          <c:val>
            <c:numRef>
              <c:f>'memory intensity'!$E$3:$E$7</c:f>
              <c:numCache>
                <c:formatCode>General</c:formatCode>
                <c:ptCount val="5"/>
                <c:pt idx="0">
                  <c:v>1.08897385469561</c:v>
                </c:pt>
                <c:pt idx="1">
                  <c:v>1.1398655371992099</c:v>
                </c:pt>
                <c:pt idx="2">
                  <c:v>1.17884237502982</c:v>
                </c:pt>
                <c:pt idx="3">
                  <c:v>1.0926537347822267</c:v>
                </c:pt>
                <c:pt idx="4">
                  <c:v>1.1244815713762306</c:v>
                </c:pt>
              </c:numCache>
            </c:numRef>
          </c:val>
        </c:ser>
        <c:ser>
          <c:idx val="4"/>
          <c:order val="4"/>
          <c:tx>
            <c:strRef>
              <c:f>'memory intensity'!$F$2</c:f>
              <c:strCache>
                <c:ptCount val="1"/>
                <c:pt idx="0">
                  <c:v>TCM</c:v>
                </c:pt>
              </c:strCache>
            </c:strRef>
          </c:tx>
          <c:cat>
            <c:strRef>
              <c:f>'memory intensity'!$A$3:$A$7</c:f>
              <c:strCache>
                <c:ptCount val="5"/>
                <c:pt idx="0">
                  <c:v>25</c:v>
                </c:pt>
                <c:pt idx="1">
                  <c:v>50</c:v>
                </c:pt>
                <c:pt idx="2">
                  <c:v>75</c:v>
                </c:pt>
                <c:pt idx="3">
                  <c:v>100</c:v>
                </c:pt>
                <c:pt idx="4">
                  <c:v>Avg</c:v>
                </c:pt>
              </c:strCache>
            </c:strRef>
          </c:cat>
          <c:val>
            <c:numRef>
              <c:f>'memory intensity'!$F$3:$F$7</c:f>
              <c:numCache>
                <c:formatCode>General</c:formatCode>
                <c:ptCount val="5"/>
                <c:pt idx="0">
                  <c:v>1.0464647024903346</c:v>
                </c:pt>
                <c:pt idx="1">
                  <c:v>1.1124394979770398</c:v>
                </c:pt>
                <c:pt idx="2">
                  <c:v>1.1870069055324899</c:v>
                </c:pt>
                <c:pt idx="3">
                  <c:v>1.1593830692964853</c:v>
                </c:pt>
                <c:pt idx="4">
                  <c:v>1.12504604168435</c:v>
                </c:pt>
              </c:numCache>
            </c:numRef>
          </c:val>
        </c:ser>
        <c:ser>
          <c:idx val="5"/>
          <c:order val="5"/>
          <c:tx>
            <c:strRef>
              <c:f>'memory intensity'!$G$2</c:f>
              <c:strCache>
                <c:ptCount val="1"/>
                <c:pt idx="0">
                  <c:v>Blacklisting</c:v>
                </c:pt>
              </c:strCache>
            </c:strRef>
          </c:tx>
          <c:cat>
            <c:strRef>
              <c:f>'memory intensity'!$A$3:$A$7</c:f>
              <c:strCache>
                <c:ptCount val="5"/>
                <c:pt idx="0">
                  <c:v>25</c:v>
                </c:pt>
                <c:pt idx="1">
                  <c:v>50</c:v>
                </c:pt>
                <c:pt idx="2">
                  <c:v>75</c:v>
                </c:pt>
                <c:pt idx="3">
                  <c:v>100</c:v>
                </c:pt>
                <c:pt idx="4">
                  <c:v>Avg</c:v>
                </c:pt>
              </c:strCache>
            </c:strRef>
          </c:cat>
          <c:val>
            <c:numRef>
              <c:f>'memory intensity'!$G$3:$G$7</c:f>
              <c:numCache>
                <c:formatCode>General</c:formatCode>
                <c:ptCount val="5"/>
                <c:pt idx="0">
                  <c:v>1.1024631071995499</c:v>
                </c:pt>
                <c:pt idx="1">
                  <c:v>1.1495827197823001</c:v>
                </c:pt>
                <c:pt idx="2">
                  <c:v>1.2193249913898132</c:v>
                </c:pt>
                <c:pt idx="3">
                  <c:v>1.2448103691259</c:v>
                </c:pt>
                <c:pt idx="4">
                  <c:v>1.1776920440350001</c:v>
                </c:pt>
              </c:numCache>
            </c:numRef>
          </c:val>
        </c:ser>
        <c:axId val="321930752"/>
        <c:axId val="321932288"/>
      </c:barChart>
      <c:catAx>
        <c:axId val="321930752"/>
        <c:scaling>
          <c:orientation val="minMax"/>
        </c:scaling>
        <c:axPos val="b"/>
        <c:tickLblPos val="nextTo"/>
        <c:crossAx val="321932288"/>
        <c:crosses val="autoZero"/>
        <c:auto val="1"/>
        <c:lblAlgn val="ctr"/>
        <c:lblOffset val="100"/>
      </c:catAx>
      <c:valAx>
        <c:axId val="321932288"/>
        <c:scaling>
          <c:orientation val="minMax"/>
        </c:scaling>
        <c:axPos val="l"/>
        <c:majorGridlines/>
        <c:title>
          <c:tx>
            <c:rich>
              <a:bodyPr rot="-5400000" vert="horz"/>
              <a:lstStyle/>
              <a:p>
                <a:pPr>
                  <a:defRPr/>
                </a:pPr>
                <a:r>
                  <a:rPr lang="en-US" dirty="0"/>
                  <a:t>Weighted </a:t>
                </a:r>
                <a:r>
                  <a:rPr lang="en-US" dirty="0" smtClean="0"/>
                  <a:t>Speedup (Normalized)</a:t>
                </a:r>
                <a:endParaRPr lang="en-US" dirty="0"/>
              </a:p>
            </c:rich>
          </c:tx>
          <c:layout/>
        </c:title>
        <c:numFmt formatCode="General" sourceLinked="1"/>
        <c:tickLblPos val="nextTo"/>
        <c:crossAx val="321930752"/>
        <c:crosses val="autoZero"/>
        <c:crossBetween val="between"/>
      </c:valAx>
    </c:plotArea>
    <c:plotVisOnly val="1"/>
    <c:dispBlanksAs val="gap"/>
  </c:chart>
  <c:txPr>
    <a:bodyPr/>
    <a:lstStyle/>
    <a:p>
      <a:pPr>
        <a:defRPr sz="20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'memory intensity'!$B$10</c:f>
              <c:strCache>
                <c:ptCount val="1"/>
                <c:pt idx="0">
                  <c:v>FRFCFS</c:v>
                </c:pt>
              </c:strCache>
            </c:strRef>
          </c:tx>
          <c:cat>
            <c:strRef>
              <c:f>'memory intensity'!$A$11:$A$15</c:f>
              <c:strCache>
                <c:ptCount val="5"/>
                <c:pt idx="0">
                  <c:v>25</c:v>
                </c:pt>
                <c:pt idx="1">
                  <c:v>50</c:v>
                </c:pt>
                <c:pt idx="2">
                  <c:v>75</c:v>
                </c:pt>
                <c:pt idx="3">
                  <c:v>100</c:v>
                </c:pt>
                <c:pt idx="4">
                  <c:v>Avg</c:v>
                </c:pt>
              </c:strCache>
            </c:strRef>
          </c:cat>
          <c:val>
            <c:numRef>
              <c:f>'memory intensity'!$B$11:$B$15</c:f>
              <c:numCache>
                <c:formatCode>General</c:formatCode>
                <c:ptCount val="5"/>
                <c:pt idx="0">
                  <c:v>1</c:v>
                </c:pt>
                <c:pt idx="1">
                  <c:v>1</c:v>
                </c:pt>
                <c:pt idx="2">
                  <c:v>1</c:v>
                </c:pt>
                <c:pt idx="3">
                  <c:v>1</c:v>
                </c:pt>
                <c:pt idx="4">
                  <c:v>1</c:v>
                </c:pt>
              </c:numCache>
            </c:numRef>
          </c:val>
        </c:ser>
        <c:ser>
          <c:idx val="1"/>
          <c:order val="1"/>
          <c:tx>
            <c:strRef>
              <c:f>'memory intensity'!$C$10</c:f>
              <c:strCache>
                <c:ptCount val="1"/>
                <c:pt idx="0">
                  <c:v>FRFCFS-Cap</c:v>
                </c:pt>
              </c:strCache>
            </c:strRef>
          </c:tx>
          <c:cat>
            <c:strRef>
              <c:f>'memory intensity'!$A$11:$A$15</c:f>
              <c:strCache>
                <c:ptCount val="5"/>
                <c:pt idx="0">
                  <c:v>25</c:v>
                </c:pt>
                <c:pt idx="1">
                  <c:v>50</c:v>
                </c:pt>
                <c:pt idx="2">
                  <c:v>75</c:v>
                </c:pt>
                <c:pt idx="3">
                  <c:v>100</c:v>
                </c:pt>
                <c:pt idx="4">
                  <c:v>Avg</c:v>
                </c:pt>
              </c:strCache>
            </c:strRef>
          </c:cat>
          <c:val>
            <c:numRef>
              <c:f>'memory intensity'!$C$11:$C$15</c:f>
              <c:numCache>
                <c:formatCode>General</c:formatCode>
                <c:ptCount val="5"/>
                <c:pt idx="0">
                  <c:v>0.88604944930510465</c:v>
                </c:pt>
                <c:pt idx="1">
                  <c:v>0.71750967040268165</c:v>
                </c:pt>
                <c:pt idx="2">
                  <c:v>0.68533937202317696</c:v>
                </c:pt>
                <c:pt idx="3">
                  <c:v>0.68911260254913465</c:v>
                </c:pt>
                <c:pt idx="4">
                  <c:v>0.74023633404408895</c:v>
                </c:pt>
              </c:numCache>
            </c:numRef>
          </c:val>
        </c:ser>
        <c:ser>
          <c:idx val="2"/>
          <c:order val="2"/>
          <c:tx>
            <c:strRef>
              <c:f>'memory intensity'!$D$10</c:f>
              <c:strCache>
                <c:ptCount val="1"/>
                <c:pt idx="0">
                  <c:v>PARBS</c:v>
                </c:pt>
              </c:strCache>
            </c:strRef>
          </c:tx>
          <c:cat>
            <c:strRef>
              <c:f>'memory intensity'!$A$11:$A$15</c:f>
              <c:strCache>
                <c:ptCount val="5"/>
                <c:pt idx="0">
                  <c:v>25</c:v>
                </c:pt>
                <c:pt idx="1">
                  <c:v>50</c:v>
                </c:pt>
                <c:pt idx="2">
                  <c:v>75</c:v>
                </c:pt>
                <c:pt idx="3">
                  <c:v>100</c:v>
                </c:pt>
                <c:pt idx="4">
                  <c:v>Avg</c:v>
                </c:pt>
              </c:strCache>
            </c:strRef>
          </c:cat>
          <c:val>
            <c:numRef>
              <c:f>'memory intensity'!$D$11:$D$15</c:f>
              <c:numCache>
                <c:formatCode>General</c:formatCode>
                <c:ptCount val="5"/>
                <c:pt idx="0">
                  <c:v>0.83869810069228801</c:v>
                </c:pt>
                <c:pt idx="1">
                  <c:v>0.66640010143872064</c:v>
                </c:pt>
                <c:pt idx="2">
                  <c:v>0.63193341352331089</c:v>
                </c:pt>
                <c:pt idx="3">
                  <c:v>0.62364737451257002</c:v>
                </c:pt>
                <c:pt idx="4">
                  <c:v>0.68507446926086202</c:v>
                </c:pt>
              </c:numCache>
            </c:numRef>
          </c:val>
        </c:ser>
        <c:ser>
          <c:idx val="3"/>
          <c:order val="3"/>
          <c:tx>
            <c:strRef>
              <c:f>'memory intensity'!$E$10</c:f>
              <c:strCache>
                <c:ptCount val="1"/>
                <c:pt idx="0">
                  <c:v>ATLAS</c:v>
                </c:pt>
              </c:strCache>
            </c:strRef>
          </c:tx>
          <c:cat>
            <c:strRef>
              <c:f>'memory intensity'!$A$11:$A$15</c:f>
              <c:strCache>
                <c:ptCount val="5"/>
                <c:pt idx="0">
                  <c:v>25</c:v>
                </c:pt>
                <c:pt idx="1">
                  <c:v>50</c:v>
                </c:pt>
                <c:pt idx="2">
                  <c:v>75</c:v>
                </c:pt>
                <c:pt idx="3">
                  <c:v>100</c:v>
                </c:pt>
                <c:pt idx="4">
                  <c:v>Avg</c:v>
                </c:pt>
              </c:strCache>
            </c:strRef>
          </c:cat>
          <c:val>
            <c:numRef>
              <c:f>'memory intensity'!$E$11:$E$15</c:f>
              <c:numCache>
                <c:formatCode>General</c:formatCode>
                <c:ptCount val="5"/>
                <c:pt idx="0">
                  <c:v>1.8697864738327201</c:v>
                </c:pt>
                <c:pt idx="1">
                  <c:v>1.8722771955289801</c:v>
                </c:pt>
                <c:pt idx="2">
                  <c:v>1.5660164874375999</c:v>
                </c:pt>
                <c:pt idx="3">
                  <c:v>1.4435196474745693</c:v>
                </c:pt>
                <c:pt idx="4">
                  <c:v>1.6772403340070001</c:v>
                </c:pt>
              </c:numCache>
            </c:numRef>
          </c:val>
        </c:ser>
        <c:ser>
          <c:idx val="4"/>
          <c:order val="4"/>
          <c:tx>
            <c:strRef>
              <c:f>'memory intensity'!$F$10</c:f>
              <c:strCache>
                <c:ptCount val="1"/>
                <c:pt idx="0">
                  <c:v>TCM</c:v>
                </c:pt>
              </c:strCache>
            </c:strRef>
          </c:tx>
          <c:cat>
            <c:strRef>
              <c:f>'memory intensity'!$A$11:$A$15</c:f>
              <c:strCache>
                <c:ptCount val="5"/>
                <c:pt idx="0">
                  <c:v>25</c:v>
                </c:pt>
                <c:pt idx="1">
                  <c:v>50</c:v>
                </c:pt>
                <c:pt idx="2">
                  <c:v>75</c:v>
                </c:pt>
                <c:pt idx="3">
                  <c:v>100</c:v>
                </c:pt>
                <c:pt idx="4">
                  <c:v>Avg</c:v>
                </c:pt>
              </c:strCache>
            </c:strRef>
          </c:cat>
          <c:val>
            <c:numRef>
              <c:f>'memory intensity'!$F$11:$F$15</c:f>
              <c:numCache>
                <c:formatCode>General</c:formatCode>
                <c:ptCount val="5"/>
                <c:pt idx="0">
                  <c:v>1.0908671989984</c:v>
                </c:pt>
                <c:pt idx="1">
                  <c:v>0.98217960145220651</c:v>
                </c:pt>
                <c:pt idx="2">
                  <c:v>0.96694050248955599</c:v>
                </c:pt>
                <c:pt idx="3">
                  <c:v>0.97930192736691801</c:v>
                </c:pt>
                <c:pt idx="4">
                  <c:v>1.0036211124470018</c:v>
                </c:pt>
              </c:numCache>
            </c:numRef>
          </c:val>
        </c:ser>
        <c:ser>
          <c:idx val="5"/>
          <c:order val="5"/>
          <c:tx>
            <c:strRef>
              <c:f>'memory intensity'!$G$10</c:f>
              <c:strCache>
                <c:ptCount val="1"/>
                <c:pt idx="0">
                  <c:v>Blacklisting</c:v>
                </c:pt>
              </c:strCache>
            </c:strRef>
          </c:tx>
          <c:cat>
            <c:strRef>
              <c:f>'memory intensity'!$A$11:$A$15</c:f>
              <c:strCache>
                <c:ptCount val="5"/>
                <c:pt idx="0">
                  <c:v>25</c:v>
                </c:pt>
                <c:pt idx="1">
                  <c:v>50</c:v>
                </c:pt>
                <c:pt idx="2">
                  <c:v>75</c:v>
                </c:pt>
                <c:pt idx="3">
                  <c:v>100</c:v>
                </c:pt>
                <c:pt idx="4">
                  <c:v>Avg</c:v>
                </c:pt>
              </c:strCache>
            </c:strRef>
          </c:cat>
          <c:val>
            <c:numRef>
              <c:f>'memory intensity'!$G$11:$G$15</c:f>
              <c:numCache>
                <c:formatCode>General</c:formatCode>
                <c:ptCount val="5"/>
                <c:pt idx="0">
                  <c:v>0.91756471585700405</c:v>
                </c:pt>
                <c:pt idx="1">
                  <c:v>0.72775193958815676</c:v>
                </c:pt>
                <c:pt idx="2">
                  <c:v>0.7606941745370106</c:v>
                </c:pt>
                <c:pt idx="3">
                  <c:v>0.75961457195427995</c:v>
                </c:pt>
                <c:pt idx="4">
                  <c:v>0.78814452599633933</c:v>
                </c:pt>
              </c:numCache>
            </c:numRef>
          </c:val>
        </c:ser>
        <c:axId val="322009344"/>
        <c:axId val="322019328"/>
      </c:barChart>
      <c:catAx>
        <c:axId val="322009344"/>
        <c:scaling>
          <c:orientation val="minMax"/>
        </c:scaling>
        <c:axPos val="b"/>
        <c:tickLblPos val="nextTo"/>
        <c:crossAx val="322019328"/>
        <c:crosses val="autoZero"/>
        <c:auto val="1"/>
        <c:lblAlgn val="ctr"/>
        <c:lblOffset val="100"/>
      </c:catAx>
      <c:valAx>
        <c:axId val="322019328"/>
        <c:scaling>
          <c:orientation val="minMax"/>
        </c:scaling>
        <c:axPos val="l"/>
        <c:majorGridlines/>
        <c:title>
          <c:tx>
            <c:rich>
              <a:bodyPr rot="-5400000" vert="horz"/>
              <a:lstStyle/>
              <a:p>
                <a:pPr>
                  <a:defRPr/>
                </a:pPr>
                <a:r>
                  <a:rPr lang="en-US" dirty="0"/>
                  <a:t>Maximum </a:t>
                </a:r>
                <a:r>
                  <a:rPr lang="en-US" dirty="0" smtClean="0"/>
                  <a:t>Slowdown (Normalized)</a:t>
                </a:r>
                <a:endParaRPr lang="en-US" dirty="0"/>
              </a:p>
            </c:rich>
          </c:tx>
          <c:layout/>
        </c:title>
        <c:numFmt formatCode="General" sourceLinked="1"/>
        <c:tickLblPos val="nextTo"/>
        <c:crossAx val="322009344"/>
        <c:crosses val="autoZero"/>
        <c:crossBetween val="between"/>
      </c:valAx>
    </c:plotArea>
    <c:legend>
      <c:legendPos val="r"/>
      <c:layout/>
      <c:txPr>
        <a:bodyPr/>
        <a:lstStyle/>
        <a:p>
          <a:pPr>
            <a:defRPr sz="1500"/>
          </a:pPr>
          <a:endParaRPr lang="en-US"/>
        </a:p>
      </c:txPr>
    </c:legend>
    <c:plotVisOnly val="1"/>
    <c:dispBlanksAs val="gap"/>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scatterChart>
        <c:scatterStyle val="lineMarker"/>
        <c:ser>
          <c:idx val="0"/>
          <c:order val="0"/>
          <c:tx>
            <c:strRef>
              <c:f>'Pareto - Complexity'!$A$10</c:f>
              <c:strCache>
                <c:ptCount val="1"/>
                <c:pt idx="0">
                  <c:v>FRFCFS</c:v>
                </c:pt>
              </c:strCache>
            </c:strRef>
          </c:tx>
          <c:spPr>
            <a:ln w="28575">
              <a:noFill/>
            </a:ln>
          </c:spPr>
          <c:marker>
            <c:symbol val="diamond"/>
            <c:size val="12"/>
            <c:spPr>
              <a:solidFill>
                <a:srgbClr val="C00000"/>
              </a:solidFill>
            </c:spPr>
          </c:marker>
          <c:xVal>
            <c:numRef>
              <c:f>'Pareto - Complexity'!$B$10</c:f>
              <c:numCache>
                <c:formatCode>General</c:formatCode>
                <c:ptCount val="1"/>
                <c:pt idx="0">
                  <c:v>1</c:v>
                </c:pt>
              </c:numCache>
            </c:numRef>
          </c:xVal>
          <c:yVal>
            <c:numRef>
              <c:f>'Pareto - Complexity'!$C$10</c:f>
              <c:numCache>
                <c:formatCode>General</c:formatCode>
                <c:ptCount val="1"/>
                <c:pt idx="0">
                  <c:v>41000</c:v>
                </c:pt>
              </c:numCache>
            </c:numRef>
          </c:yVal>
        </c:ser>
        <c:ser>
          <c:idx val="1"/>
          <c:order val="1"/>
          <c:tx>
            <c:strRef>
              <c:f>'Pareto - Complexity'!$A$11</c:f>
              <c:strCache>
                <c:ptCount val="1"/>
                <c:pt idx="0">
                  <c:v>FRFCFS-Cap</c:v>
                </c:pt>
              </c:strCache>
            </c:strRef>
          </c:tx>
          <c:spPr>
            <a:ln w="28575">
              <a:noFill/>
            </a:ln>
          </c:spPr>
          <c:marker>
            <c:symbol val="diamond"/>
            <c:size val="12"/>
            <c:spPr>
              <a:solidFill>
                <a:schemeClr val="accent2">
                  <a:lumMod val="50000"/>
                </a:schemeClr>
              </a:solidFill>
              <a:ln>
                <a:noFill/>
              </a:ln>
            </c:spPr>
          </c:marker>
          <c:xVal>
            <c:numRef>
              <c:f>'Pareto - Complexity'!$B$11</c:f>
              <c:numCache>
                <c:formatCode>General</c:formatCode>
                <c:ptCount val="1"/>
                <c:pt idx="0">
                  <c:v>1</c:v>
                </c:pt>
              </c:numCache>
            </c:numRef>
          </c:xVal>
          <c:yVal>
            <c:numRef>
              <c:f>'Pareto - Complexity'!$C$11</c:f>
              <c:numCache>
                <c:formatCode>General</c:formatCode>
                <c:ptCount val="1"/>
                <c:pt idx="0">
                  <c:v>41003</c:v>
                </c:pt>
              </c:numCache>
            </c:numRef>
          </c:yVal>
        </c:ser>
        <c:ser>
          <c:idx val="2"/>
          <c:order val="2"/>
          <c:tx>
            <c:strRef>
              <c:f>'Pareto - Complexity'!$A$12</c:f>
              <c:strCache>
                <c:ptCount val="1"/>
                <c:pt idx="0">
                  <c:v>PARBS</c:v>
                </c:pt>
              </c:strCache>
            </c:strRef>
          </c:tx>
          <c:spPr>
            <a:ln w="28575">
              <a:noFill/>
            </a:ln>
          </c:spPr>
          <c:marker>
            <c:symbol val="triangle"/>
            <c:size val="12"/>
            <c:spPr>
              <a:solidFill>
                <a:schemeClr val="accent3">
                  <a:lumMod val="50000"/>
                </a:schemeClr>
              </a:solidFill>
            </c:spPr>
          </c:marker>
          <c:xVal>
            <c:numRef>
              <c:f>'Pareto - Complexity'!$B$12</c:f>
              <c:numCache>
                <c:formatCode>General</c:formatCode>
                <c:ptCount val="1"/>
                <c:pt idx="0">
                  <c:v>11</c:v>
                </c:pt>
              </c:numCache>
            </c:numRef>
          </c:xVal>
          <c:yVal>
            <c:numRef>
              <c:f>'Pareto - Complexity'!$C$12</c:f>
              <c:numCache>
                <c:formatCode>General</c:formatCode>
                <c:ptCount val="1"/>
                <c:pt idx="0">
                  <c:v>98464</c:v>
                </c:pt>
              </c:numCache>
            </c:numRef>
          </c:yVal>
        </c:ser>
        <c:ser>
          <c:idx val="3"/>
          <c:order val="3"/>
          <c:tx>
            <c:strRef>
              <c:f>'Pareto - Complexity'!$A$13</c:f>
              <c:strCache>
                <c:ptCount val="1"/>
                <c:pt idx="0">
                  <c:v>ATLAS</c:v>
                </c:pt>
              </c:strCache>
            </c:strRef>
          </c:tx>
          <c:spPr>
            <a:ln w="28575">
              <a:noFill/>
            </a:ln>
          </c:spPr>
          <c:marker>
            <c:symbol val="x"/>
            <c:size val="12"/>
            <c:spPr>
              <a:solidFill>
                <a:srgbClr val="92D050"/>
              </a:solidFill>
            </c:spPr>
          </c:marker>
          <c:xVal>
            <c:numRef>
              <c:f>'Pareto - Complexity'!$B$13</c:f>
              <c:numCache>
                <c:formatCode>General</c:formatCode>
                <c:ptCount val="1"/>
                <c:pt idx="0">
                  <c:v>5.3</c:v>
                </c:pt>
              </c:numCache>
            </c:numRef>
          </c:xVal>
          <c:yVal>
            <c:numRef>
              <c:f>'Pareto - Complexity'!$C$13</c:f>
              <c:numCache>
                <c:formatCode>General</c:formatCode>
                <c:ptCount val="1"/>
                <c:pt idx="0">
                  <c:v>68406</c:v>
                </c:pt>
              </c:numCache>
            </c:numRef>
          </c:yVal>
        </c:ser>
        <c:ser>
          <c:idx val="4"/>
          <c:order val="4"/>
          <c:tx>
            <c:strRef>
              <c:f>'Pareto - Complexity'!$A$14</c:f>
              <c:strCache>
                <c:ptCount val="1"/>
                <c:pt idx="0">
                  <c:v>TCM</c:v>
                </c:pt>
              </c:strCache>
            </c:strRef>
          </c:tx>
          <c:spPr>
            <a:ln w="28575">
              <a:noFill/>
            </a:ln>
          </c:spPr>
          <c:marker>
            <c:symbol val="square"/>
            <c:size val="12"/>
            <c:spPr>
              <a:solidFill>
                <a:srgbClr val="FFC000"/>
              </a:solidFill>
            </c:spPr>
          </c:marker>
          <c:xVal>
            <c:numRef>
              <c:f>'Pareto - Complexity'!$B$14</c:f>
              <c:numCache>
                <c:formatCode>General</c:formatCode>
                <c:ptCount val="1"/>
                <c:pt idx="0">
                  <c:v>8.1</c:v>
                </c:pt>
              </c:numCache>
            </c:numRef>
          </c:xVal>
          <c:yVal>
            <c:numRef>
              <c:f>'Pareto - Complexity'!$C$14</c:f>
              <c:numCache>
                <c:formatCode>General</c:formatCode>
                <c:ptCount val="1"/>
                <c:pt idx="0">
                  <c:v>73797</c:v>
                </c:pt>
              </c:numCache>
            </c:numRef>
          </c:yVal>
        </c:ser>
        <c:ser>
          <c:idx val="5"/>
          <c:order val="5"/>
          <c:tx>
            <c:strRef>
              <c:f>'Pareto - Complexity'!$A$15</c:f>
              <c:strCache>
                <c:ptCount val="1"/>
                <c:pt idx="0">
                  <c:v>Blacklisting</c:v>
                </c:pt>
              </c:strCache>
            </c:strRef>
          </c:tx>
          <c:spPr>
            <a:ln w="28575">
              <a:noFill/>
            </a:ln>
          </c:spPr>
          <c:marker>
            <c:symbol val="circle"/>
            <c:size val="14"/>
            <c:spPr>
              <a:solidFill>
                <a:schemeClr val="tx1"/>
              </a:solidFill>
              <a:ln>
                <a:noFill/>
              </a:ln>
            </c:spPr>
          </c:marker>
          <c:xVal>
            <c:numRef>
              <c:f>'Pareto - Complexity'!$B$15</c:f>
              <c:numCache>
                <c:formatCode>General</c:formatCode>
                <c:ptCount val="1"/>
                <c:pt idx="0">
                  <c:v>1.7</c:v>
                </c:pt>
              </c:numCache>
            </c:numRef>
          </c:xVal>
          <c:yVal>
            <c:numRef>
              <c:f>'Pareto - Complexity'!$C$15</c:f>
              <c:numCache>
                <c:formatCode>General</c:formatCode>
                <c:ptCount val="1"/>
                <c:pt idx="0">
                  <c:v>42331</c:v>
                </c:pt>
              </c:numCache>
            </c:numRef>
          </c:yVal>
        </c:ser>
        <c:axId val="118788480"/>
        <c:axId val="118790784"/>
      </c:scatterChart>
      <c:valAx>
        <c:axId val="118788480"/>
        <c:scaling>
          <c:orientation val="minMax"/>
        </c:scaling>
        <c:axPos val="b"/>
        <c:title>
          <c:tx>
            <c:rich>
              <a:bodyPr/>
              <a:lstStyle/>
              <a:p>
                <a:pPr>
                  <a:defRPr/>
                </a:pPr>
                <a:r>
                  <a:rPr lang="en-US" dirty="0" smtClean="0"/>
                  <a:t>Critical Path Latency </a:t>
                </a:r>
                <a:r>
                  <a:rPr lang="en-US" dirty="0"/>
                  <a:t>(ns)</a:t>
                </a:r>
              </a:p>
            </c:rich>
          </c:tx>
          <c:layout>
            <c:manualLayout>
              <c:xMode val="edge"/>
              <c:yMode val="edge"/>
              <c:x val="0.40275313502478866"/>
              <c:y val="0.8983729117193654"/>
            </c:manualLayout>
          </c:layout>
        </c:title>
        <c:numFmt formatCode="General" sourceLinked="1"/>
        <c:tickLblPos val="nextTo"/>
        <c:spPr>
          <a:ln w="25400">
            <a:solidFill>
              <a:schemeClr val="tx1"/>
            </a:solidFill>
            <a:tailEnd type="arrow"/>
          </a:ln>
        </c:spPr>
        <c:crossAx val="118790784"/>
        <c:crosses val="autoZero"/>
        <c:crossBetween val="midCat"/>
      </c:valAx>
      <c:valAx>
        <c:axId val="118790784"/>
        <c:scaling>
          <c:orientation val="minMax"/>
        </c:scaling>
        <c:axPos val="l"/>
        <c:title>
          <c:tx>
            <c:rich>
              <a:bodyPr rot="-5400000" vert="horz"/>
              <a:lstStyle/>
              <a:p>
                <a:pPr>
                  <a:defRPr/>
                </a:pPr>
                <a:r>
                  <a:rPr lang="en-US" dirty="0" smtClean="0"/>
                  <a:t>Scheduler Area (sq</a:t>
                </a:r>
                <a:r>
                  <a:rPr lang="en-US" dirty="0"/>
                  <a:t>. um)</a:t>
                </a:r>
              </a:p>
            </c:rich>
          </c:tx>
          <c:layout>
            <c:manualLayout>
              <c:xMode val="edge"/>
              <c:yMode val="edge"/>
              <c:x val="9.2592592592593732E-3"/>
              <c:y val="0.20815106445027706"/>
            </c:manualLayout>
          </c:layout>
        </c:title>
        <c:numFmt formatCode="General" sourceLinked="1"/>
        <c:tickLblPos val="nextTo"/>
        <c:spPr>
          <a:ln w="25400">
            <a:solidFill>
              <a:prstClr val="black"/>
            </a:solidFill>
            <a:tailEnd type="arrow"/>
          </a:ln>
        </c:spPr>
        <c:crossAx val="118788480"/>
        <c:crosses val="autoZero"/>
        <c:crossBetween val="midCat"/>
      </c:valAx>
    </c:plotArea>
    <c:legend>
      <c:legendPos val="t"/>
      <c:layout>
        <c:manualLayout>
          <c:xMode val="edge"/>
          <c:yMode val="edge"/>
          <c:x val="0.10588057742782152"/>
          <c:y val="3.0423280423280456E-2"/>
          <c:w val="0.89411940258736711"/>
          <c:h val="0.1715361621464003"/>
        </c:manualLayout>
      </c:layout>
      <c:txPr>
        <a:bodyPr/>
        <a:lstStyle/>
        <a:p>
          <a:pPr>
            <a:defRPr sz="2400"/>
          </a:pPr>
          <a:endParaRPr lang="en-US"/>
        </a:p>
      </c:txPr>
    </c:legend>
    <c:plotVisOnly val="1"/>
    <c:dispBlanksAs val="gap"/>
  </c:chart>
  <c:spPr>
    <a:ln>
      <a:noFill/>
    </a:ln>
  </c:spPr>
  <c:txPr>
    <a:bodyPr/>
    <a:lstStyle/>
    <a:p>
      <a:pPr>
        <a:defRPr sz="2000">
          <a:latin typeface="+mn-lt"/>
          <a:cs typeface="Helvetica" pitchFamily="34" charset="0"/>
        </a:defRPr>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'frfcfs-cap-blacklisting'!$B$2</c:f>
              <c:strCache>
                <c:ptCount val="1"/>
                <c:pt idx="0">
                  <c:v>FRFCFS</c:v>
                </c:pt>
              </c:strCache>
            </c:strRef>
          </c:tx>
          <c:val>
            <c:numRef>
              <c:f>'frfcfs-cap-blacklisting'!$B$3</c:f>
              <c:numCache>
                <c:formatCode>General</c:formatCode>
                <c:ptCount val="1"/>
                <c:pt idx="0">
                  <c:v>1</c:v>
                </c:pt>
              </c:numCache>
            </c:numRef>
          </c:val>
        </c:ser>
        <c:ser>
          <c:idx val="1"/>
          <c:order val="1"/>
          <c:tx>
            <c:strRef>
              <c:f>'frfcfs-cap-blacklisting'!$C$2</c:f>
              <c:strCache>
                <c:ptCount val="1"/>
                <c:pt idx="0">
                  <c:v>FRFCFS-Cap</c:v>
                </c:pt>
              </c:strCache>
            </c:strRef>
          </c:tx>
          <c:val>
            <c:numRef>
              <c:f>'frfcfs-cap-blacklisting'!$C$3</c:f>
              <c:numCache>
                <c:formatCode>General</c:formatCode>
                <c:ptCount val="1"/>
                <c:pt idx="0">
                  <c:v>1.0947370858846399</c:v>
                </c:pt>
              </c:numCache>
            </c:numRef>
          </c:val>
        </c:ser>
        <c:ser>
          <c:idx val="2"/>
          <c:order val="2"/>
          <c:tx>
            <c:strRef>
              <c:f>'frfcfs-cap-blacklisting'!$D$2</c:f>
              <c:strCache>
                <c:ptCount val="1"/>
                <c:pt idx="0">
                  <c:v>Blacklisting</c:v>
                </c:pt>
              </c:strCache>
            </c:strRef>
          </c:tx>
          <c:val>
            <c:numRef>
              <c:f>'frfcfs-cap-blacklisting'!$D$3</c:f>
              <c:numCache>
                <c:formatCode>General</c:formatCode>
                <c:ptCount val="1"/>
                <c:pt idx="0">
                  <c:v>1.1776920440350001</c:v>
                </c:pt>
              </c:numCache>
            </c:numRef>
          </c:val>
        </c:ser>
        <c:ser>
          <c:idx val="3"/>
          <c:order val="3"/>
          <c:tx>
            <c:strRef>
              <c:f>'frfcfs-cap-blacklisting'!$E$2</c:f>
              <c:strCache>
                <c:ptCount val="1"/>
                <c:pt idx="0">
                  <c:v>FRFCFS-Cap-Blacklisting</c:v>
                </c:pt>
              </c:strCache>
            </c:strRef>
          </c:tx>
          <c:val>
            <c:numRef>
              <c:f>'frfcfs-cap-blacklisting'!$E$3</c:f>
              <c:numCache>
                <c:formatCode>General</c:formatCode>
                <c:ptCount val="1"/>
                <c:pt idx="0">
                  <c:v>1.16872443466486</c:v>
                </c:pt>
              </c:numCache>
            </c:numRef>
          </c:val>
        </c:ser>
        <c:axId val="322447616"/>
        <c:axId val="322465792"/>
      </c:barChart>
      <c:catAx>
        <c:axId val="322447616"/>
        <c:scaling>
          <c:orientation val="minMax"/>
        </c:scaling>
        <c:delete val="1"/>
        <c:axPos val="b"/>
        <c:tickLblPos val="none"/>
        <c:crossAx val="322465792"/>
        <c:crosses val="autoZero"/>
        <c:auto val="1"/>
        <c:lblAlgn val="ctr"/>
        <c:lblOffset val="100"/>
      </c:catAx>
      <c:valAx>
        <c:axId val="322465792"/>
        <c:scaling>
          <c:orientation val="minMax"/>
          <c:min val="0"/>
        </c:scaling>
        <c:axPos val="l"/>
        <c:majorGridlines/>
        <c:title>
          <c:tx>
            <c:rich>
              <a:bodyPr rot="-5400000" vert="horz"/>
              <a:lstStyle/>
              <a:p>
                <a:pPr>
                  <a:defRPr/>
                </a:pPr>
                <a:r>
                  <a:rPr lang="en-US"/>
                  <a:t>Weighted  Speedup</a:t>
                </a:r>
              </a:p>
            </c:rich>
          </c:tx>
          <c:layout/>
        </c:title>
        <c:numFmt formatCode="General" sourceLinked="1"/>
        <c:tickLblPos val="nextTo"/>
        <c:crossAx val="322447616"/>
        <c:crosses val="autoZero"/>
        <c:crossBetween val="between"/>
      </c:valAx>
    </c:plotArea>
    <c:plotVisOnly val="1"/>
    <c:dispBlanksAs val="gap"/>
  </c:chart>
  <c:txPr>
    <a:bodyPr/>
    <a:lstStyle/>
    <a:p>
      <a:pPr>
        <a:defRPr sz="20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'frfcfs-cap-blacklisting'!$B$6</c:f>
              <c:strCache>
                <c:ptCount val="1"/>
                <c:pt idx="0">
                  <c:v>FRFCFS</c:v>
                </c:pt>
              </c:strCache>
            </c:strRef>
          </c:tx>
          <c:val>
            <c:numRef>
              <c:f>'frfcfs-cap-blacklisting'!$B$7</c:f>
              <c:numCache>
                <c:formatCode>General</c:formatCode>
                <c:ptCount val="1"/>
                <c:pt idx="0">
                  <c:v>1</c:v>
                </c:pt>
              </c:numCache>
            </c:numRef>
          </c:val>
        </c:ser>
        <c:ser>
          <c:idx val="1"/>
          <c:order val="1"/>
          <c:tx>
            <c:strRef>
              <c:f>'frfcfs-cap-blacklisting'!$C$6</c:f>
              <c:strCache>
                <c:ptCount val="1"/>
                <c:pt idx="0">
                  <c:v>FRFCFS-Cap</c:v>
                </c:pt>
              </c:strCache>
            </c:strRef>
          </c:tx>
          <c:val>
            <c:numRef>
              <c:f>'frfcfs-cap-blacklisting'!$C$7</c:f>
              <c:numCache>
                <c:formatCode>General</c:formatCode>
                <c:ptCount val="1"/>
                <c:pt idx="0">
                  <c:v>0.74023633404408895</c:v>
                </c:pt>
              </c:numCache>
            </c:numRef>
          </c:val>
        </c:ser>
        <c:ser>
          <c:idx val="2"/>
          <c:order val="2"/>
          <c:tx>
            <c:strRef>
              <c:f>'frfcfs-cap-blacklisting'!$D$6</c:f>
              <c:strCache>
                <c:ptCount val="1"/>
                <c:pt idx="0">
                  <c:v>Blacklisting</c:v>
                </c:pt>
              </c:strCache>
            </c:strRef>
          </c:tx>
          <c:val>
            <c:numRef>
              <c:f>'frfcfs-cap-blacklisting'!$D$7</c:f>
              <c:numCache>
                <c:formatCode>General</c:formatCode>
                <c:ptCount val="1"/>
                <c:pt idx="0">
                  <c:v>0.78814452599633933</c:v>
                </c:pt>
              </c:numCache>
            </c:numRef>
          </c:val>
        </c:ser>
        <c:ser>
          <c:idx val="3"/>
          <c:order val="3"/>
          <c:tx>
            <c:strRef>
              <c:f>'frfcfs-cap-blacklisting'!$E$6</c:f>
              <c:strCache>
                <c:ptCount val="1"/>
                <c:pt idx="0">
                  <c:v>FRFCFS-Cap-Blacklisting</c:v>
                </c:pt>
              </c:strCache>
            </c:strRef>
          </c:tx>
          <c:val>
            <c:numRef>
              <c:f>'frfcfs-cap-blacklisting'!$E$7</c:f>
              <c:numCache>
                <c:formatCode>General</c:formatCode>
                <c:ptCount val="1"/>
                <c:pt idx="0">
                  <c:v>0.87371330426975802</c:v>
                </c:pt>
              </c:numCache>
            </c:numRef>
          </c:val>
        </c:ser>
        <c:axId val="322487808"/>
        <c:axId val="322489344"/>
      </c:barChart>
      <c:catAx>
        <c:axId val="322487808"/>
        <c:scaling>
          <c:orientation val="minMax"/>
        </c:scaling>
        <c:delete val="1"/>
        <c:axPos val="b"/>
        <c:tickLblPos val="none"/>
        <c:crossAx val="322489344"/>
        <c:crosses val="autoZero"/>
        <c:auto val="1"/>
        <c:lblAlgn val="ctr"/>
        <c:lblOffset val="100"/>
      </c:catAx>
      <c:valAx>
        <c:axId val="322489344"/>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322487808"/>
        <c:crosses val="autoZero"/>
        <c:crossBetween val="between"/>
      </c:valAx>
    </c:plotArea>
    <c:legend>
      <c:legendPos val="r"/>
      <c:layout/>
      <c:txPr>
        <a:bodyPr/>
        <a:lstStyle/>
        <a:p>
          <a:pPr>
            <a:defRPr sz="1500"/>
          </a:pPr>
          <a:endParaRPr lang="en-US"/>
        </a:p>
      </c:txPr>
    </c:legend>
    <c:plotVisOnly val="1"/>
    <c:dispBlanksAs val="gap"/>
  </c:chart>
  <c:txPr>
    <a:bodyPr/>
    <a:lstStyle/>
    <a:p>
      <a:pPr>
        <a:defRPr sz="20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'blacklisting threshold'!$B$2</c:f>
              <c:strCache>
                <c:ptCount val="1"/>
                <c:pt idx="0">
                  <c:v>FRFCFS</c:v>
                </c:pt>
              </c:strCache>
            </c:strRef>
          </c:tx>
          <c:val>
            <c:numRef>
              <c:f>'blacklisting threshold'!$B$3</c:f>
              <c:numCache>
                <c:formatCode>General</c:formatCode>
                <c:ptCount val="1"/>
                <c:pt idx="0">
                  <c:v>1</c:v>
                </c:pt>
              </c:numCache>
            </c:numRef>
          </c:val>
        </c:ser>
        <c:ser>
          <c:idx val="1"/>
          <c:order val="1"/>
          <c:tx>
            <c:strRef>
              <c:f>'blacklisting threshold'!$C$2</c:f>
              <c:strCache>
                <c:ptCount val="1"/>
                <c:pt idx="0">
                  <c:v>Blacklisting-1</c:v>
                </c:pt>
              </c:strCache>
            </c:strRef>
          </c:tx>
          <c:val>
            <c:numRef>
              <c:f>'blacklisting threshold'!$C$3</c:f>
              <c:numCache>
                <c:formatCode>General</c:formatCode>
                <c:ptCount val="1"/>
                <c:pt idx="0">
                  <c:v>1.0542752547033001</c:v>
                </c:pt>
              </c:numCache>
            </c:numRef>
          </c:val>
        </c:ser>
        <c:ser>
          <c:idx val="2"/>
          <c:order val="2"/>
          <c:tx>
            <c:strRef>
              <c:f>'blacklisting threshold'!$D$2</c:f>
              <c:strCache>
                <c:ptCount val="1"/>
                <c:pt idx="0">
                  <c:v>Blaclisting-2</c:v>
                </c:pt>
              </c:strCache>
            </c:strRef>
          </c:tx>
          <c:val>
            <c:numRef>
              <c:f>'blacklisting threshold'!$D$3</c:f>
              <c:numCache>
                <c:formatCode>General</c:formatCode>
                <c:ptCount val="1"/>
                <c:pt idx="0">
                  <c:v>1.11156247416349</c:v>
                </c:pt>
              </c:numCache>
            </c:numRef>
          </c:val>
        </c:ser>
        <c:ser>
          <c:idx val="3"/>
          <c:order val="3"/>
          <c:tx>
            <c:strRef>
              <c:f>'blacklisting threshold'!$E$2</c:f>
              <c:strCache>
                <c:ptCount val="1"/>
                <c:pt idx="0">
                  <c:v>Blacklisting-4</c:v>
                </c:pt>
              </c:strCache>
            </c:strRef>
          </c:tx>
          <c:val>
            <c:numRef>
              <c:f>'blacklisting threshold'!$E$3</c:f>
              <c:numCache>
                <c:formatCode>General</c:formatCode>
                <c:ptCount val="1"/>
                <c:pt idx="0">
                  <c:v>1.1776920440350001</c:v>
                </c:pt>
              </c:numCache>
            </c:numRef>
          </c:val>
        </c:ser>
        <c:ser>
          <c:idx val="4"/>
          <c:order val="4"/>
          <c:tx>
            <c:strRef>
              <c:f>'blacklisting threshold'!$F$2</c:f>
              <c:strCache>
                <c:ptCount val="1"/>
                <c:pt idx="0">
                  <c:v>Blacklisting-8</c:v>
                </c:pt>
              </c:strCache>
            </c:strRef>
          </c:tx>
          <c:val>
            <c:numRef>
              <c:f>'blacklisting threshold'!$F$3</c:f>
              <c:numCache>
                <c:formatCode>General</c:formatCode>
                <c:ptCount val="1"/>
                <c:pt idx="0">
                  <c:v>1.1614115025748999</c:v>
                </c:pt>
              </c:numCache>
            </c:numRef>
          </c:val>
        </c:ser>
        <c:ser>
          <c:idx val="5"/>
          <c:order val="5"/>
          <c:tx>
            <c:strRef>
              <c:f>'blacklisting threshold'!$G$2</c:f>
              <c:strCache>
                <c:ptCount val="1"/>
                <c:pt idx="0">
                  <c:v>Blacklisting-16</c:v>
                </c:pt>
              </c:strCache>
            </c:strRef>
          </c:tx>
          <c:val>
            <c:numRef>
              <c:f>'blacklisting threshold'!$G$3</c:f>
              <c:numCache>
                <c:formatCode>General</c:formatCode>
                <c:ptCount val="1"/>
                <c:pt idx="0">
                  <c:v>1.0982590357089901</c:v>
                </c:pt>
              </c:numCache>
            </c:numRef>
          </c:val>
        </c:ser>
        <c:axId val="322608128"/>
        <c:axId val="322622208"/>
      </c:barChart>
      <c:catAx>
        <c:axId val="322608128"/>
        <c:scaling>
          <c:orientation val="minMax"/>
        </c:scaling>
        <c:delete val="1"/>
        <c:axPos val="b"/>
        <c:tickLblPos val="none"/>
        <c:crossAx val="322622208"/>
        <c:crosses val="autoZero"/>
        <c:auto val="1"/>
        <c:lblAlgn val="ctr"/>
        <c:lblOffset val="100"/>
      </c:catAx>
      <c:valAx>
        <c:axId val="322622208"/>
        <c:scaling>
          <c:orientation val="minMax"/>
          <c:min val="0"/>
        </c:scaling>
        <c:axPos val="l"/>
        <c:majorGridlines/>
        <c:title>
          <c:tx>
            <c:rich>
              <a:bodyPr rot="-5400000" vert="horz"/>
              <a:lstStyle/>
              <a:p>
                <a:pPr>
                  <a:defRPr/>
                </a:pPr>
                <a:r>
                  <a:rPr lang="en-US"/>
                  <a:t>Weighted Speedup</a:t>
                </a:r>
              </a:p>
            </c:rich>
          </c:tx>
          <c:layout/>
        </c:title>
        <c:numFmt formatCode="General" sourceLinked="1"/>
        <c:tickLblPos val="nextTo"/>
        <c:crossAx val="322608128"/>
        <c:crosses val="autoZero"/>
        <c:crossBetween val="between"/>
      </c:valAx>
    </c:plotArea>
    <c:plotVisOnly val="1"/>
    <c:dispBlanksAs val="gap"/>
  </c:chart>
  <c:txPr>
    <a:bodyPr/>
    <a:lstStyle/>
    <a:p>
      <a:pPr>
        <a:defRPr sz="20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'blacklisting threshold'!$B$6</c:f>
              <c:strCache>
                <c:ptCount val="1"/>
                <c:pt idx="0">
                  <c:v>FRFCFS</c:v>
                </c:pt>
              </c:strCache>
            </c:strRef>
          </c:tx>
          <c:val>
            <c:numRef>
              <c:f>'blacklisting threshold'!$B$7</c:f>
              <c:numCache>
                <c:formatCode>General</c:formatCode>
                <c:ptCount val="1"/>
                <c:pt idx="0">
                  <c:v>1</c:v>
                </c:pt>
              </c:numCache>
            </c:numRef>
          </c:val>
        </c:ser>
        <c:ser>
          <c:idx val="1"/>
          <c:order val="1"/>
          <c:tx>
            <c:strRef>
              <c:f>'blacklisting threshold'!$C$6</c:f>
              <c:strCache>
                <c:ptCount val="1"/>
                <c:pt idx="0">
                  <c:v>Blacklisting-1</c:v>
                </c:pt>
              </c:strCache>
            </c:strRef>
          </c:tx>
          <c:val>
            <c:numRef>
              <c:f>'blacklisting threshold'!$C$7</c:f>
              <c:numCache>
                <c:formatCode>General</c:formatCode>
                <c:ptCount val="1"/>
                <c:pt idx="0">
                  <c:v>0.80728005168490002</c:v>
                </c:pt>
              </c:numCache>
            </c:numRef>
          </c:val>
        </c:ser>
        <c:ser>
          <c:idx val="2"/>
          <c:order val="2"/>
          <c:tx>
            <c:strRef>
              <c:f>'blacklisting threshold'!$D$6</c:f>
              <c:strCache>
                <c:ptCount val="1"/>
                <c:pt idx="0">
                  <c:v>Blaclisting-2</c:v>
                </c:pt>
              </c:strCache>
            </c:strRef>
          </c:tx>
          <c:val>
            <c:numRef>
              <c:f>'blacklisting threshold'!$D$7</c:f>
              <c:numCache>
                <c:formatCode>General</c:formatCode>
                <c:ptCount val="1"/>
                <c:pt idx="0">
                  <c:v>0.75262331319351083</c:v>
                </c:pt>
              </c:numCache>
            </c:numRef>
          </c:val>
        </c:ser>
        <c:ser>
          <c:idx val="3"/>
          <c:order val="3"/>
          <c:tx>
            <c:strRef>
              <c:f>'blacklisting threshold'!$E$6</c:f>
              <c:strCache>
                <c:ptCount val="1"/>
                <c:pt idx="0">
                  <c:v>Blacklisting-4</c:v>
                </c:pt>
              </c:strCache>
            </c:strRef>
          </c:tx>
          <c:val>
            <c:numRef>
              <c:f>'blacklisting threshold'!$E$7</c:f>
              <c:numCache>
                <c:formatCode>General</c:formatCode>
                <c:ptCount val="1"/>
                <c:pt idx="0">
                  <c:v>0.78814452599633933</c:v>
                </c:pt>
              </c:numCache>
            </c:numRef>
          </c:val>
        </c:ser>
        <c:ser>
          <c:idx val="4"/>
          <c:order val="4"/>
          <c:tx>
            <c:strRef>
              <c:f>'blacklisting threshold'!$F$6</c:f>
              <c:strCache>
                <c:ptCount val="1"/>
                <c:pt idx="0">
                  <c:v>Blacklisting-8</c:v>
                </c:pt>
              </c:strCache>
            </c:strRef>
          </c:tx>
          <c:val>
            <c:numRef>
              <c:f>'blacklisting threshold'!$F$7</c:f>
              <c:numCache>
                <c:formatCode>General</c:formatCode>
                <c:ptCount val="1"/>
                <c:pt idx="0">
                  <c:v>0.89082109522542963</c:v>
                </c:pt>
              </c:numCache>
            </c:numRef>
          </c:val>
        </c:ser>
        <c:ser>
          <c:idx val="5"/>
          <c:order val="5"/>
          <c:tx>
            <c:strRef>
              <c:f>'blacklisting threshold'!$G$6</c:f>
              <c:strCache>
                <c:ptCount val="1"/>
                <c:pt idx="0">
                  <c:v>Blacklisting-16</c:v>
                </c:pt>
              </c:strCache>
            </c:strRef>
          </c:tx>
          <c:val>
            <c:numRef>
              <c:f>'blacklisting threshold'!$G$7</c:f>
              <c:numCache>
                <c:formatCode>General</c:formatCode>
                <c:ptCount val="1"/>
                <c:pt idx="0">
                  <c:v>0.75411539957490903</c:v>
                </c:pt>
              </c:numCache>
            </c:numRef>
          </c:val>
        </c:ser>
        <c:axId val="322654208"/>
        <c:axId val="322655744"/>
      </c:barChart>
      <c:catAx>
        <c:axId val="322654208"/>
        <c:scaling>
          <c:orientation val="minMax"/>
        </c:scaling>
        <c:delete val="1"/>
        <c:axPos val="b"/>
        <c:tickLblPos val="none"/>
        <c:crossAx val="322655744"/>
        <c:crosses val="autoZero"/>
        <c:auto val="1"/>
        <c:lblAlgn val="ctr"/>
        <c:lblOffset val="100"/>
      </c:catAx>
      <c:valAx>
        <c:axId val="322655744"/>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322654208"/>
        <c:crosses val="autoZero"/>
        <c:crossBetween val="between"/>
      </c:valAx>
    </c:plotArea>
    <c:legend>
      <c:legendPos val="r"/>
      <c:layout/>
      <c:txPr>
        <a:bodyPr/>
        <a:lstStyle/>
        <a:p>
          <a:pPr>
            <a:defRPr sz="1500"/>
          </a:pPr>
          <a:endParaRPr lang="en-US"/>
        </a:p>
      </c:txPr>
    </c:legend>
    <c:plotVisOnly val="1"/>
    <c:dispBlanksAs val="gap"/>
  </c:chart>
  <c:txPr>
    <a:bodyPr/>
    <a:lstStyle/>
    <a:p>
      <a:pPr>
        <a:defRPr sz="20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'clearing interval'!$B$2</c:f>
              <c:strCache>
                <c:ptCount val="1"/>
                <c:pt idx="0">
                  <c:v>FRFCFS</c:v>
                </c:pt>
              </c:strCache>
            </c:strRef>
          </c:tx>
          <c:val>
            <c:numRef>
              <c:f>'clearing interval'!$B$3</c:f>
              <c:numCache>
                <c:formatCode>General</c:formatCode>
                <c:ptCount val="1"/>
                <c:pt idx="0">
                  <c:v>1</c:v>
                </c:pt>
              </c:numCache>
            </c:numRef>
          </c:val>
        </c:ser>
        <c:ser>
          <c:idx val="1"/>
          <c:order val="1"/>
          <c:tx>
            <c:strRef>
              <c:f>'clearing interval'!$C$2</c:f>
              <c:strCache>
                <c:ptCount val="1"/>
                <c:pt idx="0">
                  <c:v>Blacklisting-1000</c:v>
                </c:pt>
              </c:strCache>
            </c:strRef>
          </c:tx>
          <c:val>
            <c:numRef>
              <c:f>'clearing interval'!$C$3</c:f>
              <c:numCache>
                <c:formatCode>General</c:formatCode>
                <c:ptCount val="1"/>
                <c:pt idx="0">
                  <c:v>1.10446258874438</c:v>
                </c:pt>
              </c:numCache>
            </c:numRef>
          </c:val>
        </c:ser>
        <c:ser>
          <c:idx val="2"/>
          <c:order val="2"/>
          <c:tx>
            <c:strRef>
              <c:f>'clearing interval'!$D$2</c:f>
              <c:strCache>
                <c:ptCount val="1"/>
                <c:pt idx="0">
                  <c:v>Blacklisting-10000</c:v>
                </c:pt>
              </c:strCache>
            </c:strRef>
          </c:tx>
          <c:val>
            <c:numRef>
              <c:f>'clearing interval'!$D$3</c:f>
              <c:numCache>
                <c:formatCode>General</c:formatCode>
                <c:ptCount val="1"/>
                <c:pt idx="0">
                  <c:v>1.1776920440350001</c:v>
                </c:pt>
              </c:numCache>
            </c:numRef>
          </c:val>
        </c:ser>
        <c:ser>
          <c:idx val="3"/>
          <c:order val="3"/>
          <c:tx>
            <c:strRef>
              <c:f>'clearing interval'!$E$2</c:f>
              <c:strCache>
                <c:ptCount val="1"/>
                <c:pt idx="0">
                  <c:v>Blacklisting-100000</c:v>
                </c:pt>
              </c:strCache>
            </c:strRef>
          </c:tx>
          <c:val>
            <c:numRef>
              <c:f>'clearing interval'!$E$3</c:f>
              <c:numCache>
                <c:formatCode>General</c:formatCode>
                <c:ptCount val="1"/>
                <c:pt idx="0">
                  <c:v>1.1032175917015388</c:v>
                </c:pt>
              </c:numCache>
            </c:numRef>
          </c:val>
        </c:ser>
        <c:ser>
          <c:idx val="4"/>
          <c:order val="4"/>
          <c:tx>
            <c:strRef>
              <c:f>'clearing interval'!$F$2</c:f>
              <c:strCache>
                <c:ptCount val="1"/>
              </c:strCache>
            </c:strRef>
          </c:tx>
          <c:val>
            <c:numRef>
              <c:f>'clearing interval'!$F$3</c:f>
              <c:numCache>
                <c:formatCode>General</c:formatCode>
                <c:ptCount val="1"/>
              </c:numCache>
            </c:numRef>
          </c:val>
        </c:ser>
        <c:ser>
          <c:idx val="5"/>
          <c:order val="5"/>
          <c:tx>
            <c:strRef>
              <c:f>'clearing interval'!$G$2</c:f>
              <c:strCache>
                <c:ptCount val="1"/>
              </c:strCache>
            </c:strRef>
          </c:tx>
          <c:val>
            <c:numRef>
              <c:f>'clearing interval'!$G$3</c:f>
              <c:numCache>
                <c:formatCode>General</c:formatCode>
                <c:ptCount val="1"/>
              </c:numCache>
            </c:numRef>
          </c:val>
        </c:ser>
        <c:axId val="322897408"/>
        <c:axId val="322898944"/>
      </c:barChart>
      <c:catAx>
        <c:axId val="322897408"/>
        <c:scaling>
          <c:orientation val="minMax"/>
        </c:scaling>
        <c:delete val="1"/>
        <c:axPos val="b"/>
        <c:tickLblPos val="none"/>
        <c:crossAx val="322898944"/>
        <c:crosses val="autoZero"/>
        <c:auto val="1"/>
        <c:lblAlgn val="ctr"/>
        <c:lblOffset val="100"/>
      </c:catAx>
      <c:valAx>
        <c:axId val="322898944"/>
        <c:scaling>
          <c:orientation val="minMax"/>
          <c:min val="0"/>
        </c:scaling>
        <c:axPos val="l"/>
        <c:majorGridlines/>
        <c:title>
          <c:tx>
            <c:rich>
              <a:bodyPr rot="-5400000" vert="horz"/>
              <a:lstStyle/>
              <a:p>
                <a:pPr>
                  <a:defRPr/>
                </a:pPr>
                <a:r>
                  <a:rPr lang="en-US"/>
                  <a:t>Weighted Speedup</a:t>
                </a:r>
              </a:p>
            </c:rich>
          </c:tx>
          <c:layout/>
        </c:title>
        <c:numFmt formatCode="General" sourceLinked="1"/>
        <c:tickLblPos val="nextTo"/>
        <c:crossAx val="322897408"/>
        <c:crosses val="autoZero"/>
        <c:crossBetween val="between"/>
      </c:valAx>
    </c:plotArea>
    <c:plotVisOnly val="1"/>
    <c:dispBlanksAs val="gap"/>
  </c:chart>
  <c:txPr>
    <a:bodyPr/>
    <a:lstStyle/>
    <a:p>
      <a:pPr>
        <a:defRPr sz="20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'clearing interval'!$B$6</c:f>
              <c:strCache>
                <c:ptCount val="1"/>
                <c:pt idx="0">
                  <c:v>FRFCFS</c:v>
                </c:pt>
              </c:strCache>
            </c:strRef>
          </c:tx>
          <c:val>
            <c:numRef>
              <c:f>'clearing interval'!$B$7</c:f>
              <c:numCache>
                <c:formatCode>General</c:formatCode>
                <c:ptCount val="1"/>
                <c:pt idx="0">
                  <c:v>1</c:v>
                </c:pt>
              </c:numCache>
            </c:numRef>
          </c:val>
        </c:ser>
        <c:ser>
          <c:idx val="1"/>
          <c:order val="1"/>
          <c:tx>
            <c:strRef>
              <c:f>'clearing interval'!$C$6</c:f>
              <c:strCache>
                <c:ptCount val="1"/>
                <c:pt idx="0">
                  <c:v>Blacklisting-1000</c:v>
                </c:pt>
              </c:strCache>
            </c:strRef>
          </c:tx>
          <c:val>
            <c:numRef>
              <c:f>'clearing interval'!$C$7</c:f>
              <c:numCache>
                <c:formatCode>General</c:formatCode>
                <c:ptCount val="1"/>
                <c:pt idx="0">
                  <c:v>0.72760044760583376</c:v>
                </c:pt>
              </c:numCache>
            </c:numRef>
          </c:val>
        </c:ser>
        <c:ser>
          <c:idx val="2"/>
          <c:order val="2"/>
          <c:tx>
            <c:strRef>
              <c:f>'clearing interval'!$D$6</c:f>
              <c:strCache>
                <c:ptCount val="1"/>
                <c:pt idx="0">
                  <c:v>Blacklisting-10000</c:v>
                </c:pt>
              </c:strCache>
            </c:strRef>
          </c:tx>
          <c:val>
            <c:numRef>
              <c:f>'clearing interval'!$D$7</c:f>
              <c:numCache>
                <c:formatCode>General</c:formatCode>
                <c:ptCount val="1"/>
                <c:pt idx="0">
                  <c:v>0.78814452599633933</c:v>
                </c:pt>
              </c:numCache>
            </c:numRef>
          </c:val>
        </c:ser>
        <c:ser>
          <c:idx val="3"/>
          <c:order val="3"/>
          <c:tx>
            <c:strRef>
              <c:f>'clearing interval'!$E$6</c:f>
              <c:strCache>
                <c:ptCount val="1"/>
                <c:pt idx="0">
                  <c:v>Blacklisting-100000</c:v>
                </c:pt>
              </c:strCache>
            </c:strRef>
          </c:tx>
          <c:val>
            <c:numRef>
              <c:f>'clearing interval'!$E$7</c:f>
              <c:numCache>
                <c:formatCode>General</c:formatCode>
                <c:ptCount val="1"/>
                <c:pt idx="0">
                  <c:v>0.84447319957283551</c:v>
                </c:pt>
              </c:numCache>
            </c:numRef>
          </c:val>
        </c:ser>
        <c:ser>
          <c:idx val="4"/>
          <c:order val="4"/>
          <c:tx>
            <c:strRef>
              <c:f>'clearing interval'!$F$6</c:f>
              <c:strCache>
                <c:ptCount val="1"/>
              </c:strCache>
            </c:strRef>
          </c:tx>
          <c:val>
            <c:numRef>
              <c:f>'clearing interval'!$F$7</c:f>
              <c:numCache>
                <c:formatCode>General</c:formatCode>
                <c:ptCount val="1"/>
              </c:numCache>
            </c:numRef>
          </c:val>
        </c:ser>
        <c:ser>
          <c:idx val="5"/>
          <c:order val="5"/>
          <c:tx>
            <c:strRef>
              <c:f>'clearing interval'!$G$6</c:f>
              <c:strCache>
                <c:ptCount val="1"/>
              </c:strCache>
            </c:strRef>
          </c:tx>
          <c:val>
            <c:numRef>
              <c:f>'clearing interval'!$G$7</c:f>
              <c:numCache>
                <c:formatCode>General</c:formatCode>
                <c:ptCount val="1"/>
              </c:numCache>
            </c:numRef>
          </c:val>
        </c:ser>
        <c:axId val="322951424"/>
        <c:axId val="322965504"/>
      </c:barChart>
      <c:catAx>
        <c:axId val="322951424"/>
        <c:scaling>
          <c:orientation val="minMax"/>
        </c:scaling>
        <c:delete val="1"/>
        <c:axPos val="b"/>
        <c:tickLblPos val="none"/>
        <c:crossAx val="322965504"/>
        <c:crosses val="autoZero"/>
        <c:auto val="1"/>
        <c:lblAlgn val="ctr"/>
        <c:lblOffset val="100"/>
      </c:catAx>
      <c:valAx>
        <c:axId val="322965504"/>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322951424"/>
        <c:crosses val="autoZero"/>
        <c:crossBetween val="between"/>
      </c:valAx>
    </c:plotArea>
    <c:legend>
      <c:legendPos val="r"/>
      <c:layout/>
    </c:legend>
    <c:plotVisOnly val="1"/>
    <c:dispBlanksAs val="gap"/>
  </c:chart>
  <c:txPr>
    <a:bodyPr/>
    <a:lstStyle/>
    <a:p>
      <a:pPr>
        <a:defRPr sz="20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'core count sensitivity'!$B$2</c:f>
              <c:strCache>
                <c:ptCount val="1"/>
                <c:pt idx="0">
                  <c:v>FRFCFS</c:v>
                </c:pt>
              </c:strCache>
            </c:strRef>
          </c:tx>
          <c:cat>
            <c:numRef>
              <c:f>'core count sensitivity'!$A$3:$A$6</c:f>
              <c:numCache>
                <c:formatCode>General</c:formatCode>
                <c:ptCount val="4"/>
                <c:pt idx="0">
                  <c:v>16</c:v>
                </c:pt>
                <c:pt idx="1">
                  <c:v>24</c:v>
                </c:pt>
                <c:pt idx="2">
                  <c:v>32</c:v>
                </c:pt>
                <c:pt idx="3">
                  <c:v>64</c:v>
                </c:pt>
              </c:numCache>
            </c:numRef>
          </c:cat>
          <c:val>
            <c:numRef>
              <c:f>'core count sensitivity'!$B$3:$B$6</c:f>
              <c:numCache>
                <c:formatCode>General</c:formatCode>
                <c:ptCount val="4"/>
                <c:pt idx="0">
                  <c:v>7.1095304791432579</c:v>
                </c:pt>
                <c:pt idx="1">
                  <c:v>8.6167078633809595</c:v>
                </c:pt>
                <c:pt idx="2">
                  <c:v>10.066263921050597</c:v>
                </c:pt>
                <c:pt idx="3">
                  <c:v>13.6281947363032</c:v>
                </c:pt>
              </c:numCache>
            </c:numRef>
          </c:val>
        </c:ser>
        <c:ser>
          <c:idx val="1"/>
          <c:order val="1"/>
          <c:tx>
            <c:strRef>
              <c:f>'core count sensitivity'!$C$2</c:f>
              <c:strCache>
                <c:ptCount val="1"/>
                <c:pt idx="0">
                  <c:v>FRFCFS-Cap</c:v>
                </c:pt>
              </c:strCache>
            </c:strRef>
          </c:tx>
          <c:cat>
            <c:numRef>
              <c:f>'core count sensitivity'!$A$3:$A$6</c:f>
              <c:numCache>
                <c:formatCode>General</c:formatCode>
                <c:ptCount val="4"/>
                <c:pt idx="0">
                  <c:v>16</c:v>
                </c:pt>
                <c:pt idx="1">
                  <c:v>24</c:v>
                </c:pt>
                <c:pt idx="2">
                  <c:v>32</c:v>
                </c:pt>
                <c:pt idx="3">
                  <c:v>64</c:v>
                </c:pt>
              </c:numCache>
            </c:numRef>
          </c:cat>
          <c:val>
            <c:numRef>
              <c:f>'core count sensitivity'!$C$3:$C$6</c:f>
              <c:numCache>
                <c:formatCode>General</c:formatCode>
                <c:ptCount val="4"/>
                <c:pt idx="0">
                  <c:v>7.5974205867968783</c:v>
                </c:pt>
                <c:pt idx="1">
                  <c:v>9.3151243386676246</c:v>
                </c:pt>
                <c:pt idx="2">
                  <c:v>10.8811487462043</c:v>
                </c:pt>
                <c:pt idx="3">
                  <c:v>14.8302897612193</c:v>
                </c:pt>
              </c:numCache>
            </c:numRef>
          </c:val>
        </c:ser>
        <c:ser>
          <c:idx val="2"/>
          <c:order val="2"/>
          <c:tx>
            <c:strRef>
              <c:f>'core count sensitivity'!$D$2</c:f>
              <c:strCache>
                <c:ptCount val="1"/>
                <c:pt idx="0">
                  <c:v>PARBS</c:v>
                </c:pt>
              </c:strCache>
            </c:strRef>
          </c:tx>
          <c:cat>
            <c:numRef>
              <c:f>'core count sensitivity'!$A$3:$A$6</c:f>
              <c:numCache>
                <c:formatCode>General</c:formatCode>
                <c:ptCount val="4"/>
                <c:pt idx="0">
                  <c:v>16</c:v>
                </c:pt>
                <c:pt idx="1">
                  <c:v>24</c:v>
                </c:pt>
                <c:pt idx="2">
                  <c:v>32</c:v>
                </c:pt>
                <c:pt idx="3">
                  <c:v>64</c:v>
                </c:pt>
              </c:numCache>
            </c:numRef>
          </c:cat>
          <c:val>
            <c:numRef>
              <c:f>'core count sensitivity'!$D$3:$D$6</c:f>
              <c:numCache>
                <c:formatCode>General</c:formatCode>
                <c:ptCount val="4"/>
                <c:pt idx="0">
                  <c:v>7.5338286369347998</c:v>
                </c:pt>
                <c:pt idx="1">
                  <c:v>9.2215332530440204</c:v>
                </c:pt>
                <c:pt idx="2">
                  <c:v>10.816549532894207</c:v>
                </c:pt>
                <c:pt idx="3">
                  <c:v>15.036746230403207</c:v>
                </c:pt>
              </c:numCache>
            </c:numRef>
          </c:val>
        </c:ser>
        <c:ser>
          <c:idx val="3"/>
          <c:order val="3"/>
          <c:tx>
            <c:strRef>
              <c:f>'core count sensitivity'!$E$2</c:f>
              <c:strCache>
                <c:ptCount val="1"/>
                <c:pt idx="0">
                  <c:v>ATLAS</c:v>
                </c:pt>
              </c:strCache>
            </c:strRef>
          </c:tx>
          <c:cat>
            <c:numRef>
              <c:f>'core count sensitivity'!$A$3:$A$6</c:f>
              <c:numCache>
                <c:formatCode>General</c:formatCode>
                <c:ptCount val="4"/>
                <c:pt idx="0">
                  <c:v>16</c:v>
                </c:pt>
                <c:pt idx="1">
                  <c:v>24</c:v>
                </c:pt>
                <c:pt idx="2">
                  <c:v>32</c:v>
                </c:pt>
                <c:pt idx="3">
                  <c:v>64</c:v>
                </c:pt>
              </c:numCache>
            </c:numRef>
          </c:cat>
          <c:val>
            <c:numRef>
              <c:f>'core count sensitivity'!$E$3:$E$6</c:f>
              <c:numCache>
                <c:formatCode>General</c:formatCode>
                <c:ptCount val="4"/>
                <c:pt idx="0">
                  <c:v>7.2837376692029796</c:v>
                </c:pt>
                <c:pt idx="1">
                  <c:v>9.2180225890440859</c:v>
                </c:pt>
                <c:pt idx="2">
                  <c:v>11.100294308967102</c:v>
                </c:pt>
                <c:pt idx="3">
                  <c:v>16.345733986010792</c:v>
                </c:pt>
              </c:numCache>
            </c:numRef>
          </c:val>
        </c:ser>
        <c:ser>
          <c:idx val="4"/>
          <c:order val="4"/>
          <c:tx>
            <c:strRef>
              <c:f>'core count sensitivity'!$F$2</c:f>
              <c:strCache>
                <c:ptCount val="1"/>
                <c:pt idx="0">
                  <c:v>TCM</c:v>
                </c:pt>
              </c:strCache>
            </c:strRef>
          </c:tx>
          <c:val>
            <c:numRef>
              <c:f>'core count sensitivity'!$F$3:$F$6</c:f>
              <c:numCache>
                <c:formatCode>General</c:formatCode>
                <c:ptCount val="4"/>
                <c:pt idx="0">
                  <c:v>7.4975813185407576</c:v>
                </c:pt>
                <c:pt idx="1">
                  <c:v>9.4755165835879875</c:v>
                </c:pt>
                <c:pt idx="2">
                  <c:v>11.2005486510157</c:v>
                </c:pt>
                <c:pt idx="3">
                  <c:v>16.458762585969382</c:v>
                </c:pt>
              </c:numCache>
            </c:numRef>
          </c:val>
        </c:ser>
        <c:ser>
          <c:idx val="5"/>
          <c:order val="5"/>
          <c:tx>
            <c:strRef>
              <c:f>'core count sensitivity'!$G$2</c:f>
              <c:strCache>
                <c:ptCount val="1"/>
                <c:pt idx="0">
                  <c:v>Blacklisting</c:v>
                </c:pt>
              </c:strCache>
            </c:strRef>
          </c:tx>
          <c:val>
            <c:numRef>
              <c:f>'core count sensitivity'!$G$3:$G$6</c:f>
              <c:numCache>
                <c:formatCode>General</c:formatCode>
                <c:ptCount val="4"/>
                <c:pt idx="0">
                  <c:v>7.8518831551044315</c:v>
                </c:pt>
                <c:pt idx="1">
                  <c:v>9.8731277366942294</c:v>
                </c:pt>
                <c:pt idx="2">
                  <c:v>11.658945758419501</c:v>
                </c:pt>
                <c:pt idx="3">
                  <c:v>16.237688287280999</c:v>
                </c:pt>
              </c:numCache>
            </c:numRef>
          </c:val>
        </c:ser>
        <c:axId val="323104768"/>
        <c:axId val="323106688"/>
      </c:barChart>
      <c:catAx>
        <c:axId val="323104768"/>
        <c:scaling>
          <c:orientation val="minMax"/>
        </c:scaling>
        <c:axPos val="b"/>
        <c:title>
          <c:tx>
            <c:rich>
              <a:bodyPr/>
              <a:lstStyle/>
              <a:p>
                <a:pPr>
                  <a:defRPr/>
                </a:pPr>
                <a:r>
                  <a:rPr lang="en-US"/>
                  <a:t>Core Count</a:t>
                </a:r>
              </a:p>
            </c:rich>
          </c:tx>
          <c:layout/>
        </c:title>
        <c:numFmt formatCode="General" sourceLinked="1"/>
        <c:tickLblPos val="nextTo"/>
        <c:crossAx val="323106688"/>
        <c:crosses val="autoZero"/>
        <c:auto val="1"/>
        <c:lblAlgn val="ctr"/>
        <c:lblOffset val="100"/>
      </c:catAx>
      <c:valAx>
        <c:axId val="323106688"/>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323104768"/>
        <c:crosses val="autoZero"/>
        <c:crossBetween val="between"/>
      </c:valAx>
    </c:plotArea>
    <c:plotVisOnly val="1"/>
  </c:chart>
  <c:txPr>
    <a:bodyPr/>
    <a:lstStyle/>
    <a:p>
      <a:pPr>
        <a:defRPr sz="20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'core count sensitivity'!$B$9</c:f>
              <c:strCache>
                <c:ptCount val="1"/>
                <c:pt idx="0">
                  <c:v>FRFCFS</c:v>
                </c:pt>
              </c:strCache>
            </c:strRef>
          </c:tx>
          <c:cat>
            <c:numRef>
              <c:f>'core count sensitivity'!$A$10:$A$13</c:f>
              <c:numCache>
                <c:formatCode>General</c:formatCode>
                <c:ptCount val="4"/>
                <c:pt idx="0">
                  <c:v>16</c:v>
                </c:pt>
                <c:pt idx="1">
                  <c:v>24</c:v>
                </c:pt>
                <c:pt idx="2">
                  <c:v>32</c:v>
                </c:pt>
                <c:pt idx="3">
                  <c:v>64</c:v>
                </c:pt>
              </c:numCache>
            </c:numRef>
          </c:cat>
          <c:val>
            <c:numRef>
              <c:f>'core count sensitivity'!$B$10:$B$13</c:f>
              <c:numCache>
                <c:formatCode>General</c:formatCode>
                <c:ptCount val="4"/>
                <c:pt idx="0">
                  <c:v>4.6171156730835063</c:v>
                </c:pt>
                <c:pt idx="1">
                  <c:v>7.601268233576322</c:v>
                </c:pt>
                <c:pt idx="2">
                  <c:v>9.7109004482656101</c:v>
                </c:pt>
                <c:pt idx="3">
                  <c:v>21.268642646704585</c:v>
                </c:pt>
              </c:numCache>
            </c:numRef>
          </c:val>
        </c:ser>
        <c:ser>
          <c:idx val="1"/>
          <c:order val="1"/>
          <c:tx>
            <c:strRef>
              <c:f>'core count sensitivity'!$C$9</c:f>
              <c:strCache>
                <c:ptCount val="1"/>
                <c:pt idx="0">
                  <c:v>FRFCFS-Cap</c:v>
                </c:pt>
              </c:strCache>
            </c:strRef>
          </c:tx>
          <c:cat>
            <c:numRef>
              <c:f>'core count sensitivity'!$A$10:$A$13</c:f>
              <c:numCache>
                <c:formatCode>General</c:formatCode>
                <c:ptCount val="4"/>
                <c:pt idx="0">
                  <c:v>16</c:v>
                </c:pt>
                <c:pt idx="1">
                  <c:v>24</c:v>
                </c:pt>
                <c:pt idx="2">
                  <c:v>32</c:v>
                </c:pt>
                <c:pt idx="3">
                  <c:v>64</c:v>
                </c:pt>
              </c:numCache>
            </c:numRef>
          </c:cat>
          <c:val>
            <c:numRef>
              <c:f>'core count sensitivity'!$C$10:$C$13</c:f>
              <c:numCache>
                <c:formatCode>General</c:formatCode>
                <c:ptCount val="4"/>
                <c:pt idx="0">
                  <c:v>4.0496129652429413</c:v>
                </c:pt>
                <c:pt idx="1">
                  <c:v>5.7547822075714077</c:v>
                </c:pt>
                <c:pt idx="2">
                  <c:v>7.4910613693367898</c:v>
                </c:pt>
                <c:pt idx="3">
                  <c:v>15.2691966898128</c:v>
                </c:pt>
              </c:numCache>
            </c:numRef>
          </c:val>
        </c:ser>
        <c:ser>
          <c:idx val="2"/>
          <c:order val="2"/>
          <c:tx>
            <c:strRef>
              <c:f>'core count sensitivity'!$D$9</c:f>
              <c:strCache>
                <c:ptCount val="1"/>
                <c:pt idx="0">
                  <c:v>PARBS</c:v>
                </c:pt>
              </c:strCache>
            </c:strRef>
          </c:tx>
          <c:cat>
            <c:numRef>
              <c:f>'core count sensitivity'!$A$10:$A$13</c:f>
              <c:numCache>
                <c:formatCode>General</c:formatCode>
                <c:ptCount val="4"/>
                <c:pt idx="0">
                  <c:v>16</c:v>
                </c:pt>
                <c:pt idx="1">
                  <c:v>24</c:v>
                </c:pt>
                <c:pt idx="2">
                  <c:v>32</c:v>
                </c:pt>
                <c:pt idx="3">
                  <c:v>64</c:v>
                </c:pt>
              </c:numCache>
            </c:numRef>
          </c:cat>
          <c:val>
            <c:numRef>
              <c:f>'core count sensitivity'!$D$10:$D$13</c:f>
              <c:numCache>
                <c:formatCode>General</c:formatCode>
                <c:ptCount val="4"/>
                <c:pt idx="0">
                  <c:v>3.7099309809693808</c:v>
                </c:pt>
                <c:pt idx="1">
                  <c:v>5.421144737045708</c:v>
                </c:pt>
                <c:pt idx="2">
                  <c:v>6.9366419168750619</c:v>
                </c:pt>
                <c:pt idx="3">
                  <c:v>13.8261989080481</c:v>
                </c:pt>
              </c:numCache>
            </c:numRef>
          </c:val>
        </c:ser>
        <c:ser>
          <c:idx val="3"/>
          <c:order val="3"/>
          <c:tx>
            <c:strRef>
              <c:f>'core count sensitivity'!$E$9</c:f>
              <c:strCache>
                <c:ptCount val="1"/>
                <c:pt idx="0">
                  <c:v>ATLAS</c:v>
                </c:pt>
              </c:strCache>
            </c:strRef>
          </c:tx>
          <c:cat>
            <c:numRef>
              <c:f>'core count sensitivity'!$A$10:$A$13</c:f>
              <c:numCache>
                <c:formatCode>General</c:formatCode>
                <c:ptCount val="4"/>
                <c:pt idx="0">
                  <c:v>16</c:v>
                </c:pt>
                <c:pt idx="1">
                  <c:v>24</c:v>
                </c:pt>
                <c:pt idx="2">
                  <c:v>32</c:v>
                </c:pt>
                <c:pt idx="3">
                  <c:v>64</c:v>
                </c:pt>
              </c:numCache>
            </c:numRef>
          </c:cat>
          <c:val>
            <c:numRef>
              <c:f>'core count sensitivity'!$E$10:$E$13</c:f>
              <c:numCache>
                <c:formatCode>General</c:formatCode>
                <c:ptCount val="4"/>
                <c:pt idx="0">
                  <c:v>8.655903892227224</c:v>
                </c:pt>
                <c:pt idx="1">
                  <c:v>14.346470979221703</c:v>
                </c:pt>
                <c:pt idx="2">
                  <c:v>16.526470314158701</c:v>
                </c:pt>
                <c:pt idx="3">
                  <c:v>34.521075032502203</c:v>
                </c:pt>
              </c:numCache>
            </c:numRef>
          </c:val>
        </c:ser>
        <c:ser>
          <c:idx val="4"/>
          <c:order val="4"/>
          <c:tx>
            <c:strRef>
              <c:f>'core count sensitivity'!$F$9</c:f>
              <c:strCache>
                <c:ptCount val="1"/>
                <c:pt idx="0">
                  <c:v>TCM</c:v>
                </c:pt>
              </c:strCache>
            </c:strRef>
          </c:tx>
          <c:val>
            <c:numRef>
              <c:f>'core count sensitivity'!$F$10:$F$13</c:f>
              <c:numCache>
                <c:formatCode>General</c:formatCode>
                <c:ptCount val="4"/>
                <c:pt idx="0">
                  <c:v>4.7994200884634015</c:v>
                </c:pt>
                <c:pt idx="1">
                  <c:v>7.8320031337861113</c:v>
                </c:pt>
                <c:pt idx="2">
                  <c:v>10.670387793817101</c:v>
                </c:pt>
                <c:pt idx="3">
                  <c:v>29.336079920400007</c:v>
                </c:pt>
              </c:numCache>
            </c:numRef>
          </c:val>
        </c:ser>
        <c:ser>
          <c:idx val="5"/>
          <c:order val="5"/>
          <c:tx>
            <c:strRef>
              <c:f>'core count sensitivity'!$G$9</c:f>
              <c:strCache>
                <c:ptCount val="1"/>
                <c:pt idx="0">
                  <c:v>Blacklisting</c:v>
                </c:pt>
              </c:strCache>
            </c:strRef>
          </c:tx>
          <c:val>
            <c:numRef>
              <c:f>'core count sensitivity'!$G$10:$G$13</c:f>
              <c:numCache>
                <c:formatCode>General</c:formatCode>
                <c:ptCount val="4"/>
                <c:pt idx="0">
                  <c:v>3.9594259890552981</c:v>
                </c:pt>
                <c:pt idx="1">
                  <c:v>6.0680555806506495</c:v>
                </c:pt>
                <c:pt idx="2">
                  <c:v>8.4923472786956733</c:v>
                </c:pt>
                <c:pt idx="3">
                  <c:v>18.381309920842401</c:v>
                </c:pt>
              </c:numCache>
            </c:numRef>
          </c:val>
        </c:ser>
        <c:axId val="323138688"/>
        <c:axId val="323140608"/>
      </c:barChart>
      <c:catAx>
        <c:axId val="323138688"/>
        <c:scaling>
          <c:orientation val="minMax"/>
        </c:scaling>
        <c:axPos val="b"/>
        <c:title>
          <c:tx>
            <c:rich>
              <a:bodyPr/>
              <a:lstStyle/>
              <a:p>
                <a:pPr>
                  <a:defRPr/>
                </a:pPr>
                <a:r>
                  <a:rPr lang="en-US"/>
                  <a:t>Core Count</a:t>
                </a:r>
              </a:p>
            </c:rich>
          </c:tx>
          <c:layout/>
        </c:title>
        <c:numFmt formatCode="General" sourceLinked="1"/>
        <c:tickLblPos val="nextTo"/>
        <c:crossAx val="323140608"/>
        <c:crosses val="autoZero"/>
        <c:auto val="1"/>
        <c:lblAlgn val="ctr"/>
        <c:lblOffset val="100"/>
      </c:catAx>
      <c:valAx>
        <c:axId val="323140608"/>
        <c:scaling>
          <c:orientation val="minMax"/>
        </c:scaling>
        <c:axPos val="l"/>
        <c:majorGridlines/>
        <c:title>
          <c:tx>
            <c:rich>
              <a:bodyPr rot="-5400000" vert="horz"/>
              <a:lstStyle/>
              <a:p>
                <a:pPr>
                  <a:defRPr/>
                </a:pPr>
                <a:r>
                  <a:rPr lang="en-US"/>
                  <a:t>Unfairness</a:t>
                </a:r>
              </a:p>
            </c:rich>
          </c:tx>
          <c:layout/>
        </c:title>
        <c:numFmt formatCode="General" sourceLinked="1"/>
        <c:tickLblPos val="nextTo"/>
        <c:crossAx val="323138688"/>
        <c:crosses val="autoZero"/>
        <c:crossBetween val="between"/>
      </c:valAx>
    </c:plotArea>
    <c:legend>
      <c:legendPos val="r"/>
      <c:layout/>
    </c:legend>
    <c:plotVisOnly val="1"/>
  </c:chart>
  <c:txPr>
    <a:bodyPr/>
    <a:lstStyle/>
    <a:p>
      <a:pPr>
        <a:defRPr sz="20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'channel count sensitivity'!$B$2</c:f>
              <c:strCache>
                <c:ptCount val="1"/>
                <c:pt idx="0">
                  <c:v>FRFCFS</c:v>
                </c:pt>
              </c:strCache>
            </c:strRef>
          </c:tx>
          <c:cat>
            <c:numRef>
              <c:f>'channel count sensitivity'!$A$3:$A$6</c:f>
              <c:numCache>
                <c:formatCode>General</c:formatCode>
                <c:ptCount val="4"/>
                <c:pt idx="0">
                  <c:v>1</c:v>
                </c:pt>
                <c:pt idx="1">
                  <c:v>2</c:v>
                </c:pt>
                <c:pt idx="2">
                  <c:v>4</c:v>
                </c:pt>
                <c:pt idx="3">
                  <c:v>8</c:v>
                </c:pt>
              </c:numCache>
            </c:numRef>
          </c:cat>
          <c:val>
            <c:numRef>
              <c:f>'channel count sensitivity'!$B$3:$B$6</c:f>
              <c:numCache>
                <c:formatCode>General</c:formatCode>
                <c:ptCount val="4"/>
                <c:pt idx="0">
                  <c:v>3.3177852574378499</c:v>
                </c:pt>
                <c:pt idx="1">
                  <c:v>5.2175091458835317</c:v>
                </c:pt>
                <c:pt idx="2">
                  <c:v>7.7947186307350682</c:v>
                </c:pt>
                <c:pt idx="3">
                  <c:v>11.151308809444902</c:v>
                </c:pt>
              </c:numCache>
            </c:numRef>
          </c:val>
        </c:ser>
        <c:ser>
          <c:idx val="1"/>
          <c:order val="1"/>
          <c:tx>
            <c:strRef>
              <c:f>'channel count sensitivity'!$C$2</c:f>
              <c:strCache>
                <c:ptCount val="1"/>
                <c:pt idx="0">
                  <c:v>FRFCFS-Cap</c:v>
                </c:pt>
              </c:strCache>
            </c:strRef>
          </c:tx>
          <c:cat>
            <c:numRef>
              <c:f>'channel count sensitivity'!$A$3:$A$6</c:f>
              <c:numCache>
                <c:formatCode>General</c:formatCode>
                <c:ptCount val="4"/>
                <c:pt idx="0">
                  <c:v>1</c:v>
                </c:pt>
                <c:pt idx="1">
                  <c:v>2</c:v>
                </c:pt>
                <c:pt idx="2">
                  <c:v>4</c:v>
                </c:pt>
                <c:pt idx="3">
                  <c:v>8</c:v>
                </c:pt>
              </c:numCache>
            </c:numRef>
          </c:cat>
          <c:val>
            <c:numRef>
              <c:f>'channel count sensitivity'!$C$3:$C$6</c:f>
              <c:numCache>
                <c:formatCode>General</c:formatCode>
                <c:ptCount val="4"/>
                <c:pt idx="0">
                  <c:v>3.5912722993087183</c:v>
                </c:pt>
                <c:pt idx="1">
                  <c:v>5.6692495489135597</c:v>
                </c:pt>
                <c:pt idx="2">
                  <c:v>8.5331675591016527</c:v>
                </c:pt>
                <c:pt idx="3">
                  <c:v>12.066112599476003</c:v>
                </c:pt>
              </c:numCache>
            </c:numRef>
          </c:val>
        </c:ser>
        <c:ser>
          <c:idx val="2"/>
          <c:order val="2"/>
          <c:tx>
            <c:strRef>
              <c:f>'channel count sensitivity'!$D$2</c:f>
              <c:strCache>
                <c:ptCount val="1"/>
                <c:pt idx="0">
                  <c:v>PARBS</c:v>
                </c:pt>
              </c:strCache>
            </c:strRef>
          </c:tx>
          <c:cat>
            <c:numRef>
              <c:f>'channel count sensitivity'!$A$3:$A$6</c:f>
              <c:numCache>
                <c:formatCode>General</c:formatCode>
                <c:ptCount val="4"/>
                <c:pt idx="0">
                  <c:v>1</c:v>
                </c:pt>
                <c:pt idx="1">
                  <c:v>2</c:v>
                </c:pt>
                <c:pt idx="2">
                  <c:v>4</c:v>
                </c:pt>
                <c:pt idx="3">
                  <c:v>8</c:v>
                </c:pt>
              </c:numCache>
            </c:numRef>
          </c:cat>
          <c:val>
            <c:numRef>
              <c:f>'channel count sensitivity'!$D$3:$D$6</c:f>
              <c:numCache>
                <c:formatCode>General</c:formatCode>
                <c:ptCount val="4"/>
                <c:pt idx="0">
                  <c:v>3.7280239538734601</c:v>
                </c:pt>
                <c:pt idx="1">
                  <c:v>5.7726918435690804</c:v>
                </c:pt>
                <c:pt idx="2">
                  <c:v>8.5397090961674227</c:v>
                </c:pt>
                <c:pt idx="3">
                  <c:v>12.027466289260104</c:v>
                </c:pt>
              </c:numCache>
            </c:numRef>
          </c:val>
        </c:ser>
        <c:ser>
          <c:idx val="3"/>
          <c:order val="3"/>
          <c:tx>
            <c:strRef>
              <c:f>'channel count sensitivity'!$E$2</c:f>
              <c:strCache>
                <c:ptCount val="1"/>
                <c:pt idx="0">
                  <c:v>ATLAS</c:v>
                </c:pt>
              </c:strCache>
            </c:strRef>
          </c:tx>
          <c:cat>
            <c:numRef>
              <c:f>'channel count sensitivity'!$A$3:$A$6</c:f>
              <c:numCache>
                <c:formatCode>General</c:formatCode>
                <c:ptCount val="4"/>
                <c:pt idx="0">
                  <c:v>1</c:v>
                </c:pt>
                <c:pt idx="1">
                  <c:v>2</c:v>
                </c:pt>
                <c:pt idx="2">
                  <c:v>4</c:v>
                </c:pt>
                <c:pt idx="3">
                  <c:v>8</c:v>
                </c:pt>
              </c:numCache>
            </c:numRef>
          </c:cat>
          <c:val>
            <c:numRef>
              <c:f>'channel count sensitivity'!$E$3:$E$6</c:f>
              <c:numCache>
                <c:formatCode>General</c:formatCode>
                <c:ptCount val="4"/>
                <c:pt idx="0">
                  <c:v>4.5334269208932714</c:v>
                </c:pt>
                <c:pt idx="1">
                  <c:v>6.4644175191963065</c:v>
                </c:pt>
                <c:pt idx="2">
                  <c:v>8.7650174543245001</c:v>
                </c:pt>
                <c:pt idx="3">
                  <c:v>11.501723915748499</c:v>
                </c:pt>
              </c:numCache>
            </c:numRef>
          </c:val>
        </c:ser>
        <c:ser>
          <c:idx val="4"/>
          <c:order val="4"/>
          <c:tx>
            <c:strRef>
              <c:f>'channel count sensitivity'!$F$2</c:f>
              <c:strCache>
                <c:ptCount val="1"/>
                <c:pt idx="0">
                  <c:v>TCM</c:v>
                </c:pt>
              </c:strCache>
            </c:strRef>
          </c:tx>
          <c:val>
            <c:numRef>
              <c:f>'channel count sensitivity'!$F$3:$F$6</c:f>
              <c:numCache>
                <c:formatCode>General</c:formatCode>
                <c:ptCount val="4"/>
                <c:pt idx="0">
                  <c:v>4.4932590312389618</c:v>
                </c:pt>
                <c:pt idx="1">
                  <c:v>6.3662893900735114</c:v>
                </c:pt>
                <c:pt idx="2">
                  <c:v>8.7694173415517191</c:v>
                </c:pt>
                <c:pt idx="3">
                  <c:v>11.669004569362306</c:v>
                </c:pt>
              </c:numCache>
            </c:numRef>
          </c:val>
        </c:ser>
        <c:ser>
          <c:idx val="5"/>
          <c:order val="5"/>
          <c:tx>
            <c:strRef>
              <c:f>'channel count sensitivity'!$G$2</c:f>
              <c:strCache>
                <c:ptCount val="1"/>
                <c:pt idx="0">
                  <c:v>Blacklisting</c:v>
                </c:pt>
              </c:strCache>
            </c:strRef>
          </c:tx>
          <c:val>
            <c:numRef>
              <c:f>'channel count sensitivity'!$G$3:$G$6</c:f>
              <c:numCache>
                <c:formatCode>General</c:formatCode>
                <c:ptCount val="4"/>
                <c:pt idx="0">
                  <c:v>4.3543456369003382</c:v>
                </c:pt>
                <c:pt idx="1">
                  <c:v>6.4190101490054783</c:v>
                </c:pt>
                <c:pt idx="2">
                  <c:v>9.1797781169080501</c:v>
                </c:pt>
                <c:pt idx="3">
                  <c:v>12.491143801891999</c:v>
                </c:pt>
              </c:numCache>
            </c:numRef>
          </c:val>
        </c:ser>
        <c:axId val="50748416"/>
        <c:axId val="50758784"/>
      </c:barChart>
      <c:catAx>
        <c:axId val="50748416"/>
        <c:scaling>
          <c:orientation val="minMax"/>
        </c:scaling>
        <c:axPos val="b"/>
        <c:title>
          <c:tx>
            <c:rich>
              <a:bodyPr/>
              <a:lstStyle/>
              <a:p>
                <a:pPr>
                  <a:defRPr/>
                </a:pPr>
                <a:r>
                  <a:rPr lang="en-US"/>
                  <a:t>Channel Count</a:t>
                </a:r>
              </a:p>
            </c:rich>
          </c:tx>
          <c:layout/>
        </c:title>
        <c:numFmt formatCode="General" sourceLinked="1"/>
        <c:tickLblPos val="nextTo"/>
        <c:crossAx val="50758784"/>
        <c:crosses val="autoZero"/>
        <c:auto val="1"/>
        <c:lblAlgn val="ctr"/>
        <c:lblOffset val="100"/>
      </c:catAx>
      <c:valAx>
        <c:axId val="50758784"/>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50748416"/>
        <c:crosses val="autoZero"/>
        <c:crossBetween val="between"/>
      </c:valAx>
    </c:plotArea>
    <c:plotVisOnly val="1"/>
  </c:chart>
  <c:txPr>
    <a:bodyPr/>
    <a:lstStyle/>
    <a:p>
      <a:pPr>
        <a:defRPr sz="20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'channel count sensitivity'!$B$9</c:f>
              <c:strCache>
                <c:ptCount val="1"/>
                <c:pt idx="0">
                  <c:v>FRFCFS</c:v>
                </c:pt>
              </c:strCache>
            </c:strRef>
          </c:tx>
          <c:cat>
            <c:numRef>
              <c:f>'channel count sensitivity'!$A$10:$A$13</c:f>
              <c:numCache>
                <c:formatCode>General</c:formatCode>
                <c:ptCount val="4"/>
                <c:pt idx="0">
                  <c:v>1</c:v>
                </c:pt>
                <c:pt idx="1">
                  <c:v>2</c:v>
                </c:pt>
                <c:pt idx="2">
                  <c:v>4</c:v>
                </c:pt>
                <c:pt idx="3">
                  <c:v>8</c:v>
                </c:pt>
              </c:numCache>
            </c:numRef>
          </c:cat>
          <c:val>
            <c:numRef>
              <c:f>'channel count sensitivity'!$B$10:$B$13</c:f>
              <c:numCache>
                <c:formatCode>General</c:formatCode>
                <c:ptCount val="4"/>
                <c:pt idx="0">
                  <c:v>31.517324724858913</c:v>
                </c:pt>
                <c:pt idx="1">
                  <c:v>15.819810620803199</c:v>
                </c:pt>
                <c:pt idx="2">
                  <c:v>8.2986520087810707</c:v>
                </c:pt>
                <c:pt idx="3">
                  <c:v>4.45472374666471</c:v>
                </c:pt>
              </c:numCache>
            </c:numRef>
          </c:val>
        </c:ser>
        <c:ser>
          <c:idx val="1"/>
          <c:order val="1"/>
          <c:tx>
            <c:strRef>
              <c:f>'channel count sensitivity'!$C$9</c:f>
              <c:strCache>
                <c:ptCount val="1"/>
                <c:pt idx="0">
                  <c:v>FRFCFS-Cap</c:v>
                </c:pt>
              </c:strCache>
            </c:strRef>
          </c:tx>
          <c:cat>
            <c:numRef>
              <c:f>'channel count sensitivity'!$A$10:$A$13</c:f>
              <c:numCache>
                <c:formatCode>General</c:formatCode>
                <c:ptCount val="4"/>
                <c:pt idx="0">
                  <c:v>1</c:v>
                </c:pt>
                <c:pt idx="1">
                  <c:v>2</c:v>
                </c:pt>
                <c:pt idx="2">
                  <c:v>4</c:v>
                </c:pt>
                <c:pt idx="3">
                  <c:v>8</c:v>
                </c:pt>
              </c:numCache>
            </c:numRef>
          </c:cat>
          <c:val>
            <c:numRef>
              <c:f>'channel count sensitivity'!$C$10:$C$13</c:f>
              <c:numCache>
                <c:formatCode>General</c:formatCode>
                <c:ptCount val="4"/>
                <c:pt idx="0">
                  <c:v>24.606944338601899</c:v>
                </c:pt>
                <c:pt idx="1">
                  <c:v>11.820554751436003</c:v>
                </c:pt>
                <c:pt idx="2">
                  <c:v>6.1429637404877084</c:v>
                </c:pt>
                <c:pt idx="3">
                  <c:v>3.5848375334226299</c:v>
                </c:pt>
              </c:numCache>
            </c:numRef>
          </c:val>
        </c:ser>
        <c:ser>
          <c:idx val="2"/>
          <c:order val="2"/>
          <c:tx>
            <c:strRef>
              <c:f>'channel count sensitivity'!$D$9</c:f>
              <c:strCache>
                <c:ptCount val="1"/>
                <c:pt idx="0">
                  <c:v>PARBS</c:v>
                </c:pt>
              </c:strCache>
            </c:strRef>
          </c:tx>
          <c:cat>
            <c:numRef>
              <c:f>'channel count sensitivity'!$A$10:$A$13</c:f>
              <c:numCache>
                <c:formatCode>General</c:formatCode>
                <c:ptCount val="4"/>
                <c:pt idx="0">
                  <c:v>1</c:v>
                </c:pt>
                <c:pt idx="1">
                  <c:v>2</c:v>
                </c:pt>
                <c:pt idx="2">
                  <c:v>4</c:v>
                </c:pt>
                <c:pt idx="3">
                  <c:v>8</c:v>
                </c:pt>
              </c:numCache>
            </c:numRef>
          </c:cat>
          <c:val>
            <c:numRef>
              <c:f>'channel count sensitivity'!$D$10:$D$13</c:f>
              <c:numCache>
                <c:formatCode>General</c:formatCode>
                <c:ptCount val="4"/>
                <c:pt idx="0">
                  <c:v>24.116233873366692</c:v>
                </c:pt>
                <c:pt idx="1">
                  <c:v>10.851227201886303</c:v>
                </c:pt>
                <c:pt idx="2">
                  <c:v>5.6851946204962767</c:v>
                </c:pt>
                <c:pt idx="3">
                  <c:v>3.3160923116091583</c:v>
                </c:pt>
              </c:numCache>
            </c:numRef>
          </c:val>
        </c:ser>
        <c:ser>
          <c:idx val="3"/>
          <c:order val="3"/>
          <c:tx>
            <c:strRef>
              <c:f>'channel count sensitivity'!$E$9</c:f>
              <c:strCache>
                <c:ptCount val="1"/>
                <c:pt idx="0">
                  <c:v>ATLAS</c:v>
                </c:pt>
              </c:strCache>
            </c:strRef>
          </c:tx>
          <c:cat>
            <c:numRef>
              <c:f>'channel count sensitivity'!$A$10:$A$13</c:f>
              <c:numCache>
                <c:formatCode>General</c:formatCode>
                <c:ptCount val="4"/>
                <c:pt idx="0">
                  <c:v>1</c:v>
                </c:pt>
                <c:pt idx="1">
                  <c:v>2</c:v>
                </c:pt>
                <c:pt idx="2">
                  <c:v>4</c:v>
                </c:pt>
                <c:pt idx="3">
                  <c:v>8</c:v>
                </c:pt>
              </c:numCache>
            </c:numRef>
          </c:cat>
          <c:val>
            <c:numRef>
              <c:f>'channel count sensitivity'!$E$10:$E$13</c:f>
              <c:numCache>
                <c:formatCode>General</c:formatCode>
                <c:ptCount val="4"/>
                <c:pt idx="0">
                  <c:v>109.65699737093897</c:v>
                </c:pt>
                <c:pt idx="1">
                  <c:v>31.6646800099054</c:v>
                </c:pt>
                <c:pt idx="2">
                  <c:v>13.9188338670159</c:v>
                </c:pt>
                <c:pt idx="3">
                  <c:v>7.7679400670962764</c:v>
                </c:pt>
              </c:numCache>
            </c:numRef>
          </c:val>
        </c:ser>
        <c:ser>
          <c:idx val="4"/>
          <c:order val="4"/>
          <c:tx>
            <c:strRef>
              <c:f>'channel count sensitivity'!$F$9</c:f>
              <c:strCache>
                <c:ptCount val="1"/>
                <c:pt idx="0">
                  <c:v>TCM</c:v>
                </c:pt>
              </c:strCache>
            </c:strRef>
          </c:tx>
          <c:val>
            <c:numRef>
              <c:f>'channel count sensitivity'!$F$10:$F$13</c:f>
              <c:numCache>
                <c:formatCode>General</c:formatCode>
                <c:ptCount val="4"/>
                <c:pt idx="0">
                  <c:v>34.653948603860798</c:v>
                </c:pt>
                <c:pt idx="1">
                  <c:v>16.6752730792468</c:v>
                </c:pt>
                <c:pt idx="2">
                  <c:v>8.3287023608634581</c:v>
                </c:pt>
                <c:pt idx="3">
                  <c:v>4.4509103051491703</c:v>
                </c:pt>
              </c:numCache>
            </c:numRef>
          </c:val>
        </c:ser>
        <c:ser>
          <c:idx val="5"/>
          <c:order val="5"/>
          <c:tx>
            <c:strRef>
              <c:f>'channel count sensitivity'!$G$9</c:f>
              <c:strCache>
                <c:ptCount val="1"/>
                <c:pt idx="0">
                  <c:v>Blacklisting</c:v>
                </c:pt>
              </c:strCache>
            </c:strRef>
          </c:tx>
          <c:val>
            <c:numRef>
              <c:f>'channel count sensitivity'!$G$10:$G$13</c:f>
              <c:numCache>
                <c:formatCode>General</c:formatCode>
                <c:ptCount val="4"/>
                <c:pt idx="0">
                  <c:v>27.917296082701984</c:v>
                </c:pt>
                <c:pt idx="1">
                  <c:v>13.190135531052604</c:v>
                </c:pt>
                <c:pt idx="2">
                  <c:v>6.5405371538693498</c:v>
                </c:pt>
                <c:pt idx="3">
                  <c:v>3.6298646270582591</c:v>
                </c:pt>
              </c:numCache>
            </c:numRef>
          </c:val>
        </c:ser>
        <c:axId val="52060544"/>
        <c:axId val="52062464"/>
      </c:barChart>
      <c:catAx>
        <c:axId val="52060544"/>
        <c:scaling>
          <c:orientation val="minMax"/>
        </c:scaling>
        <c:axPos val="b"/>
        <c:title>
          <c:tx>
            <c:rich>
              <a:bodyPr/>
              <a:lstStyle/>
              <a:p>
                <a:pPr>
                  <a:defRPr/>
                </a:pPr>
                <a:r>
                  <a:rPr lang="en-US"/>
                  <a:t>Channel Count</a:t>
                </a:r>
              </a:p>
            </c:rich>
          </c:tx>
          <c:layout/>
        </c:title>
        <c:numFmt formatCode="General" sourceLinked="1"/>
        <c:tickLblPos val="nextTo"/>
        <c:crossAx val="52062464"/>
        <c:crosses val="autoZero"/>
        <c:auto val="1"/>
        <c:lblAlgn val="ctr"/>
        <c:lblOffset val="100"/>
      </c:catAx>
      <c:valAx>
        <c:axId val="52062464"/>
        <c:scaling>
          <c:orientation val="minMax"/>
        </c:scaling>
        <c:axPos val="l"/>
        <c:majorGridlines/>
        <c:title>
          <c:tx>
            <c:rich>
              <a:bodyPr rot="-5400000" vert="horz"/>
              <a:lstStyle/>
              <a:p>
                <a:pPr>
                  <a:defRPr/>
                </a:pPr>
                <a:r>
                  <a:rPr lang="en-US"/>
                  <a:t>Unfairness</a:t>
                </a:r>
              </a:p>
            </c:rich>
          </c:tx>
          <c:layout/>
        </c:title>
        <c:numFmt formatCode="General" sourceLinked="1"/>
        <c:tickLblPos val="nextTo"/>
        <c:crossAx val="52060544"/>
        <c:crosses val="autoZero"/>
        <c:crossBetween val="between"/>
      </c:valAx>
    </c:plotArea>
    <c:legend>
      <c:legendPos val="r"/>
      <c:layout/>
    </c:legend>
    <c:plotVisOnly val="1"/>
  </c:chart>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312968123640127"/>
          <c:y val="5.8327421532372824E-2"/>
          <c:w val="0.59614926606396501"/>
          <c:h val="0.62774043303195626"/>
        </c:manualLayout>
      </c:layout>
      <c:scatterChart>
        <c:scatterStyle val="smoothMarker"/>
        <c:ser>
          <c:idx val="0"/>
          <c:order val="0"/>
          <c:tx>
            <c:strRef>
              <c:f>Sheet1!$D$1</c:f>
              <c:strCache>
                <c:ptCount val="1"/>
                <c:pt idx="0">
                  <c:v>omnetpp</c:v>
                </c:pt>
              </c:strCache>
            </c:strRef>
          </c:tx>
          <c:spPr>
            <a:ln w="63500"/>
          </c:spPr>
          <c:marker>
            <c:symbol val="none"/>
          </c:marker>
          <c:xVal>
            <c:numRef>
              <c:f>Sheet1!$C$2:$C$13</c:f>
              <c:numCache>
                <c:formatCode>General</c:formatCode>
                <c:ptCount val="12"/>
                <c:pt idx="0">
                  <c:v>0.35860785899999997</c:v>
                </c:pt>
                <c:pt idx="1">
                  <c:v>0.40850773899999998</c:v>
                </c:pt>
                <c:pt idx="2">
                  <c:v>0.53253157499999959</c:v>
                </c:pt>
                <c:pt idx="3">
                  <c:v>0.58099312199999076</c:v>
                </c:pt>
                <c:pt idx="4">
                  <c:v>0.63287730700000988</c:v>
                </c:pt>
                <c:pt idx="5">
                  <c:v>0.6908799540000129</c:v>
                </c:pt>
                <c:pt idx="6">
                  <c:v>0.72694550100000765</c:v>
                </c:pt>
                <c:pt idx="7">
                  <c:v>0.79635468200000004</c:v>
                </c:pt>
                <c:pt idx="8">
                  <c:v>0.83755898299999998</c:v>
                </c:pt>
                <c:pt idx="9">
                  <c:v>0.938360254</c:v>
                </c:pt>
                <c:pt idx="10">
                  <c:v>0.94830560700000865</c:v>
                </c:pt>
                <c:pt idx="11">
                  <c:v>1</c:v>
                </c:pt>
              </c:numCache>
            </c:numRef>
          </c:xVal>
          <c:yVal>
            <c:numRef>
              <c:f>Sheet1!$D$2:$D$13</c:f>
              <c:numCache>
                <c:formatCode>General</c:formatCode>
                <c:ptCount val="12"/>
                <c:pt idx="0">
                  <c:v>0.34972004020000141</c:v>
                </c:pt>
                <c:pt idx="1">
                  <c:v>0.39891302230000736</c:v>
                </c:pt>
                <c:pt idx="2">
                  <c:v>0.52169597720001271</c:v>
                </c:pt>
                <c:pt idx="3">
                  <c:v>0.56943945840000065</c:v>
                </c:pt>
                <c:pt idx="4">
                  <c:v>0.6195350247000001</c:v>
                </c:pt>
                <c:pt idx="5">
                  <c:v>0.67834551520001574</c:v>
                </c:pt>
                <c:pt idx="6">
                  <c:v>0.71424555490000063</c:v>
                </c:pt>
                <c:pt idx="7">
                  <c:v>0.78345644459999997</c:v>
                </c:pt>
                <c:pt idx="8">
                  <c:v>0.82650495540000002</c:v>
                </c:pt>
                <c:pt idx="9">
                  <c:v>0.92799986790000977</c:v>
                </c:pt>
                <c:pt idx="10">
                  <c:v>0.94882528280001022</c:v>
                </c:pt>
                <c:pt idx="11">
                  <c:v>1</c:v>
                </c:pt>
              </c:numCache>
            </c:numRef>
          </c:yVal>
          <c:smooth val="1"/>
        </c:ser>
        <c:ser>
          <c:idx val="1"/>
          <c:order val="1"/>
          <c:tx>
            <c:strRef>
              <c:f>Sheet1!$B$1</c:f>
              <c:strCache>
                <c:ptCount val="1"/>
                <c:pt idx="0">
                  <c:v>mcf</c:v>
                </c:pt>
              </c:strCache>
            </c:strRef>
          </c:tx>
          <c:spPr>
            <a:ln w="63500"/>
          </c:spPr>
          <c:marker>
            <c:symbol val="none"/>
          </c:marker>
          <c:xVal>
            <c:numRef>
              <c:f>Sheet1!$A$2:$A$15</c:f>
              <c:numCache>
                <c:formatCode>General</c:formatCode>
                <c:ptCount val="14"/>
                <c:pt idx="0">
                  <c:v>0.37721932679999998</c:v>
                </c:pt>
                <c:pt idx="1">
                  <c:v>0.43115026620000635</c:v>
                </c:pt>
                <c:pt idx="2">
                  <c:v>0.52234849979999998</c:v>
                </c:pt>
                <c:pt idx="3">
                  <c:v>0.57314720260001473</c:v>
                </c:pt>
                <c:pt idx="4">
                  <c:v>0.58167063300000565</c:v>
                </c:pt>
                <c:pt idx="5">
                  <c:v>0.58876888089999957</c:v>
                </c:pt>
                <c:pt idx="6">
                  <c:v>0.62097655380000005</c:v>
                </c:pt>
                <c:pt idx="7">
                  <c:v>0.65381880630001898</c:v>
                </c:pt>
                <c:pt idx="8">
                  <c:v>0.69145965280000565</c:v>
                </c:pt>
                <c:pt idx="9">
                  <c:v>0.7743349227999996</c:v>
                </c:pt>
                <c:pt idx="10">
                  <c:v>0.87667045360002382</c:v>
                </c:pt>
                <c:pt idx="11">
                  <c:v>0.95667656850000005</c:v>
                </c:pt>
                <c:pt idx="12">
                  <c:v>0.9958109463</c:v>
                </c:pt>
                <c:pt idx="13">
                  <c:v>1</c:v>
                </c:pt>
              </c:numCache>
            </c:numRef>
          </c:xVal>
          <c:yVal>
            <c:numRef>
              <c:f>Sheet1!$B$2:$B$15</c:f>
              <c:numCache>
                <c:formatCode>General</c:formatCode>
                <c:ptCount val="14"/>
                <c:pt idx="0">
                  <c:v>0.34875968080000141</c:v>
                </c:pt>
                <c:pt idx="1">
                  <c:v>0.39941580750000893</c:v>
                </c:pt>
                <c:pt idx="2">
                  <c:v>0.48690337970000686</c:v>
                </c:pt>
                <c:pt idx="3">
                  <c:v>0.53653353809999949</c:v>
                </c:pt>
                <c:pt idx="4">
                  <c:v>0.54337399919999996</c:v>
                </c:pt>
                <c:pt idx="5">
                  <c:v>0.55101928749999995</c:v>
                </c:pt>
                <c:pt idx="6">
                  <c:v>0.5827785192000019</c:v>
                </c:pt>
                <c:pt idx="7">
                  <c:v>0.6145677080999995</c:v>
                </c:pt>
                <c:pt idx="8">
                  <c:v>0.65149145820001753</c:v>
                </c:pt>
                <c:pt idx="9">
                  <c:v>0.74316428400000001</c:v>
                </c:pt>
                <c:pt idx="10">
                  <c:v>0.84741150869999993</c:v>
                </c:pt>
                <c:pt idx="11">
                  <c:v>0.93385608460000002</c:v>
                </c:pt>
                <c:pt idx="12">
                  <c:v>0.96889530200001472</c:v>
                </c:pt>
                <c:pt idx="13">
                  <c:v>1</c:v>
                </c:pt>
              </c:numCache>
            </c:numRef>
          </c:yVal>
          <c:smooth val="1"/>
        </c:ser>
        <c:ser>
          <c:idx val="2"/>
          <c:order val="2"/>
          <c:tx>
            <c:strRef>
              <c:f>Sheet1!$F$1</c:f>
              <c:strCache>
                <c:ptCount val="1"/>
                <c:pt idx="0">
                  <c:v>astar</c:v>
                </c:pt>
              </c:strCache>
            </c:strRef>
          </c:tx>
          <c:spPr>
            <a:ln w="63500"/>
          </c:spPr>
          <c:marker>
            <c:symbol val="none"/>
          </c:marker>
          <c:xVal>
            <c:numRef>
              <c:f>Sheet1!$E$2:$E$13</c:f>
              <c:numCache>
                <c:formatCode>General</c:formatCode>
                <c:ptCount val="12"/>
                <c:pt idx="0">
                  <c:v>0.4237685022000055</c:v>
                </c:pt>
                <c:pt idx="1">
                  <c:v>0.48022401510000551</c:v>
                </c:pt>
                <c:pt idx="2">
                  <c:v>0.66073844080000665</c:v>
                </c:pt>
                <c:pt idx="3">
                  <c:v>0.71531224939999949</c:v>
                </c:pt>
                <c:pt idx="4">
                  <c:v>0.77603935160001059</c:v>
                </c:pt>
                <c:pt idx="5">
                  <c:v>0.7843630648999883</c:v>
                </c:pt>
                <c:pt idx="6">
                  <c:v>0.83270415450001101</c:v>
                </c:pt>
                <c:pt idx="7">
                  <c:v>0.86206162320001101</c:v>
                </c:pt>
                <c:pt idx="8">
                  <c:v>0.90560560250001865</c:v>
                </c:pt>
                <c:pt idx="9">
                  <c:v>0.92953069099999996</c:v>
                </c:pt>
                <c:pt idx="10">
                  <c:v>0.96016632660000001</c:v>
                </c:pt>
                <c:pt idx="11">
                  <c:v>1</c:v>
                </c:pt>
              </c:numCache>
            </c:numRef>
          </c:xVal>
          <c:yVal>
            <c:numRef>
              <c:f>Sheet1!$F$2:$F$13</c:f>
              <c:numCache>
                <c:formatCode>General</c:formatCode>
                <c:ptCount val="12"/>
                <c:pt idx="0">
                  <c:v>0.41585590990000865</c:v>
                </c:pt>
                <c:pt idx="1">
                  <c:v>0.48051834810000038</c:v>
                </c:pt>
                <c:pt idx="2">
                  <c:v>0.66785834180000003</c:v>
                </c:pt>
                <c:pt idx="3">
                  <c:v>0.72535973910000062</c:v>
                </c:pt>
                <c:pt idx="4">
                  <c:v>0.77685794350001058</c:v>
                </c:pt>
                <c:pt idx="5">
                  <c:v>0.798758870000011</c:v>
                </c:pt>
                <c:pt idx="6">
                  <c:v>0.84877018360001066</c:v>
                </c:pt>
                <c:pt idx="7">
                  <c:v>0.88034934260000464</c:v>
                </c:pt>
                <c:pt idx="8">
                  <c:v>0.92559496129999996</c:v>
                </c:pt>
                <c:pt idx="9">
                  <c:v>0.95011778339999997</c:v>
                </c:pt>
                <c:pt idx="10">
                  <c:v>0.98595535140000001</c:v>
                </c:pt>
                <c:pt idx="11">
                  <c:v>1</c:v>
                </c:pt>
              </c:numCache>
            </c:numRef>
          </c:yVal>
          <c:smooth val="1"/>
        </c:ser>
        <c:axId val="240825088"/>
        <c:axId val="240827008"/>
      </c:scatterChart>
      <c:valAx>
        <c:axId val="240825088"/>
        <c:scaling>
          <c:orientation val="minMax"/>
          <c:max val="1"/>
          <c:min val="0.30000000000000032"/>
        </c:scaling>
        <c:axPos val="b"/>
        <c:title>
          <c:tx>
            <c:rich>
              <a:bodyPr/>
              <a:lstStyle/>
              <a:p>
                <a:pPr>
                  <a:defRPr sz="2500"/>
                </a:pPr>
                <a:r>
                  <a:rPr lang="en-US" sz="2500" dirty="0"/>
                  <a:t>Normalized</a:t>
                </a:r>
                <a:r>
                  <a:rPr lang="en-US" sz="2500" baseline="0" dirty="0"/>
                  <a:t> </a:t>
                </a:r>
                <a:r>
                  <a:rPr lang="en-US" sz="2500" baseline="0" dirty="0" smtClean="0"/>
                  <a:t>Request </a:t>
                </a:r>
                <a:r>
                  <a:rPr lang="en-US" sz="2500" baseline="0" dirty="0"/>
                  <a:t>Service Rate</a:t>
                </a:r>
                <a:endParaRPr lang="en-US" sz="2500" dirty="0"/>
              </a:p>
            </c:rich>
          </c:tx>
          <c:layout>
            <c:manualLayout>
              <c:xMode val="edge"/>
              <c:yMode val="edge"/>
              <c:x val="0.26243722236431777"/>
              <c:y val="0.82111141657170972"/>
            </c:manualLayout>
          </c:layout>
        </c:title>
        <c:numFmt formatCode="General" sourceLinked="1"/>
        <c:tickLblPos val="nextTo"/>
        <c:txPr>
          <a:bodyPr/>
          <a:lstStyle/>
          <a:p>
            <a:pPr>
              <a:defRPr sz="2000"/>
            </a:pPr>
            <a:endParaRPr lang="en-US"/>
          </a:p>
        </c:txPr>
        <c:crossAx val="240827008"/>
        <c:crosses val="autoZero"/>
        <c:crossBetween val="midCat"/>
        <c:majorUnit val="0.1"/>
      </c:valAx>
      <c:valAx>
        <c:axId val="240827008"/>
        <c:scaling>
          <c:orientation val="minMax"/>
          <c:max val="1"/>
          <c:min val="0.30000000000000032"/>
        </c:scaling>
        <c:axPos val="l"/>
        <c:title>
          <c:tx>
            <c:rich>
              <a:bodyPr rot="-5400000" vert="horz"/>
              <a:lstStyle/>
              <a:p>
                <a:pPr>
                  <a:defRPr sz="2500"/>
                </a:pPr>
                <a:r>
                  <a:rPr lang="en-US" sz="2500"/>
                  <a:t>Normalized</a:t>
                </a:r>
                <a:r>
                  <a:rPr lang="en-US" sz="2500" baseline="0"/>
                  <a:t> Performance</a:t>
                </a:r>
                <a:endParaRPr lang="en-US" sz="2500"/>
              </a:p>
            </c:rich>
          </c:tx>
          <c:layout>
            <c:manualLayout>
              <c:xMode val="edge"/>
              <c:yMode val="edge"/>
              <c:x val="9.0808731694018333E-2"/>
              <c:y val="2.6269253769977852E-2"/>
            </c:manualLayout>
          </c:layout>
        </c:title>
        <c:numFmt formatCode="General" sourceLinked="1"/>
        <c:tickLblPos val="nextTo"/>
        <c:txPr>
          <a:bodyPr/>
          <a:lstStyle/>
          <a:p>
            <a:pPr>
              <a:defRPr sz="2000"/>
            </a:pPr>
            <a:endParaRPr lang="en-US"/>
          </a:p>
        </c:txPr>
        <c:crossAx val="240825088"/>
        <c:crosses val="autoZero"/>
        <c:crossBetween val="midCat"/>
        <c:majorUnit val="0.1"/>
      </c:valAx>
    </c:plotArea>
    <c:legend>
      <c:legendPos val="r"/>
      <c:layout>
        <c:manualLayout>
          <c:xMode val="edge"/>
          <c:yMode val="edge"/>
          <c:x val="0.26435930506910332"/>
          <c:y val="4.3678355209016945E-2"/>
          <c:w val="0.34557694177116982"/>
          <c:h val="0.30552704223450688"/>
        </c:manualLayout>
      </c:layout>
      <c:txPr>
        <a:bodyPr/>
        <a:lstStyle/>
        <a:p>
          <a:pPr>
            <a:defRPr sz="2000"/>
          </a:pPr>
          <a:endParaRPr lang="en-US"/>
        </a:p>
      </c:txPr>
    </c:legend>
    <c:plotVisOnly val="1"/>
    <c:dispBlanksAs val="gap"/>
  </c:chart>
  <c:externalData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'Cache size sensitivity'!$B$2</c:f>
              <c:strCache>
                <c:ptCount val="1"/>
                <c:pt idx="0">
                  <c:v>FRFCFS</c:v>
                </c:pt>
              </c:strCache>
            </c:strRef>
          </c:tx>
          <c:cat>
            <c:strRef>
              <c:f>'Cache size sensitivity'!$A$3:$A$5</c:f>
              <c:strCache>
                <c:ptCount val="3"/>
                <c:pt idx="0">
                  <c:v>512KB</c:v>
                </c:pt>
                <c:pt idx="1">
                  <c:v>1MB</c:v>
                </c:pt>
                <c:pt idx="2">
                  <c:v>2MB</c:v>
                </c:pt>
              </c:strCache>
            </c:strRef>
          </c:cat>
          <c:val>
            <c:numRef>
              <c:f>'Cache size sensitivity'!$B$3:$B$5</c:f>
              <c:numCache>
                <c:formatCode>General</c:formatCode>
                <c:ptCount val="3"/>
                <c:pt idx="0">
                  <c:v>7.7947186307350682</c:v>
                </c:pt>
                <c:pt idx="1">
                  <c:v>9.1807001269039503</c:v>
                </c:pt>
                <c:pt idx="2">
                  <c:v>10.204997865032098</c:v>
                </c:pt>
              </c:numCache>
            </c:numRef>
          </c:val>
        </c:ser>
        <c:ser>
          <c:idx val="1"/>
          <c:order val="1"/>
          <c:tx>
            <c:strRef>
              <c:f>'Cache size sensitivity'!$C$2</c:f>
              <c:strCache>
                <c:ptCount val="1"/>
                <c:pt idx="0">
                  <c:v>FRFCFS-Cap</c:v>
                </c:pt>
              </c:strCache>
            </c:strRef>
          </c:tx>
          <c:cat>
            <c:strRef>
              <c:f>'Cache size sensitivity'!$A$3:$A$5</c:f>
              <c:strCache>
                <c:ptCount val="3"/>
                <c:pt idx="0">
                  <c:v>512KB</c:v>
                </c:pt>
                <c:pt idx="1">
                  <c:v>1MB</c:v>
                </c:pt>
                <c:pt idx="2">
                  <c:v>2MB</c:v>
                </c:pt>
              </c:strCache>
            </c:strRef>
          </c:cat>
          <c:val>
            <c:numRef>
              <c:f>'Cache size sensitivity'!$C$3:$C$5</c:f>
              <c:numCache>
                <c:formatCode>General</c:formatCode>
                <c:ptCount val="3"/>
                <c:pt idx="0">
                  <c:v>8.5331675591016527</c:v>
                </c:pt>
                <c:pt idx="1">
                  <c:v>9.963919878890664</c:v>
                </c:pt>
                <c:pt idx="2">
                  <c:v>11.185464783639604</c:v>
                </c:pt>
              </c:numCache>
            </c:numRef>
          </c:val>
        </c:ser>
        <c:ser>
          <c:idx val="2"/>
          <c:order val="2"/>
          <c:tx>
            <c:strRef>
              <c:f>'Cache size sensitivity'!$D$2</c:f>
              <c:strCache>
                <c:ptCount val="1"/>
                <c:pt idx="0">
                  <c:v>PARBS</c:v>
                </c:pt>
              </c:strCache>
            </c:strRef>
          </c:tx>
          <c:cat>
            <c:strRef>
              <c:f>'Cache size sensitivity'!$A$3:$A$5</c:f>
              <c:strCache>
                <c:ptCount val="3"/>
                <c:pt idx="0">
                  <c:v>512KB</c:v>
                </c:pt>
                <c:pt idx="1">
                  <c:v>1MB</c:v>
                </c:pt>
                <c:pt idx="2">
                  <c:v>2MB</c:v>
                </c:pt>
              </c:strCache>
            </c:strRef>
          </c:cat>
          <c:val>
            <c:numRef>
              <c:f>'Cache size sensitivity'!$D$3:$D$5</c:f>
              <c:numCache>
                <c:formatCode>General</c:formatCode>
                <c:ptCount val="3"/>
                <c:pt idx="0">
                  <c:v>8.5397090961674227</c:v>
                </c:pt>
                <c:pt idx="1">
                  <c:v>9.8677468598417679</c:v>
                </c:pt>
                <c:pt idx="2">
                  <c:v>11.040427738510299</c:v>
                </c:pt>
              </c:numCache>
            </c:numRef>
          </c:val>
        </c:ser>
        <c:ser>
          <c:idx val="3"/>
          <c:order val="3"/>
          <c:tx>
            <c:strRef>
              <c:f>'Cache size sensitivity'!$E$2</c:f>
              <c:strCache>
                <c:ptCount val="1"/>
                <c:pt idx="0">
                  <c:v>ATLAS</c:v>
                </c:pt>
              </c:strCache>
            </c:strRef>
          </c:tx>
          <c:cat>
            <c:strRef>
              <c:f>'Cache size sensitivity'!$A$3:$A$5</c:f>
              <c:strCache>
                <c:ptCount val="3"/>
                <c:pt idx="0">
                  <c:v>512KB</c:v>
                </c:pt>
                <c:pt idx="1">
                  <c:v>1MB</c:v>
                </c:pt>
                <c:pt idx="2">
                  <c:v>2MB</c:v>
                </c:pt>
              </c:strCache>
            </c:strRef>
          </c:cat>
          <c:val>
            <c:numRef>
              <c:f>'Cache size sensitivity'!$E$3:$E$5</c:f>
              <c:numCache>
                <c:formatCode>General</c:formatCode>
                <c:ptCount val="3"/>
                <c:pt idx="0">
                  <c:v>8.7650174543245001</c:v>
                </c:pt>
                <c:pt idx="1">
                  <c:v>9.9583869927740007</c:v>
                </c:pt>
                <c:pt idx="2">
                  <c:v>11.212094141686</c:v>
                </c:pt>
              </c:numCache>
            </c:numRef>
          </c:val>
        </c:ser>
        <c:ser>
          <c:idx val="4"/>
          <c:order val="4"/>
          <c:tx>
            <c:strRef>
              <c:f>'Cache size sensitivity'!$F$2</c:f>
              <c:strCache>
                <c:ptCount val="1"/>
                <c:pt idx="0">
                  <c:v>TCM</c:v>
                </c:pt>
              </c:strCache>
            </c:strRef>
          </c:tx>
          <c:cat>
            <c:strRef>
              <c:f>'Cache size sensitivity'!$A$3:$A$5</c:f>
              <c:strCache>
                <c:ptCount val="3"/>
                <c:pt idx="0">
                  <c:v>512KB</c:v>
                </c:pt>
                <c:pt idx="1">
                  <c:v>1MB</c:v>
                </c:pt>
                <c:pt idx="2">
                  <c:v>2MB</c:v>
                </c:pt>
              </c:strCache>
            </c:strRef>
          </c:cat>
          <c:val>
            <c:numRef>
              <c:f>'Cache size sensitivity'!$F$3:$F$5</c:f>
              <c:numCache>
                <c:formatCode>General</c:formatCode>
                <c:ptCount val="3"/>
                <c:pt idx="0">
                  <c:v>8.7694173415517191</c:v>
                </c:pt>
                <c:pt idx="1">
                  <c:v>10.210434709689103</c:v>
                </c:pt>
                <c:pt idx="2">
                  <c:v>11.4454719059576</c:v>
                </c:pt>
              </c:numCache>
            </c:numRef>
          </c:val>
        </c:ser>
        <c:ser>
          <c:idx val="5"/>
          <c:order val="5"/>
          <c:tx>
            <c:strRef>
              <c:f>'Cache size sensitivity'!$G$2</c:f>
              <c:strCache>
                <c:ptCount val="1"/>
                <c:pt idx="0">
                  <c:v>Blacklisting</c:v>
                </c:pt>
              </c:strCache>
            </c:strRef>
          </c:tx>
          <c:cat>
            <c:strRef>
              <c:f>'Cache size sensitivity'!$A$3:$A$5</c:f>
              <c:strCache>
                <c:ptCount val="3"/>
                <c:pt idx="0">
                  <c:v>512KB</c:v>
                </c:pt>
                <c:pt idx="1">
                  <c:v>1MB</c:v>
                </c:pt>
                <c:pt idx="2">
                  <c:v>2MB</c:v>
                </c:pt>
              </c:strCache>
            </c:strRef>
          </c:cat>
          <c:val>
            <c:numRef>
              <c:f>'Cache size sensitivity'!$G$3:$G$5</c:f>
              <c:numCache>
                <c:formatCode>General</c:formatCode>
                <c:ptCount val="3"/>
                <c:pt idx="0">
                  <c:v>9.1797781169080501</c:v>
                </c:pt>
                <c:pt idx="1">
                  <c:v>10.5959814730627</c:v>
                </c:pt>
                <c:pt idx="2">
                  <c:v>11.935509277308308</c:v>
                </c:pt>
              </c:numCache>
            </c:numRef>
          </c:val>
        </c:ser>
        <c:axId val="267852032"/>
        <c:axId val="267870208"/>
      </c:barChart>
      <c:catAx>
        <c:axId val="267852032"/>
        <c:scaling>
          <c:orientation val="minMax"/>
        </c:scaling>
        <c:axPos val="b"/>
        <c:tickLblPos val="nextTo"/>
        <c:crossAx val="267870208"/>
        <c:crosses val="autoZero"/>
        <c:auto val="1"/>
        <c:lblAlgn val="ctr"/>
        <c:lblOffset val="100"/>
      </c:catAx>
      <c:valAx>
        <c:axId val="267870208"/>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267852032"/>
        <c:crosses val="autoZero"/>
        <c:crossBetween val="between"/>
      </c:valAx>
    </c:plotArea>
    <c:plotVisOnly val="1"/>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'Cache size sensitivity'!$B$8</c:f>
              <c:strCache>
                <c:ptCount val="1"/>
                <c:pt idx="0">
                  <c:v>FRFCFS</c:v>
                </c:pt>
              </c:strCache>
            </c:strRef>
          </c:tx>
          <c:cat>
            <c:strRef>
              <c:f>'Cache size sensitivity'!$A$9:$A$11</c:f>
              <c:strCache>
                <c:ptCount val="3"/>
                <c:pt idx="0">
                  <c:v>512KB</c:v>
                </c:pt>
                <c:pt idx="1">
                  <c:v>1MB</c:v>
                </c:pt>
                <c:pt idx="2">
                  <c:v>2MB</c:v>
                </c:pt>
              </c:strCache>
            </c:strRef>
          </c:cat>
          <c:val>
            <c:numRef>
              <c:f>'Cache size sensitivity'!$B$9:$B$11</c:f>
              <c:numCache>
                <c:formatCode>General</c:formatCode>
                <c:ptCount val="3"/>
                <c:pt idx="0">
                  <c:v>8.2986520087810707</c:v>
                </c:pt>
                <c:pt idx="1">
                  <c:v>7.3175191843252181</c:v>
                </c:pt>
                <c:pt idx="2">
                  <c:v>6.7460531897251919</c:v>
                </c:pt>
              </c:numCache>
            </c:numRef>
          </c:val>
        </c:ser>
        <c:ser>
          <c:idx val="1"/>
          <c:order val="1"/>
          <c:tx>
            <c:strRef>
              <c:f>'Cache size sensitivity'!$C$8</c:f>
              <c:strCache>
                <c:ptCount val="1"/>
                <c:pt idx="0">
                  <c:v>FRFCFS-Cap</c:v>
                </c:pt>
              </c:strCache>
            </c:strRef>
          </c:tx>
          <c:cat>
            <c:strRef>
              <c:f>'Cache size sensitivity'!$A$9:$A$11</c:f>
              <c:strCache>
                <c:ptCount val="3"/>
                <c:pt idx="0">
                  <c:v>512KB</c:v>
                </c:pt>
                <c:pt idx="1">
                  <c:v>1MB</c:v>
                </c:pt>
                <c:pt idx="2">
                  <c:v>2MB</c:v>
                </c:pt>
              </c:strCache>
            </c:strRef>
          </c:cat>
          <c:val>
            <c:numRef>
              <c:f>'Cache size sensitivity'!$C$9:$C$11</c:f>
              <c:numCache>
                <c:formatCode>General</c:formatCode>
                <c:ptCount val="3"/>
                <c:pt idx="0">
                  <c:v>6.1429637404877084</c:v>
                </c:pt>
                <c:pt idx="1">
                  <c:v>5.4570009144248504</c:v>
                </c:pt>
                <c:pt idx="2">
                  <c:v>5.0732830776665798</c:v>
                </c:pt>
              </c:numCache>
            </c:numRef>
          </c:val>
        </c:ser>
        <c:ser>
          <c:idx val="2"/>
          <c:order val="2"/>
          <c:tx>
            <c:strRef>
              <c:f>'Cache size sensitivity'!$D$8</c:f>
              <c:strCache>
                <c:ptCount val="1"/>
                <c:pt idx="0">
                  <c:v>PARBS</c:v>
                </c:pt>
              </c:strCache>
            </c:strRef>
          </c:tx>
          <c:cat>
            <c:strRef>
              <c:f>'Cache size sensitivity'!$A$9:$A$11</c:f>
              <c:strCache>
                <c:ptCount val="3"/>
                <c:pt idx="0">
                  <c:v>512KB</c:v>
                </c:pt>
                <c:pt idx="1">
                  <c:v>1MB</c:v>
                </c:pt>
                <c:pt idx="2">
                  <c:v>2MB</c:v>
                </c:pt>
              </c:strCache>
            </c:strRef>
          </c:cat>
          <c:val>
            <c:numRef>
              <c:f>'Cache size sensitivity'!$D$9:$D$11</c:f>
              <c:numCache>
                <c:formatCode>General</c:formatCode>
                <c:ptCount val="3"/>
                <c:pt idx="0">
                  <c:v>5.6851946204962767</c:v>
                </c:pt>
                <c:pt idx="1">
                  <c:v>5.1911775226197783</c:v>
                </c:pt>
                <c:pt idx="2">
                  <c:v>4.8118238724327203</c:v>
                </c:pt>
              </c:numCache>
            </c:numRef>
          </c:val>
        </c:ser>
        <c:ser>
          <c:idx val="3"/>
          <c:order val="3"/>
          <c:tx>
            <c:strRef>
              <c:f>'Cache size sensitivity'!$E$8</c:f>
              <c:strCache>
                <c:ptCount val="1"/>
                <c:pt idx="0">
                  <c:v>ATLAS</c:v>
                </c:pt>
              </c:strCache>
            </c:strRef>
          </c:tx>
          <c:cat>
            <c:strRef>
              <c:f>'Cache size sensitivity'!$A$9:$A$11</c:f>
              <c:strCache>
                <c:ptCount val="3"/>
                <c:pt idx="0">
                  <c:v>512KB</c:v>
                </c:pt>
                <c:pt idx="1">
                  <c:v>1MB</c:v>
                </c:pt>
                <c:pt idx="2">
                  <c:v>2MB</c:v>
                </c:pt>
              </c:strCache>
            </c:strRef>
          </c:cat>
          <c:val>
            <c:numRef>
              <c:f>'Cache size sensitivity'!$E$9:$E$11</c:f>
              <c:numCache>
                <c:formatCode>General</c:formatCode>
                <c:ptCount val="3"/>
                <c:pt idx="0">
                  <c:v>13.9188338670159</c:v>
                </c:pt>
                <c:pt idx="1">
                  <c:v>13.629047123589199</c:v>
                </c:pt>
                <c:pt idx="2">
                  <c:v>12.192797883920004</c:v>
                </c:pt>
              </c:numCache>
            </c:numRef>
          </c:val>
        </c:ser>
        <c:ser>
          <c:idx val="4"/>
          <c:order val="4"/>
          <c:tx>
            <c:strRef>
              <c:f>'Cache size sensitivity'!$F$8</c:f>
              <c:strCache>
                <c:ptCount val="1"/>
                <c:pt idx="0">
                  <c:v>TCM</c:v>
                </c:pt>
              </c:strCache>
            </c:strRef>
          </c:tx>
          <c:cat>
            <c:strRef>
              <c:f>'Cache size sensitivity'!$A$9:$A$11</c:f>
              <c:strCache>
                <c:ptCount val="3"/>
                <c:pt idx="0">
                  <c:v>512KB</c:v>
                </c:pt>
                <c:pt idx="1">
                  <c:v>1MB</c:v>
                </c:pt>
                <c:pt idx="2">
                  <c:v>2MB</c:v>
                </c:pt>
              </c:strCache>
            </c:strRef>
          </c:cat>
          <c:val>
            <c:numRef>
              <c:f>'Cache size sensitivity'!$F$9:$F$11</c:f>
              <c:numCache>
                <c:formatCode>General</c:formatCode>
                <c:ptCount val="3"/>
                <c:pt idx="0">
                  <c:v>8.3287023608634581</c:v>
                </c:pt>
                <c:pt idx="1">
                  <c:v>7.6063645008264178</c:v>
                </c:pt>
                <c:pt idx="2">
                  <c:v>6.6546807990955381</c:v>
                </c:pt>
              </c:numCache>
            </c:numRef>
          </c:val>
        </c:ser>
        <c:ser>
          <c:idx val="5"/>
          <c:order val="5"/>
          <c:tx>
            <c:strRef>
              <c:f>'Cache size sensitivity'!$G$8</c:f>
              <c:strCache>
                <c:ptCount val="1"/>
                <c:pt idx="0">
                  <c:v>Blacklisting</c:v>
                </c:pt>
              </c:strCache>
            </c:strRef>
          </c:tx>
          <c:cat>
            <c:strRef>
              <c:f>'Cache size sensitivity'!$A$9:$A$11</c:f>
              <c:strCache>
                <c:ptCount val="3"/>
                <c:pt idx="0">
                  <c:v>512KB</c:v>
                </c:pt>
                <c:pt idx="1">
                  <c:v>1MB</c:v>
                </c:pt>
                <c:pt idx="2">
                  <c:v>2MB</c:v>
                </c:pt>
              </c:strCache>
            </c:strRef>
          </c:cat>
          <c:val>
            <c:numRef>
              <c:f>'Cache size sensitivity'!$G$9:$G$11</c:f>
              <c:numCache>
                <c:formatCode>General</c:formatCode>
                <c:ptCount val="3"/>
                <c:pt idx="0">
                  <c:v>6.5405371538693498</c:v>
                </c:pt>
                <c:pt idx="1">
                  <c:v>5.6483260529093799</c:v>
                </c:pt>
                <c:pt idx="2">
                  <c:v>5.2655875126580476</c:v>
                </c:pt>
              </c:numCache>
            </c:numRef>
          </c:val>
        </c:ser>
        <c:axId val="267906048"/>
        <c:axId val="267584256"/>
      </c:barChart>
      <c:catAx>
        <c:axId val="267906048"/>
        <c:scaling>
          <c:orientation val="minMax"/>
        </c:scaling>
        <c:axPos val="b"/>
        <c:tickLblPos val="nextTo"/>
        <c:crossAx val="267584256"/>
        <c:crosses val="autoZero"/>
        <c:auto val="1"/>
        <c:lblAlgn val="ctr"/>
        <c:lblOffset val="100"/>
      </c:catAx>
      <c:valAx>
        <c:axId val="267584256"/>
        <c:scaling>
          <c:orientation val="minMax"/>
        </c:scaling>
        <c:axPos val="l"/>
        <c:majorGridlines/>
        <c:title>
          <c:tx>
            <c:rich>
              <a:bodyPr rot="-5400000" vert="horz"/>
              <a:lstStyle/>
              <a:p>
                <a:pPr>
                  <a:defRPr/>
                </a:pPr>
                <a:r>
                  <a:rPr lang="en-US"/>
                  <a:t>Unfairness</a:t>
                </a:r>
              </a:p>
            </c:rich>
          </c:tx>
          <c:layout/>
        </c:title>
        <c:numFmt formatCode="General" sourceLinked="1"/>
        <c:tickLblPos val="nextTo"/>
        <c:crossAx val="267906048"/>
        <c:crosses val="autoZero"/>
        <c:crossBetween val="between"/>
      </c:valAx>
    </c:plotArea>
    <c:legend>
      <c:legendPos val="r"/>
      <c:layout/>
    </c:legend>
    <c:plotVisOnly val="1"/>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'Shared cache'!$B$2</c:f>
              <c:strCache>
                <c:ptCount val="1"/>
                <c:pt idx="0">
                  <c:v>FRFCFS</c:v>
                </c:pt>
              </c:strCache>
            </c:strRef>
          </c:tx>
          <c:val>
            <c:numRef>
              <c:f>'Shared cache'!$B$3</c:f>
              <c:numCache>
                <c:formatCode>General</c:formatCode>
                <c:ptCount val="1"/>
                <c:pt idx="0">
                  <c:v>8.1646383581154005</c:v>
                </c:pt>
              </c:numCache>
            </c:numRef>
          </c:val>
        </c:ser>
        <c:ser>
          <c:idx val="1"/>
          <c:order val="1"/>
          <c:tx>
            <c:strRef>
              <c:f>'Shared cache'!$C$2</c:f>
              <c:strCache>
                <c:ptCount val="1"/>
                <c:pt idx="0">
                  <c:v>FRFCFS-CAP</c:v>
                </c:pt>
              </c:strCache>
            </c:strRef>
          </c:tx>
          <c:val>
            <c:numRef>
              <c:f>'Shared cache'!$C$3</c:f>
              <c:numCache>
                <c:formatCode>General</c:formatCode>
                <c:ptCount val="1"/>
                <c:pt idx="0">
                  <c:v>8.7981110912552527</c:v>
                </c:pt>
              </c:numCache>
            </c:numRef>
          </c:val>
        </c:ser>
        <c:ser>
          <c:idx val="2"/>
          <c:order val="2"/>
          <c:tx>
            <c:strRef>
              <c:f>'Shared cache'!$D$2</c:f>
              <c:strCache>
                <c:ptCount val="1"/>
                <c:pt idx="0">
                  <c:v>PARBS</c:v>
                </c:pt>
              </c:strCache>
            </c:strRef>
          </c:tx>
          <c:val>
            <c:numRef>
              <c:f>'Shared cache'!$D$3</c:f>
              <c:numCache>
                <c:formatCode>General</c:formatCode>
                <c:ptCount val="1"/>
                <c:pt idx="0">
                  <c:v>8.7736956389109704</c:v>
                </c:pt>
              </c:numCache>
            </c:numRef>
          </c:val>
        </c:ser>
        <c:ser>
          <c:idx val="3"/>
          <c:order val="3"/>
          <c:tx>
            <c:strRef>
              <c:f>'Shared cache'!$E$2</c:f>
              <c:strCache>
                <c:ptCount val="1"/>
                <c:pt idx="0">
                  <c:v>ATLAS</c:v>
                </c:pt>
              </c:strCache>
            </c:strRef>
          </c:tx>
          <c:val>
            <c:numRef>
              <c:f>'Shared cache'!$E$3</c:f>
              <c:numCache>
                <c:formatCode>General</c:formatCode>
                <c:ptCount val="1"/>
                <c:pt idx="0">
                  <c:v>9.4688027686888496</c:v>
                </c:pt>
              </c:numCache>
            </c:numRef>
          </c:val>
        </c:ser>
        <c:ser>
          <c:idx val="4"/>
          <c:order val="4"/>
          <c:tx>
            <c:strRef>
              <c:f>'Shared cache'!$F$2</c:f>
              <c:strCache>
                <c:ptCount val="1"/>
                <c:pt idx="0">
                  <c:v>TCM</c:v>
                </c:pt>
              </c:strCache>
            </c:strRef>
          </c:tx>
          <c:val>
            <c:numRef>
              <c:f>'Shared cache'!$F$3</c:f>
              <c:numCache>
                <c:formatCode>General</c:formatCode>
                <c:ptCount val="1"/>
                <c:pt idx="0">
                  <c:v>9.28744718690292</c:v>
                </c:pt>
              </c:numCache>
            </c:numRef>
          </c:val>
        </c:ser>
        <c:ser>
          <c:idx val="5"/>
          <c:order val="5"/>
          <c:tx>
            <c:strRef>
              <c:f>'Shared cache'!$G$2</c:f>
              <c:strCache>
                <c:ptCount val="1"/>
                <c:pt idx="0">
                  <c:v>Blacklisting</c:v>
                </c:pt>
              </c:strCache>
            </c:strRef>
          </c:tx>
          <c:val>
            <c:numRef>
              <c:f>'Shared cache'!$G$3</c:f>
              <c:numCache>
                <c:formatCode>General</c:formatCode>
                <c:ptCount val="1"/>
                <c:pt idx="0">
                  <c:v>9.5557075691086588</c:v>
                </c:pt>
              </c:numCache>
            </c:numRef>
          </c:val>
        </c:ser>
        <c:axId val="267646080"/>
        <c:axId val="267647616"/>
      </c:barChart>
      <c:catAx>
        <c:axId val="267646080"/>
        <c:scaling>
          <c:orientation val="minMax"/>
        </c:scaling>
        <c:delete val="1"/>
        <c:axPos val="b"/>
        <c:tickLblPos val="none"/>
        <c:crossAx val="267647616"/>
        <c:crosses val="autoZero"/>
        <c:auto val="1"/>
        <c:lblAlgn val="ctr"/>
        <c:lblOffset val="100"/>
      </c:catAx>
      <c:valAx>
        <c:axId val="267647616"/>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267646080"/>
        <c:crosses val="autoZero"/>
        <c:crossBetween val="between"/>
      </c:valAx>
    </c:plotArea>
    <c:plotVisOnly val="1"/>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'Shared cache'!$B$5</c:f>
              <c:strCache>
                <c:ptCount val="1"/>
                <c:pt idx="0">
                  <c:v>FRFCFS</c:v>
                </c:pt>
              </c:strCache>
            </c:strRef>
          </c:tx>
          <c:val>
            <c:numRef>
              <c:f>'Shared cache'!$B$6</c:f>
              <c:numCache>
                <c:formatCode>General</c:formatCode>
                <c:ptCount val="1"/>
                <c:pt idx="0">
                  <c:v>9.5006038847463596</c:v>
                </c:pt>
              </c:numCache>
            </c:numRef>
          </c:val>
        </c:ser>
        <c:ser>
          <c:idx val="1"/>
          <c:order val="1"/>
          <c:tx>
            <c:strRef>
              <c:f>'Shared cache'!$C$5</c:f>
              <c:strCache>
                <c:ptCount val="1"/>
                <c:pt idx="0">
                  <c:v>FRFCFS-CAP</c:v>
                </c:pt>
              </c:strCache>
            </c:strRef>
          </c:tx>
          <c:val>
            <c:numRef>
              <c:f>'Shared cache'!$C$6</c:f>
              <c:numCache>
                <c:formatCode>General</c:formatCode>
                <c:ptCount val="1"/>
                <c:pt idx="0">
                  <c:v>7.9082208177543221</c:v>
                </c:pt>
              </c:numCache>
            </c:numRef>
          </c:val>
        </c:ser>
        <c:ser>
          <c:idx val="2"/>
          <c:order val="2"/>
          <c:tx>
            <c:strRef>
              <c:f>'Shared cache'!$D$5</c:f>
              <c:strCache>
                <c:ptCount val="1"/>
                <c:pt idx="0">
                  <c:v>PARBS</c:v>
                </c:pt>
              </c:strCache>
            </c:strRef>
          </c:tx>
          <c:val>
            <c:numRef>
              <c:f>'Shared cache'!$D$6</c:f>
              <c:numCache>
                <c:formatCode>General</c:formatCode>
                <c:ptCount val="1"/>
                <c:pt idx="0">
                  <c:v>8.00938997201912</c:v>
                </c:pt>
              </c:numCache>
            </c:numRef>
          </c:val>
        </c:ser>
        <c:ser>
          <c:idx val="3"/>
          <c:order val="3"/>
          <c:tx>
            <c:strRef>
              <c:f>'Shared cache'!$E$5</c:f>
              <c:strCache>
                <c:ptCount val="1"/>
                <c:pt idx="0">
                  <c:v>ATLAS</c:v>
                </c:pt>
              </c:strCache>
            </c:strRef>
          </c:tx>
          <c:val>
            <c:numRef>
              <c:f>'Shared cache'!$E$6</c:f>
              <c:numCache>
                <c:formatCode>General</c:formatCode>
                <c:ptCount val="1"/>
                <c:pt idx="0">
                  <c:v>14.859312079476906</c:v>
                </c:pt>
              </c:numCache>
            </c:numRef>
          </c:val>
        </c:ser>
        <c:ser>
          <c:idx val="4"/>
          <c:order val="4"/>
          <c:tx>
            <c:strRef>
              <c:f>'Shared cache'!$F$5</c:f>
              <c:strCache>
                <c:ptCount val="1"/>
                <c:pt idx="0">
                  <c:v>TCM</c:v>
                </c:pt>
              </c:strCache>
            </c:strRef>
          </c:tx>
          <c:val>
            <c:numRef>
              <c:f>'Shared cache'!$F$6</c:f>
              <c:numCache>
                <c:formatCode>General</c:formatCode>
                <c:ptCount val="1"/>
                <c:pt idx="0">
                  <c:v>10.410706575760605</c:v>
                </c:pt>
              </c:numCache>
            </c:numRef>
          </c:val>
        </c:ser>
        <c:ser>
          <c:idx val="5"/>
          <c:order val="5"/>
          <c:tx>
            <c:strRef>
              <c:f>'Shared cache'!$G$5</c:f>
              <c:strCache>
                <c:ptCount val="1"/>
                <c:pt idx="0">
                  <c:v>Blacklisting</c:v>
                </c:pt>
              </c:strCache>
            </c:strRef>
          </c:tx>
          <c:val>
            <c:numRef>
              <c:f>'Shared cache'!$G$6</c:f>
              <c:numCache>
                <c:formatCode>General</c:formatCode>
                <c:ptCount val="1"/>
                <c:pt idx="0">
                  <c:v>8.0884718043693198</c:v>
                </c:pt>
              </c:numCache>
            </c:numRef>
          </c:val>
        </c:ser>
        <c:axId val="285628288"/>
        <c:axId val="285629824"/>
      </c:barChart>
      <c:catAx>
        <c:axId val="285628288"/>
        <c:scaling>
          <c:orientation val="minMax"/>
        </c:scaling>
        <c:delete val="1"/>
        <c:axPos val="b"/>
        <c:tickLblPos val="none"/>
        <c:crossAx val="285629824"/>
        <c:crosses val="autoZero"/>
        <c:auto val="1"/>
        <c:lblAlgn val="ctr"/>
        <c:lblOffset val="100"/>
      </c:catAx>
      <c:valAx>
        <c:axId val="285629824"/>
        <c:scaling>
          <c:orientation val="minMax"/>
        </c:scaling>
        <c:axPos val="l"/>
        <c:majorGridlines/>
        <c:title>
          <c:tx>
            <c:rich>
              <a:bodyPr rot="-5400000" vert="horz"/>
              <a:lstStyle/>
              <a:p>
                <a:pPr>
                  <a:defRPr/>
                </a:pPr>
                <a:r>
                  <a:rPr lang="en-US"/>
                  <a:t>Unfairness</a:t>
                </a:r>
              </a:p>
            </c:rich>
          </c:tx>
          <c:layout/>
        </c:title>
        <c:numFmt formatCode="General" sourceLinked="1"/>
        <c:tickLblPos val="nextTo"/>
        <c:crossAx val="285628288"/>
        <c:crosses val="autoZero"/>
        <c:crossBetween val="between"/>
      </c:valAx>
    </c:plotArea>
    <c:legend>
      <c:legendPos val="r"/>
      <c:layout/>
    </c:legend>
    <c:plotVisOnly val="1"/>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'TCM vs. Grouping'!$B$2</c:f>
              <c:strCache>
                <c:ptCount val="1"/>
                <c:pt idx="0">
                  <c:v>FRFCFS</c:v>
                </c:pt>
              </c:strCache>
            </c:strRef>
          </c:tx>
          <c:val>
            <c:numRef>
              <c:f>'TCM vs. Grouping'!$B$3</c:f>
              <c:numCache>
                <c:formatCode>General</c:formatCode>
                <c:ptCount val="1"/>
                <c:pt idx="0">
                  <c:v>1</c:v>
                </c:pt>
              </c:numCache>
            </c:numRef>
          </c:val>
        </c:ser>
        <c:ser>
          <c:idx val="1"/>
          <c:order val="1"/>
          <c:tx>
            <c:strRef>
              <c:f>'TCM vs. Grouping'!$C$2</c:f>
              <c:strCache>
                <c:ptCount val="1"/>
                <c:pt idx="0">
                  <c:v>TCM</c:v>
                </c:pt>
              </c:strCache>
            </c:strRef>
          </c:tx>
          <c:val>
            <c:numRef>
              <c:f>'TCM vs. Grouping'!$C$3</c:f>
              <c:numCache>
                <c:formatCode>General</c:formatCode>
                <c:ptCount val="1"/>
                <c:pt idx="0">
                  <c:v>1.12504604168435</c:v>
                </c:pt>
              </c:numCache>
            </c:numRef>
          </c:val>
        </c:ser>
        <c:ser>
          <c:idx val="2"/>
          <c:order val="2"/>
          <c:tx>
            <c:strRef>
              <c:f>'TCM vs. Grouping'!$D$2</c:f>
              <c:strCache>
                <c:ptCount val="1"/>
                <c:pt idx="0">
                  <c:v>Grouping</c:v>
                </c:pt>
              </c:strCache>
            </c:strRef>
          </c:tx>
          <c:val>
            <c:numRef>
              <c:f>'TCM vs. Grouping'!$D$3</c:f>
              <c:numCache>
                <c:formatCode>General</c:formatCode>
                <c:ptCount val="1"/>
                <c:pt idx="0">
                  <c:v>1.1839040500405398</c:v>
                </c:pt>
              </c:numCache>
            </c:numRef>
          </c:val>
        </c:ser>
        <c:ser>
          <c:idx val="3"/>
          <c:order val="3"/>
          <c:tx>
            <c:strRef>
              <c:f>'TCM vs. Grouping'!$E$2</c:f>
              <c:strCache>
                <c:ptCount val="1"/>
                <c:pt idx="0">
                  <c:v>Blacklisting</c:v>
                </c:pt>
              </c:strCache>
            </c:strRef>
          </c:tx>
          <c:val>
            <c:numRef>
              <c:f>'TCM vs. Grouping'!$E$3</c:f>
              <c:numCache>
                <c:formatCode>General</c:formatCode>
                <c:ptCount val="1"/>
                <c:pt idx="0">
                  <c:v>1.1776920440350001</c:v>
                </c:pt>
              </c:numCache>
            </c:numRef>
          </c:val>
        </c:ser>
        <c:axId val="285804032"/>
        <c:axId val="285805568"/>
      </c:barChart>
      <c:catAx>
        <c:axId val="285804032"/>
        <c:scaling>
          <c:orientation val="minMax"/>
        </c:scaling>
        <c:delete val="1"/>
        <c:axPos val="b"/>
        <c:tickLblPos val="none"/>
        <c:crossAx val="285805568"/>
        <c:crosses val="autoZero"/>
        <c:auto val="1"/>
        <c:lblAlgn val="ctr"/>
        <c:lblOffset val="100"/>
      </c:catAx>
      <c:valAx>
        <c:axId val="285805568"/>
        <c:scaling>
          <c:orientation val="minMax"/>
          <c:min val="0"/>
        </c:scaling>
        <c:axPos val="l"/>
        <c:majorGridlines/>
        <c:title>
          <c:tx>
            <c:rich>
              <a:bodyPr rot="-5400000" vert="horz"/>
              <a:lstStyle/>
              <a:p>
                <a:pPr>
                  <a:defRPr/>
                </a:pPr>
                <a:r>
                  <a:rPr lang="en-US"/>
                  <a:t>Weighted</a:t>
                </a:r>
                <a:r>
                  <a:rPr lang="en-US" baseline="0"/>
                  <a:t> Speedup</a:t>
                </a:r>
                <a:endParaRPr lang="en-US"/>
              </a:p>
            </c:rich>
          </c:tx>
          <c:layout/>
        </c:title>
        <c:numFmt formatCode="General" sourceLinked="1"/>
        <c:tickLblPos val="nextTo"/>
        <c:crossAx val="285804032"/>
        <c:crosses val="autoZero"/>
        <c:crossBetween val="between"/>
      </c:valAx>
    </c:plotArea>
    <c:plotVisOnly val="1"/>
    <c:dispBlanksAs val="gap"/>
  </c:chart>
  <c:txPr>
    <a:bodyPr/>
    <a:lstStyle/>
    <a:p>
      <a:pPr>
        <a:defRPr sz="20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'TCM vs. Grouping'!$B$5</c:f>
              <c:strCache>
                <c:ptCount val="1"/>
                <c:pt idx="0">
                  <c:v>FRFCFS</c:v>
                </c:pt>
              </c:strCache>
            </c:strRef>
          </c:tx>
          <c:val>
            <c:numRef>
              <c:f>'TCM vs. Grouping'!$B$6</c:f>
              <c:numCache>
                <c:formatCode>General</c:formatCode>
                <c:ptCount val="1"/>
                <c:pt idx="0">
                  <c:v>1</c:v>
                </c:pt>
              </c:numCache>
            </c:numRef>
          </c:val>
        </c:ser>
        <c:ser>
          <c:idx val="1"/>
          <c:order val="1"/>
          <c:tx>
            <c:strRef>
              <c:f>'TCM vs. Grouping'!$C$5</c:f>
              <c:strCache>
                <c:ptCount val="1"/>
                <c:pt idx="0">
                  <c:v>TCM</c:v>
                </c:pt>
              </c:strCache>
            </c:strRef>
          </c:tx>
          <c:val>
            <c:numRef>
              <c:f>'TCM vs. Grouping'!$C$6</c:f>
              <c:numCache>
                <c:formatCode>General</c:formatCode>
                <c:ptCount val="1"/>
                <c:pt idx="0">
                  <c:v>1.0036211124470018</c:v>
                </c:pt>
              </c:numCache>
            </c:numRef>
          </c:val>
        </c:ser>
        <c:ser>
          <c:idx val="2"/>
          <c:order val="2"/>
          <c:tx>
            <c:strRef>
              <c:f>'TCM vs. Grouping'!$D$5</c:f>
              <c:strCache>
                <c:ptCount val="1"/>
                <c:pt idx="0">
                  <c:v>Grouping</c:v>
                </c:pt>
              </c:strCache>
            </c:strRef>
          </c:tx>
          <c:val>
            <c:numRef>
              <c:f>'TCM vs. Grouping'!$D$6</c:f>
              <c:numCache>
                <c:formatCode>General</c:formatCode>
                <c:ptCount val="1"/>
                <c:pt idx="0">
                  <c:v>0.91485611170281056</c:v>
                </c:pt>
              </c:numCache>
            </c:numRef>
          </c:val>
        </c:ser>
        <c:ser>
          <c:idx val="3"/>
          <c:order val="3"/>
          <c:tx>
            <c:strRef>
              <c:f>'TCM vs. Grouping'!$E$5</c:f>
              <c:strCache>
                <c:ptCount val="1"/>
                <c:pt idx="0">
                  <c:v>Blacklisting</c:v>
                </c:pt>
              </c:strCache>
            </c:strRef>
          </c:tx>
          <c:val>
            <c:numRef>
              <c:f>'TCM vs. Grouping'!$E$6</c:f>
              <c:numCache>
                <c:formatCode>General</c:formatCode>
                <c:ptCount val="1"/>
                <c:pt idx="0">
                  <c:v>0.78814452599633933</c:v>
                </c:pt>
              </c:numCache>
            </c:numRef>
          </c:val>
        </c:ser>
        <c:axId val="285848320"/>
        <c:axId val="285849856"/>
      </c:barChart>
      <c:catAx>
        <c:axId val="285848320"/>
        <c:scaling>
          <c:orientation val="minMax"/>
        </c:scaling>
        <c:delete val="1"/>
        <c:axPos val="b"/>
        <c:tickLblPos val="none"/>
        <c:crossAx val="285849856"/>
        <c:crosses val="autoZero"/>
        <c:auto val="1"/>
        <c:lblAlgn val="ctr"/>
        <c:lblOffset val="100"/>
      </c:catAx>
      <c:valAx>
        <c:axId val="285849856"/>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285848320"/>
        <c:crosses val="autoZero"/>
        <c:crossBetween val="between"/>
      </c:valAx>
    </c:plotArea>
    <c:legend>
      <c:legendPos val="r"/>
      <c:layout/>
    </c:legend>
    <c:plotVisOnly val="1"/>
    <c:dispBlanksAs val="gap"/>
  </c:chart>
  <c:txPr>
    <a:bodyPr/>
    <a:lstStyle/>
    <a:p>
      <a:pPr>
        <a:defRPr sz="20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'Criticality-aware-scheduling'!$B$2</c:f>
              <c:strCache>
                <c:ptCount val="1"/>
                <c:pt idx="0">
                  <c:v>FRFCFS</c:v>
                </c:pt>
              </c:strCache>
            </c:strRef>
          </c:tx>
          <c:val>
            <c:numRef>
              <c:f>'Criticality-aware-scheduling'!$B$3</c:f>
              <c:numCache>
                <c:formatCode>General</c:formatCode>
                <c:ptCount val="1"/>
                <c:pt idx="0">
                  <c:v>1</c:v>
                </c:pt>
              </c:numCache>
            </c:numRef>
          </c:val>
        </c:ser>
        <c:ser>
          <c:idx val="1"/>
          <c:order val="1"/>
          <c:tx>
            <c:strRef>
              <c:f>'Criticality-aware-scheduling'!$C$2</c:f>
              <c:strCache>
                <c:ptCount val="1"/>
                <c:pt idx="0">
                  <c:v>PARBS</c:v>
                </c:pt>
              </c:strCache>
            </c:strRef>
          </c:tx>
          <c:val>
            <c:numRef>
              <c:f>'Criticality-aware-scheduling'!$C$3</c:f>
              <c:numCache>
                <c:formatCode>General</c:formatCode>
                <c:ptCount val="1"/>
                <c:pt idx="0">
                  <c:v>1.1226806758874299</c:v>
                </c:pt>
              </c:numCache>
            </c:numRef>
          </c:val>
        </c:ser>
        <c:ser>
          <c:idx val="2"/>
          <c:order val="2"/>
          <c:tx>
            <c:strRef>
              <c:f>'Criticality-aware-scheduling'!$D$2</c:f>
              <c:strCache>
                <c:ptCount val="1"/>
                <c:pt idx="0">
                  <c:v>TCM</c:v>
                </c:pt>
              </c:strCache>
            </c:strRef>
          </c:tx>
          <c:val>
            <c:numRef>
              <c:f>'Criticality-aware-scheduling'!$D$3</c:f>
              <c:numCache>
                <c:formatCode>General</c:formatCode>
                <c:ptCount val="1"/>
                <c:pt idx="0">
                  <c:v>1.152103874535636</c:v>
                </c:pt>
              </c:numCache>
            </c:numRef>
          </c:val>
        </c:ser>
        <c:ser>
          <c:idx val="3"/>
          <c:order val="3"/>
          <c:tx>
            <c:strRef>
              <c:f>'Criticality-aware-scheduling'!$E$2</c:f>
              <c:strCache>
                <c:ptCount val="1"/>
                <c:pt idx="0">
                  <c:v>Crit-MaxStall</c:v>
                </c:pt>
              </c:strCache>
            </c:strRef>
          </c:tx>
          <c:val>
            <c:numRef>
              <c:f>'Criticality-aware-scheduling'!$E$3</c:f>
              <c:numCache>
                <c:formatCode>General</c:formatCode>
                <c:ptCount val="1"/>
                <c:pt idx="0">
                  <c:v>0.99371207922989901</c:v>
                </c:pt>
              </c:numCache>
            </c:numRef>
          </c:val>
        </c:ser>
        <c:ser>
          <c:idx val="4"/>
          <c:order val="4"/>
          <c:tx>
            <c:strRef>
              <c:f>'Criticality-aware-scheduling'!$F$2</c:f>
              <c:strCache>
                <c:ptCount val="1"/>
                <c:pt idx="0">
                  <c:v>Crit-TotalStall</c:v>
                </c:pt>
              </c:strCache>
            </c:strRef>
          </c:tx>
          <c:val>
            <c:numRef>
              <c:f>'Criticality-aware-scheduling'!$F$3</c:f>
              <c:numCache>
                <c:formatCode>General</c:formatCode>
                <c:ptCount val="1"/>
                <c:pt idx="0">
                  <c:v>0.98300951508078804</c:v>
                </c:pt>
              </c:numCache>
            </c:numRef>
          </c:val>
        </c:ser>
        <c:ser>
          <c:idx val="5"/>
          <c:order val="5"/>
          <c:tx>
            <c:strRef>
              <c:f>'Criticality-aware-scheduling'!$G$2</c:f>
              <c:strCache>
                <c:ptCount val="1"/>
                <c:pt idx="0">
                  <c:v>Blacklisting</c:v>
                </c:pt>
              </c:strCache>
            </c:strRef>
          </c:tx>
          <c:val>
            <c:numRef>
              <c:f>'Criticality-aware-scheduling'!$G$3</c:f>
              <c:numCache>
                <c:formatCode>General</c:formatCode>
                <c:ptCount val="1"/>
                <c:pt idx="0">
                  <c:v>1.2117570819499299</c:v>
                </c:pt>
              </c:numCache>
            </c:numRef>
          </c:val>
        </c:ser>
        <c:axId val="282495232"/>
        <c:axId val="282509312"/>
      </c:barChart>
      <c:catAx>
        <c:axId val="282495232"/>
        <c:scaling>
          <c:orientation val="minMax"/>
        </c:scaling>
        <c:delete val="1"/>
        <c:axPos val="b"/>
        <c:tickLblPos val="none"/>
        <c:crossAx val="282509312"/>
        <c:crosses val="autoZero"/>
        <c:auto val="1"/>
        <c:lblAlgn val="ctr"/>
        <c:lblOffset val="100"/>
      </c:catAx>
      <c:valAx>
        <c:axId val="282509312"/>
        <c:scaling>
          <c:orientation val="minMax"/>
        </c:scaling>
        <c:axPos val="l"/>
        <c:majorGridlines/>
        <c:title>
          <c:tx>
            <c:rich>
              <a:bodyPr rot="-5400000" vert="horz"/>
              <a:lstStyle/>
              <a:p>
                <a:pPr>
                  <a:defRPr/>
                </a:pPr>
                <a:r>
                  <a:rPr lang="en-US"/>
                  <a:t>Weighted Speedup</a:t>
                </a:r>
              </a:p>
            </c:rich>
          </c:tx>
          <c:layout/>
        </c:title>
        <c:numFmt formatCode="General" sourceLinked="1"/>
        <c:tickLblPos val="nextTo"/>
        <c:crossAx val="282495232"/>
        <c:crosses val="autoZero"/>
        <c:crossBetween val="between"/>
      </c:valAx>
    </c:plotArea>
    <c:plotVisOnly val="1"/>
    <c:dispBlanksAs val="gap"/>
  </c:chart>
  <c:txPr>
    <a:bodyPr/>
    <a:lstStyle/>
    <a:p>
      <a:pPr>
        <a:defRPr sz="2000"/>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'Criticality-aware-scheduling'!$B$6</c:f>
              <c:strCache>
                <c:ptCount val="1"/>
                <c:pt idx="0">
                  <c:v>FRFCFS</c:v>
                </c:pt>
              </c:strCache>
            </c:strRef>
          </c:tx>
          <c:val>
            <c:numRef>
              <c:f>'Criticality-aware-scheduling'!$B$7</c:f>
              <c:numCache>
                <c:formatCode>General</c:formatCode>
                <c:ptCount val="1"/>
                <c:pt idx="0">
                  <c:v>1</c:v>
                </c:pt>
              </c:numCache>
            </c:numRef>
          </c:val>
        </c:ser>
        <c:ser>
          <c:idx val="1"/>
          <c:order val="1"/>
          <c:tx>
            <c:strRef>
              <c:f>'Criticality-aware-scheduling'!$C$6</c:f>
              <c:strCache>
                <c:ptCount val="1"/>
                <c:pt idx="0">
                  <c:v>PARBS</c:v>
                </c:pt>
              </c:strCache>
            </c:strRef>
          </c:tx>
          <c:val>
            <c:numRef>
              <c:f>'Criticality-aware-scheduling'!$C$7</c:f>
              <c:numCache>
                <c:formatCode>General</c:formatCode>
                <c:ptCount val="1"/>
                <c:pt idx="0">
                  <c:v>0.65771294896358101</c:v>
                </c:pt>
              </c:numCache>
            </c:numRef>
          </c:val>
        </c:ser>
        <c:ser>
          <c:idx val="2"/>
          <c:order val="2"/>
          <c:tx>
            <c:strRef>
              <c:f>'Criticality-aware-scheduling'!$D$6</c:f>
              <c:strCache>
                <c:ptCount val="1"/>
                <c:pt idx="0">
                  <c:v>TCM</c:v>
                </c:pt>
              </c:strCache>
            </c:strRef>
          </c:tx>
          <c:val>
            <c:numRef>
              <c:f>'Criticality-aware-scheduling'!$D$7</c:f>
              <c:numCache>
                <c:formatCode>General</c:formatCode>
                <c:ptCount val="1"/>
                <c:pt idx="0">
                  <c:v>0.97745254893880196</c:v>
                </c:pt>
              </c:numCache>
            </c:numRef>
          </c:val>
        </c:ser>
        <c:ser>
          <c:idx val="3"/>
          <c:order val="3"/>
          <c:tx>
            <c:strRef>
              <c:f>'Criticality-aware-scheduling'!$E$6</c:f>
              <c:strCache>
                <c:ptCount val="1"/>
                <c:pt idx="0">
                  <c:v>Crit-MaxStall</c:v>
                </c:pt>
              </c:strCache>
            </c:strRef>
          </c:tx>
          <c:val>
            <c:numRef>
              <c:f>'Criticality-aware-scheduling'!$E$7</c:f>
              <c:numCache>
                <c:formatCode>General</c:formatCode>
                <c:ptCount val="1"/>
                <c:pt idx="0">
                  <c:v>1.12658061630865</c:v>
                </c:pt>
              </c:numCache>
            </c:numRef>
          </c:val>
        </c:ser>
        <c:ser>
          <c:idx val="4"/>
          <c:order val="4"/>
          <c:tx>
            <c:strRef>
              <c:f>'Criticality-aware-scheduling'!$F$6</c:f>
              <c:strCache>
                <c:ptCount val="1"/>
                <c:pt idx="0">
                  <c:v>Crit-TotalStall</c:v>
                </c:pt>
              </c:strCache>
            </c:strRef>
          </c:tx>
          <c:val>
            <c:numRef>
              <c:f>'Criticality-aware-scheduling'!$F$7</c:f>
              <c:numCache>
                <c:formatCode>General</c:formatCode>
                <c:ptCount val="1"/>
                <c:pt idx="0">
                  <c:v>1.1771947116448978</c:v>
                </c:pt>
              </c:numCache>
            </c:numRef>
          </c:val>
        </c:ser>
        <c:ser>
          <c:idx val="5"/>
          <c:order val="5"/>
          <c:tx>
            <c:strRef>
              <c:f>'Criticality-aware-scheduling'!$G$6</c:f>
              <c:strCache>
                <c:ptCount val="1"/>
                <c:pt idx="0">
                  <c:v>Blacklisting</c:v>
                </c:pt>
              </c:strCache>
            </c:strRef>
          </c:tx>
          <c:val>
            <c:numRef>
              <c:f>'Criticality-aware-scheduling'!$G$7</c:f>
              <c:numCache>
                <c:formatCode>General</c:formatCode>
                <c:ptCount val="1"/>
                <c:pt idx="0">
                  <c:v>0.77813339362130063</c:v>
                </c:pt>
              </c:numCache>
            </c:numRef>
          </c:val>
        </c:ser>
        <c:axId val="285875200"/>
        <c:axId val="285905664"/>
      </c:barChart>
      <c:catAx>
        <c:axId val="285875200"/>
        <c:scaling>
          <c:orientation val="minMax"/>
        </c:scaling>
        <c:delete val="1"/>
        <c:axPos val="b"/>
        <c:tickLblPos val="none"/>
        <c:crossAx val="285905664"/>
        <c:crosses val="autoZero"/>
        <c:auto val="1"/>
        <c:lblAlgn val="ctr"/>
        <c:lblOffset val="100"/>
      </c:catAx>
      <c:valAx>
        <c:axId val="285905664"/>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285875200"/>
        <c:crosses val="autoZero"/>
        <c:crossBetween val="between"/>
      </c:valAx>
    </c:plotArea>
    <c:legend>
      <c:legendPos val="r"/>
      <c:layout/>
      <c:txPr>
        <a:bodyPr/>
        <a:lstStyle/>
        <a:p>
          <a:pPr>
            <a:defRPr sz="1500"/>
          </a:pPr>
          <a:endParaRPr lang="en-US"/>
        </a:p>
      </c:txPr>
    </c:legend>
    <c:plotVisOnly val="1"/>
    <c:dispBlanksAs val="gap"/>
  </c:chart>
  <c:txPr>
    <a:bodyPr/>
    <a:lstStyle/>
    <a:p>
      <a:pPr>
        <a:defRPr sz="20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'sub-row interleaving'!$B$6</c:f>
              <c:strCache>
                <c:ptCount val="1"/>
                <c:pt idx="0">
                  <c:v>FRFCFS-Row</c:v>
                </c:pt>
              </c:strCache>
            </c:strRef>
          </c:tx>
          <c:val>
            <c:numRef>
              <c:f>'sub-row interleaving'!$B$7</c:f>
              <c:numCache>
                <c:formatCode>General</c:formatCode>
                <c:ptCount val="1"/>
                <c:pt idx="0">
                  <c:v>8.2900000000000009</c:v>
                </c:pt>
              </c:numCache>
            </c:numRef>
          </c:val>
        </c:ser>
        <c:ser>
          <c:idx val="1"/>
          <c:order val="1"/>
          <c:tx>
            <c:strRef>
              <c:f>'sub-row interleaving'!$C$6</c:f>
              <c:strCache>
                <c:ptCount val="1"/>
                <c:pt idx="0">
                  <c:v>FRFCFS</c:v>
                </c:pt>
              </c:strCache>
            </c:strRef>
          </c:tx>
          <c:val>
            <c:numRef>
              <c:f>'sub-row interleaving'!$C$7</c:f>
              <c:numCache>
                <c:formatCode>General</c:formatCode>
                <c:ptCount val="1"/>
                <c:pt idx="0">
                  <c:v>6.4660825889624496</c:v>
                </c:pt>
              </c:numCache>
            </c:numRef>
          </c:val>
        </c:ser>
        <c:ser>
          <c:idx val="2"/>
          <c:order val="2"/>
          <c:tx>
            <c:strRef>
              <c:f>'sub-row interleaving'!$D$6</c:f>
              <c:strCache>
                <c:ptCount val="1"/>
                <c:pt idx="0">
                  <c:v>FRFCFS-Cap</c:v>
                </c:pt>
              </c:strCache>
            </c:strRef>
          </c:tx>
          <c:val>
            <c:numRef>
              <c:f>'sub-row interleaving'!$D$7</c:f>
              <c:numCache>
                <c:formatCode>General</c:formatCode>
                <c:ptCount val="1"/>
                <c:pt idx="0">
                  <c:v>6.2677827331235498</c:v>
                </c:pt>
              </c:numCache>
            </c:numRef>
          </c:val>
        </c:ser>
        <c:ser>
          <c:idx val="3"/>
          <c:order val="3"/>
          <c:tx>
            <c:strRef>
              <c:f>'sub-row interleaving'!$E$6</c:f>
              <c:strCache>
                <c:ptCount val="1"/>
                <c:pt idx="0">
                  <c:v>PARBS</c:v>
                </c:pt>
              </c:strCache>
            </c:strRef>
          </c:tx>
          <c:val>
            <c:numRef>
              <c:f>'sub-row interleaving'!$E$7</c:f>
              <c:numCache>
                <c:formatCode>General</c:formatCode>
                <c:ptCount val="1"/>
                <c:pt idx="0">
                  <c:v>6.6151475183221482</c:v>
                </c:pt>
              </c:numCache>
            </c:numRef>
          </c:val>
        </c:ser>
        <c:ser>
          <c:idx val="4"/>
          <c:order val="4"/>
          <c:tx>
            <c:strRef>
              <c:f>'sub-row interleaving'!$F$6</c:f>
              <c:strCache>
                <c:ptCount val="1"/>
                <c:pt idx="0">
                  <c:v>ATLAS</c:v>
                </c:pt>
              </c:strCache>
            </c:strRef>
          </c:tx>
          <c:val>
            <c:numRef>
              <c:f>'sub-row interleaving'!$F$7</c:f>
              <c:numCache>
                <c:formatCode>General</c:formatCode>
                <c:ptCount val="1"/>
                <c:pt idx="0">
                  <c:v>10.307441877379523</c:v>
                </c:pt>
              </c:numCache>
            </c:numRef>
          </c:val>
        </c:ser>
        <c:ser>
          <c:idx val="5"/>
          <c:order val="5"/>
          <c:tx>
            <c:strRef>
              <c:f>'sub-row interleaving'!$G$6</c:f>
              <c:strCache>
                <c:ptCount val="1"/>
                <c:pt idx="0">
                  <c:v>TCM</c:v>
                </c:pt>
              </c:strCache>
            </c:strRef>
          </c:tx>
          <c:val>
            <c:numRef>
              <c:f>'sub-row interleaving'!$G$7</c:f>
              <c:numCache>
                <c:formatCode>General</c:formatCode>
                <c:ptCount val="1"/>
                <c:pt idx="0">
                  <c:v>8.3480901888184089</c:v>
                </c:pt>
              </c:numCache>
            </c:numRef>
          </c:val>
        </c:ser>
        <c:ser>
          <c:idx val="6"/>
          <c:order val="6"/>
          <c:tx>
            <c:strRef>
              <c:f>'sub-row interleaving'!$H$6</c:f>
              <c:strCache>
                <c:ptCount val="1"/>
                <c:pt idx="0">
                  <c:v>Blacklisting</c:v>
                </c:pt>
              </c:strCache>
            </c:strRef>
          </c:tx>
          <c:val>
            <c:numRef>
              <c:f>'sub-row interleaving'!$H$7</c:f>
              <c:numCache>
                <c:formatCode>General</c:formatCode>
                <c:ptCount val="1"/>
                <c:pt idx="0">
                  <c:v>6.9554290004804402</c:v>
                </c:pt>
              </c:numCache>
            </c:numRef>
          </c:val>
        </c:ser>
        <c:axId val="287659520"/>
        <c:axId val="287661056"/>
      </c:barChart>
      <c:catAx>
        <c:axId val="287659520"/>
        <c:scaling>
          <c:orientation val="minMax"/>
        </c:scaling>
        <c:delete val="1"/>
        <c:axPos val="b"/>
        <c:tickLblPos val="none"/>
        <c:crossAx val="287661056"/>
        <c:crosses val="autoZero"/>
        <c:auto val="1"/>
        <c:lblAlgn val="ctr"/>
        <c:lblOffset val="100"/>
      </c:catAx>
      <c:valAx>
        <c:axId val="287661056"/>
        <c:scaling>
          <c:orientation val="minMax"/>
        </c:scaling>
        <c:axPos val="l"/>
        <c:majorGridlines/>
        <c:title>
          <c:tx>
            <c:rich>
              <a:bodyPr rot="-5400000" vert="horz"/>
              <a:lstStyle/>
              <a:p>
                <a:pPr>
                  <a:defRPr/>
                </a:pPr>
                <a:r>
                  <a:rPr lang="en-US"/>
                  <a:t>Maximum Slowdown</a:t>
                </a:r>
              </a:p>
            </c:rich>
          </c:tx>
          <c:layout/>
        </c:title>
        <c:numFmt formatCode="General" sourceLinked="1"/>
        <c:tickLblPos val="nextTo"/>
        <c:crossAx val="287659520"/>
        <c:crosses val="autoZero"/>
        <c:crossBetween val="between"/>
      </c:valAx>
    </c:plotArea>
    <c:legend>
      <c:legendPos val="r"/>
      <c:layout/>
      <c:txPr>
        <a:bodyPr/>
        <a:lstStyle/>
        <a:p>
          <a:pPr>
            <a:defRPr sz="1500"/>
          </a:pPr>
          <a:endParaRPr lang="en-US"/>
        </a:p>
      </c:txPr>
    </c:legend>
    <c:plotVisOnly val="1"/>
  </c:chart>
  <c:txPr>
    <a:bodyPr/>
    <a:lstStyle/>
    <a:p>
      <a:pPr>
        <a:defRPr sz="20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'sub-row interleaving'!$B$2</c:f>
              <c:strCache>
                <c:ptCount val="1"/>
                <c:pt idx="0">
                  <c:v>FRFCFS-Row</c:v>
                </c:pt>
              </c:strCache>
            </c:strRef>
          </c:tx>
          <c:val>
            <c:numRef>
              <c:f>'sub-row interleaving'!$B$3</c:f>
              <c:numCache>
                <c:formatCode>General</c:formatCode>
                <c:ptCount val="1"/>
                <c:pt idx="0">
                  <c:v>7.79</c:v>
                </c:pt>
              </c:numCache>
            </c:numRef>
          </c:val>
        </c:ser>
        <c:ser>
          <c:idx val="1"/>
          <c:order val="1"/>
          <c:tx>
            <c:strRef>
              <c:f>'sub-row interleaving'!$C$2</c:f>
              <c:strCache>
                <c:ptCount val="1"/>
                <c:pt idx="0">
                  <c:v>FRFCFS</c:v>
                </c:pt>
              </c:strCache>
            </c:strRef>
          </c:tx>
          <c:val>
            <c:numRef>
              <c:f>'sub-row interleaving'!$C$3</c:f>
              <c:numCache>
                <c:formatCode>General</c:formatCode>
                <c:ptCount val="1"/>
                <c:pt idx="0">
                  <c:v>8.642463461592218</c:v>
                </c:pt>
              </c:numCache>
            </c:numRef>
          </c:val>
        </c:ser>
        <c:ser>
          <c:idx val="2"/>
          <c:order val="2"/>
          <c:tx>
            <c:strRef>
              <c:f>'sub-row interleaving'!$D$2</c:f>
              <c:strCache>
                <c:ptCount val="1"/>
                <c:pt idx="0">
                  <c:v>FRFCFS-Cap</c:v>
                </c:pt>
              </c:strCache>
            </c:strRef>
          </c:tx>
          <c:val>
            <c:numRef>
              <c:f>'sub-row interleaving'!$D$3</c:f>
              <c:numCache>
                <c:formatCode>General</c:formatCode>
                <c:ptCount val="1"/>
                <c:pt idx="0">
                  <c:v>8.7087120444233079</c:v>
                </c:pt>
              </c:numCache>
            </c:numRef>
          </c:val>
        </c:ser>
        <c:ser>
          <c:idx val="3"/>
          <c:order val="3"/>
          <c:tx>
            <c:strRef>
              <c:f>'sub-row interleaving'!$E$2</c:f>
              <c:strCache>
                <c:ptCount val="1"/>
                <c:pt idx="0">
                  <c:v>PARBS</c:v>
                </c:pt>
              </c:strCache>
            </c:strRef>
          </c:tx>
          <c:val>
            <c:numRef>
              <c:f>'sub-row interleaving'!$E$3</c:f>
              <c:numCache>
                <c:formatCode>General</c:formatCode>
                <c:ptCount val="1"/>
                <c:pt idx="0">
                  <c:v>8.8245436197412754</c:v>
                </c:pt>
              </c:numCache>
            </c:numRef>
          </c:val>
        </c:ser>
        <c:ser>
          <c:idx val="4"/>
          <c:order val="4"/>
          <c:tx>
            <c:strRef>
              <c:f>'sub-row interleaving'!$F$2</c:f>
              <c:strCache>
                <c:ptCount val="1"/>
                <c:pt idx="0">
                  <c:v>ATLAS</c:v>
                </c:pt>
              </c:strCache>
            </c:strRef>
          </c:tx>
          <c:val>
            <c:numRef>
              <c:f>'sub-row interleaving'!$F$3</c:f>
              <c:numCache>
                <c:formatCode>General</c:formatCode>
                <c:ptCount val="1"/>
                <c:pt idx="0">
                  <c:v>9.5322144871803207</c:v>
                </c:pt>
              </c:numCache>
            </c:numRef>
          </c:val>
        </c:ser>
        <c:ser>
          <c:idx val="5"/>
          <c:order val="5"/>
          <c:tx>
            <c:strRef>
              <c:f>'sub-row interleaving'!$G$2</c:f>
              <c:strCache>
                <c:ptCount val="1"/>
                <c:pt idx="0">
                  <c:v>TCM</c:v>
                </c:pt>
              </c:strCache>
            </c:strRef>
          </c:tx>
          <c:val>
            <c:numRef>
              <c:f>'sub-row interleaving'!$G$3</c:f>
              <c:numCache>
                <c:formatCode>General</c:formatCode>
                <c:ptCount val="1"/>
                <c:pt idx="0">
                  <c:v>9.3538651142473359</c:v>
                </c:pt>
              </c:numCache>
            </c:numRef>
          </c:val>
        </c:ser>
        <c:ser>
          <c:idx val="6"/>
          <c:order val="6"/>
          <c:tx>
            <c:strRef>
              <c:f>'sub-row interleaving'!$H$2</c:f>
              <c:strCache>
                <c:ptCount val="1"/>
                <c:pt idx="0">
                  <c:v>Blacklisting</c:v>
                </c:pt>
              </c:strCache>
            </c:strRef>
          </c:tx>
          <c:val>
            <c:numRef>
              <c:f>'sub-row interleaving'!$H$3</c:f>
              <c:numCache>
                <c:formatCode>General</c:formatCode>
                <c:ptCount val="1"/>
                <c:pt idx="0">
                  <c:v>9.2502817080550219</c:v>
                </c:pt>
              </c:numCache>
            </c:numRef>
          </c:val>
        </c:ser>
        <c:axId val="287378816"/>
        <c:axId val="287388800"/>
      </c:barChart>
      <c:catAx>
        <c:axId val="287378816"/>
        <c:scaling>
          <c:orientation val="minMax"/>
        </c:scaling>
        <c:delete val="1"/>
        <c:axPos val="b"/>
        <c:tickLblPos val="none"/>
        <c:crossAx val="287388800"/>
        <c:crosses val="autoZero"/>
        <c:auto val="1"/>
        <c:lblAlgn val="ctr"/>
        <c:lblOffset val="100"/>
      </c:catAx>
      <c:valAx>
        <c:axId val="287388800"/>
        <c:scaling>
          <c:orientation val="minMax"/>
        </c:scaling>
        <c:axPos val="l"/>
        <c:majorGridlines/>
        <c:title>
          <c:tx>
            <c:rich>
              <a:bodyPr rot="-5400000" vert="horz"/>
              <a:lstStyle/>
              <a:p>
                <a:pPr>
                  <a:defRPr/>
                </a:pPr>
                <a:r>
                  <a:rPr lang="en-US"/>
                  <a:t>Weighted Speedup</a:t>
                </a:r>
              </a:p>
            </c:rich>
          </c:tx>
          <c:layout/>
        </c:title>
        <c:numFmt formatCode="General" sourceLinked="1"/>
        <c:tickLblPos val="nextTo"/>
        <c:crossAx val="287378816"/>
        <c:crosses val="autoZero"/>
        <c:crossBetween val="between"/>
      </c:valAx>
    </c:plotArea>
    <c:plotVisOnly val="1"/>
  </c:chart>
  <c:txPr>
    <a:bodyPr/>
    <a:lstStyle/>
    <a:p>
      <a:pPr>
        <a:defRPr sz="2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Sheet1!$B$1</c:f>
              <c:strCache>
                <c:ptCount val="1"/>
                <c:pt idx="0">
                  <c:v>Actual</c:v>
                </c:pt>
              </c:strCache>
            </c:strRef>
          </c:tx>
          <c:spPr>
            <a:ln w="50800"/>
          </c:spPr>
          <c:marker>
            <c:symbol val="none"/>
          </c:marker>
          <c:xVal>
            <c:numRef>
              <c:f>Sheet1!$A$2:$A$38</c:f>
              <c:numCache>
                <c:formatCode>General</c:formatCode>
                <c:ptCount val="37"/>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Sheet1!$B$2:$B$38</c:f>
              <c:numCache>
                <c:formatCode>General</c:formatCode>
                <c:ptCount val="37"/>
                <c:pt idx="0">
                  <c:v>2.7467165312004602</c:v>
                </c:pt>
                <c:pt idx="1">
                  <c:v>2.8145740392504877</c:v>
                </c:pt>
                <c:pt idx="2">
                  <c:v>2.981049943728689</c:v>
                </c:pt>
                <c:pt idx="3">
                  <c:v>2.6915982199002597</c:v>
                </c:pt>
                <c:pt idx="4">
                  <c:v>3.5156239744570867</c:v>
                </c:pt>
                <c:pt idx="5">
                  <c:v>2.4445799950130587</c:v>
                </c:pt>
                <c:pt idx="6">
                  <c:v>3.3601164308467877</c:v>
                </c:pt>
                <c:pt idx="7">
                  <c:v>3.2666924459961399</c:v>
                </c:pt>
                <c:pt idx="8">
                  <c:v>2.8783432438814001</c:v>
                </c:pt>
                <c:pt idx="9">
                  <c:v>2.94007195513124</c:v>
                </c:pt>
                <c:pt idx="10">
                  <c:v>2.72292289138784</c:v>
                </c:pt>
                <c:pt idx="11">
                  <c:v>2.9718971780678598</c:v>
                </c:pt>
                <c:pt idx="12">
                  <c:v>2.7099812781076937</c:v>
                </c:pt>
                <c:pt idx="13">
                  <c:v>2.17359311463898</c:v>
                </c:pt>
                <c:pt idx="14">
                  <c:v>2.0284535098862198</c:v>
                </c:pt>
                <c:pt idx="15">
                  <c:v>2.4098305888579894</c:v>
                </c:pt>
                <c:pt idx="16">
                  <c:v>2.00559556782322</c:v>
                </c:pt>
                <c:pt idx="17">
                  <c:v>2.2584692562474986</c:v>
                </c:pt>
                <c:pt idx="18">
                  <c:v>2.1278680986886997</c:v>
                </c:pt>
                <c:pt idx="19">
                  <c:v>2.4625174539690797</c:v>
                </c:pt>
              </c:numCache>
            </c:numRef>
          </c:yVal>
          <c:smooth val="1"/>
        </c:ser>
        <c:ser>
          <c:idx val="1"/>
          <c:order val="1"/>
          <c:tx>
            <c:strRef>
              <c:f>Sheet1!$F$1</c:f>
              <c:strCache>
                <c:ptCount val="1"/>
                <c:pt idx="0">
                  <c:v>STFM</c:v>
                </c:pt>
              </c:strCache>
            </c:strRef>
          </c:tx>
          <c:spPr>
            <a:ln w="50800"/>
          </c:spPr>
          <c:marker>
            <c:symbol val="none"/>
          </c:marker>
          <c:xVal>
            <c:numRef>
              <c:f>Sheet1!$A$2:$A$21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Sheet1!$F$2:$F$21</c:f>
              <c:numCache>
                <c:formatCode>General</c:formatCode>
                <c:ptCount val="20"/>
                <c:pt idx="0">
                  <c:v>1.8516648644648599</c:v>
                </c:pt>
                <c:pt idx="1">
                  <c:v>1.9218596355509698</c:v>
                </c:pt>
                <c:pt idx="2">
                  <c:v>1.8786051729018831</c:v>
                </c:pt>
                <c:pt idx="3">
                  <c:v>1.82941805350021</c:v>
                </c:pt>
                <c:pt idx="4">
                  <c:v>1.9486590791448117</c:v>
                </c:pt>
                <c:pt idx="5">
                  <c:v>1.8759063770770168</c:v>
                </c:pt>
                <c:pt idx="6">
                  <c:v>1.7935840470908868</c:v>
                </c:pt>
                <c:pt idx="7">
                  <c:v>1.76765595618306</c:v>
                </c:pt>
                <c:pt idx="8">
                  <c:v>1.83000824434293</c:v>
                </c:pt>
                <c:pt idx="9">
                  <c:v>1.8170228036357201</c:v>
                </c:pt>
                <c:pt idx="10">
                  <c:v>1.7232284427824689</c:v>
                </c:pt>
                <c:pt idx="11">
                  <c:v>1.7708632531503925</c:v>
                </c:pt>
                <c:pt idx="12">
                  <c:v>1.7039999827278125</c:v>
                </c:pt>
                <c:pt idx="13">
                  <c:v>1.6745982709941898</c:v>
                </c:pt>
                <c:pt idx="14">
                  <c:v>1.6715007102038399</c:v>
                </c:pt>
                <c:pt idx="15">
                  <c:v>1.7352229183406498</c:v>
                </c:pt>
                <c:pt idx="16">
                  <c:v>1.64272811958016</c:v>
                </c:pt>
                <c:pt idx="17">
                  <c:v>1.7083964796384699</c:v>
                </c:pt>
                <c:pt idx="18">
                  <c:v>1.6918095335501</c:v>
                </c:pt>
                <c:pt idx="19">
                  <c:v>1.747677650502965</c:v>
                </c:pt>
              </c:numCache>
            </c:numRef>
          </c:yVal>
          <c:smooth val="1"/>
        </c:ser>
        <c:ser>
          <c:idx val="2"/>
          <c:order val="2"/>
          <c:tx>
            <c:strRef>
              <c:f>Sheet1!$J$1</c:f>
              <c:strCache>
                <c:ptCount val="1"/>
                <c:pt idx="0">
                  <c:v>MISE</c:v>
                </c:pt>
              </c:strCache>
            </c:strRef>
          </c:tx>
          <c:spPr>
            <a:ln w="50800"/>
          </c:spPr>
          <c:marker>
            <c:symbol val="none"/>
          </c:marker>
          <c:xVal>
            <c:numRef>
              <c:f>Sheet1!$A$2:$A$21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Sheet1!$J$2:$J$21</c:f>
              <c:numCache>
                <c:formatCode>General</c:formatCode>
                <c:ptCount val="20"/>
                <c:pt idx="0">
                  <c:v>2.66545096387234</c:v>
                </c:pt>
                <c:pt idx="1">
                  <c:v>2.8713252981728301</c:v>
                </c:pt>
                <c:pt idx="2">
                  <c:v>2.8243870877905062</c:v>
                </c:pt>
                <c:pt idx="3">
                  <c:v>2.6053261289676</c:v>
                </c:pt>
                <c:pt idx="4">
                  <c:v>3.1741069836879499</c:v>
                </c:pt>
                <c:pt idx="5">
                  <c:v>2.6867152689631402</c:v>
                </c:pt>
                <c:pt idx="6">
                  <c:v>3.5471213560630286</c:v>
                </c:pt>
                <c:pt idx="7">
                  <c:v>3.4316576695365177</c:v>
                </c:pt>
                <c:pt idx="8">
                  <c:v>3.3000143211799902</c:v>
                </c:pt>
                <c:pt idx="9">
                  <c:v>2.6746683138241143</c:v>
                </c:pt>
                <c:pt idx="10">
                  <c:v>2.8604415134716668</c:v>
                </c:pt>
                <c:pt idx="11">
                  <c:v>3.08213207994224</c:v>
                </c:pt>
                <c:pt idx="12">
                  <c:v>2.8908764917308645</c:v>
                </c:pt>
                <c:pt idx="13">
                  <c:v>2.23499264775884</c:v>
                </c:pt>
                <c:pt idx="14">
                  <c:v>2.1160944108458577</c:v>
                </c:pt>
                <c:pt idx="15">
                  <c:v>2.3639495149251677</c:v>
                </c:pt>
                <c:pt idx="16">
                  <c:v>1.9989840399496801</c:v>
                </c:pt>
                <c:pt idx="17">
                  <c:v>2.0667074553791598</c:v>
                </c:pt>
                <c:pt idx="18">
                  <c:v>2.1631588274354812</c:v>
                </c:pt>
                <c:pt idx="19">
                  <c:v>2.3161097609560302</c:v>
                </c:pt>
              </c:numCache>
            </c:numRef>
          </c:yVal>
          <c:smooth val="1"/>
        </c:ser>
        <c:axId val="259067264"/>
        <c:axId val="262301184"/>
      </c:scatterChart>
      <c:valAx>
        <c:axId val="259067264"/>
        <c:scaling>
          <c:orientation val="minMax"/>
          <c:max val="100"/>
        </c:scaling>
        <c:axPos val="b"/>
        <c:title>
          <c:tx>
            <c:rich>
              <a:bodyPr/>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Million Cycles</a:t>
                </a:r>
              </a:p>
            </c:rich>
          </c:tx>
          <c:layout/>
        </c:title>
        <c:numFmt formatCode="General" sourceLinked="1"/>
        <c:tickLblPos val="nextTo"/>
        <c:txPr>
          <a:bodyPr/>
          <a:lstStyle/>
          <a:p>
            <a:pPr>
              <a:defRPr sz="2000"/>
            </a:pPr>
            <a:endParaRPr lang="en-US"/>
          </a:p>
        </c:txPr>
        <c:crossAx val="262301184"/>
        <c:crosses val="autoZero"/>
        <c:crossBetween val="midCat"/>
      </c:valAx>
      <c:valAx>
        <c:axId val="262301184"/>
        <c:scaling>
          <c:orientation val="minMax"/>
          <c:min val="1"/>
        </c:scaling>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2000"/>
            </a:pPr>
            <a:endParaRPr lang="en-US"/>
          </a:p>
        </c:txPr>
        <c:crossAx val="259067264"/>
        <c:crosses val="autoZero"/>
        <c:crossBetween val="midCat"/>
      </c:valAx>
    </c:plotArea>
    <c:legend>
      <c:legendPos val="r"/>
      <c:layout/>
      <c:txPr>
        <a:bodyPr/>
        <a:lstStyle/>
        <a:p>
          <a:pPr>
            <a:defRPr sz="2200">
              <a:latin typeface="Tahoma" pitchFamily="34" charset="0"/>
              <a:ea typeface="Tahoma" pitchFamily="34" charset="0"/>
              <a:cs typeface="Tahoma" pitchFamily="34" charset="0"/>
            </a:defRPr>
          </a:pPr>
          <a:endParaRPr lang="en-US"/>
        </a:p>
      </c:txPr>
    </c:legend>
    <c:plotVisOnly val="1"/>
    <c:dispBlanksAs val="gap"/>
  </c:chart>
  <c:txPr>
    <a:bodyPr/>
    <a:lstStyle/>
    <a:p>
      <a:pPr>
        <a:defRPr sz="1500"/>
      </a:pPr>
      <a:endParaRPr lang="en-US"/>
    </a:p>
  </c:txPr>
  <c:externalData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AlwaysPrioritize</c:v>
                </c:pt>
              </c:strCache>
            </c:strRef>
          </c:tx>
          <c:cat>
            <c:strRef>
              <c:f>Sheet1!$A$2:$A$6</c:f>
              <c:strCache>
                <c:ptCount val="5"/>
                <c:pt idx="0">
                  <c:v>0</c:v>
                </c:pt>
                <c:pt idx="1">
                  <c:v>1</c:v>
                </c:pt>
                <c:pt idx="2">
                  <c:v>2</c:v>
                </c:pt>
                <c:pt idx="3">
                  <c:v>3</c:v>
                </c:pt>
                <c:pt idx="4">
                  <c:v>Avg</c:v>
                </c:pt>
              </c:strCache>
            </c:strRef>
          </c:cat>
          <c:val>
            <c:numRef>
              <c:f>Sheet1!$B$2:$B$6</c:f>
              <c:numCache>
                <c:formatCode>General</c:formatCode>
                <c:ptCount val="5"/>
                <c:pt idx="0">
                  <c:v>1.2932291767205399</c:v>
                </c:pt>
                <c:pt idx="1">
                  <c:v>0.92684406848974465</c:v>
                </c:pt>
                <c:pt idx="2">
                  <c:v>0.63782507107321318</c:v>
                </c:pt>
                <c:pt idx="3">
                  <c:v>0.47246689312005713</c:v>
                </c:pt>
                <c:pt idx="4">
                  <c:v>0.83259130240000312</c:v>
                </c:pt>
              </c:numCache>
            </c:numRef>
          </c:val>
        </c:ser>
        <c:ser>
          <c:idx val="1"/>
          <c:order val="1"/>
          <c:tx>
            <c:strRef>
              <c:f>Sheet1!$C$1</c:f>
              <c:strCache>
                <c:ptCount val="1"/>
                <c:pt idx="0">
                  <c:v>MISE-QoS-10/1</c:v>
                </c:pt>
              </c:strCache>
            </c:strRef>
          </c:tx>
          <c:cat>
            <c:strRef>
              <c:f>Sheet1!$A$2:$A$6</c:f>
              <c:strCache>
                <c:ptCount val="5"/>
                <c:pt idx="0">
                  <c:v>0</c:v>
                </c:pt>
                <c:pt idx="1">
                  <c:v>1</c:v>
                </c:pt>
                <c:pt idx="2">
                  <c:v>2</c:v>
                </c:pt>
                <c:pt idx="3">
                  <c:v>3</c:v>
                </c:pt>
                <c:pt idx="4">
                  <c:v>Avg</c:v>
                </c:pt>
              </c:strCache>
            </c:strRef>
          </c:cat>
          <c:val>
            <c:numRef>
              <c:f>Sheet1!$C$2:$C$6</c:f>
              <c:numCache>
                <c:formatCode>General</c:formatCode>
                <c:ptCount val="5"/>
                <c:pt idx="0">
                  <c:v>1.3104536694327562</c:v>
                </c:pt>
                <c:pt idx="1">
                  <c:v>1.0514532926786198</c:v>
                </c:pt>
                <c:pt idx="2">
                  <c:v>0.75707667999666151</c:v>
                </c:pt>
                <c:pt idx="3">
                  <c:v>0.55599756001765022</c:v>
                </c:pt>
                <c:pt idx="4">
                  <c:v>0.91874530050000358</c:v>
                </c:pt>
              </c:numCache>
            </c:numRef>
          </c:val>
        </c:ser>
        <c:ser>
          <c:idx val="2"/>
          <c:order val="2"/>
          <c:tx>
            <c:strRef>
              <c:f>Sheet1!$D$1</c:f>
              <c:strCache>
                <c:ptCount val="1"/>
                <c:pt idx="0">
                  <c:v>MISE-QoS-10/3</c:v>
                </c:pt>
              </c:strCache>
            </c:strRef>
          </c:tx>
          <c:cat>
            <c:strRef>
              <c:f>Sheet1!$A$2:$A$6</c:f>
              <c:strCache>
                <c:ptCount val="5"/>
                <c:pt idx="0">
                  <c:v>0</c:v>
                </c:pt>
                <c:pt idx="1">
                  <c:v>1</c:v>
                </c:pt>
                <c:pt idx="2">
                  <c:v>2</c:v>
                </c:pt>
                <c:pt idx="3">
                  <c:v>3</c:v>
                </c:pt>
                <c:pt idx="4">
                  <c:v>Avg</c:v>
                </c:pt>
              </c:strCache>
            </c:strRef>
          </c:cat>
          <c:val>
            <c:numRef>
              <c:f>Sheet1!$D$2:$D$6</c:f>
              <c:numCache>
                <c:formatCode>General</c:formatCode>
                <c:ptCount val="5"/>
                <c:pt idx="0">
                  <c:v>1.3104536694327562</c:v>
                </c:pt>
                <c:pt idx="1">
                  <c:v>1.0471105568117169</c:v>
                </c:pt>
                <c:pt idx="2">
                  <c:v>0.75276405401656177</c:v>
                </c:pt>
                <c:pt idx="3">
                  <c:v>0.54981965022185064</c:v>
                </c:pt>
                <c:pt idx="4">
                  <c:v>0.91503698259999999</c:v>
                </c:pt>
              </c:numCache>
            </c:numRef>
          </c:val>
        </c:ser>
        <c:ser>
          <c:idx val="3"/>
          <c:order val="3"/>
          <c:tx>
            <c:strRef>
              <c:f>Sheet1!$E$1</c:f>
              <c:strCache>
                <c:ptCount val="1"/>
                <c:pt idx="0">
                  <c:v>MISE-QoS-10/5</c:v>
                </c:pt>
              </c:strCache>
            </c:strRef>
          </c:tx>
          <c:cat>
            <c:strRef>
              <c:f>Sheet1!$A$2:$A$6</c:f>
              <c:strCache>
                <c:ptCount val="5"/>
                <c:pt idx="0">
                  <c:v>0</c:v>
                </c:pt>
                <c:pt idx="1">
                  <c:v>1</c:v>
                </c:pt>
                <c:pt idx="2">
                  <c:v>2</c:v>
                </c:pt>
                <c:pt idx="3">
                  <c:v>3</c:v>
                </c:pt>
                <c:pt idx="4">
                  <c:v>Avg</c:v>
                </c:pt>
              </c:strCache>
            </c:strRef>
          </c:cat>
          <c:val>
            <c:numRef>
              <c:f>Sheet1!$E$2:$E$6</c:f>
              <c:numCache>
                <c:formatCode>General</c:formatCode>
                <c:ptCount val="5"/>
                <c:pt idx="0">
                  <c:v>1.3103829657422499</c:v>
                </c:pt>
                <c:pt idx="1">
                  <c:v>1.0268051632352655</c:v>
                </c:pt>
                <c:pt idx="2">
                  <c:v>0.7147583615616</c:v>
                </c:pt>
                <c:pt idx="3">
                  <c:v>0.51721714742401459</c:v>
                </c:pt>
                <c:pt idx="4">
                  <c:v>0.89229090950000001</c:v>
                </c:pt>
              </c:numCache>
            </c:numRef>
          </c:val>
        </c:ser>
        <c:ser>
          <c:idx val="4"/>
          <c:order val="4"/>
          <c:tx>
            <c:strRef>
              <c:f>Sheet1!$F$1</c:f>
              <c:strCache>
                <c:ptCount val="1"/>
                <c:pt idx="0">
                  <c:v>MISE-QoS-10/7</c:v>
                </c:pt>
              </c:strCache>
            </c:strRef>
          </c:tx>
          <c:cat>
            <c:strRef>
              <c:f>Sheet1!$A$2:$A$6</c:f>
              <c:strCache>
                <c:ptCount val="5"/>
                <c:pt idx="0">
                  <c:v>0</c:v>
                </c:pt>
                <c:pt idx="1">
                  <c:v>1</c:v>
                </c:pt>
                <c:pt idx="2">
                  <c:v>2</c:v>
                </c:pt>
                <c:pt idx="3">
                  <c:v>3</c:v>
                </c:pt>
                <c:pt idx="4">
                  <c:v>Avg</c:v>
                </c:pt>
              </c:strCache>
            </c:strRef>
          </c:cat>
          <c:val>
            <c:numRef>
              <c:f>Sheet1!$F$2:$F$6</c:f>
              <c:numCache>
                <c:formatCode>General</c:formatCode>
                <c:ptCount val="5"/>
                <c:pt idx="0">
                  <c:v>1.3100687794400301</c:v>
                </c:pt>
                <c:pt idx="1">
                  <c:v>0.96233477687753599</c:v>
                </c:pt>
                <c:pt idx="2">
                  <c:v>0.65406344486021151</c:v>
                </c:pt>
                <c:pt idx="3">
                  <c:v>0.47556313738558598</c:v>
                </c:pt>
                <c:pt idx="4">
                  <c:v>0.85050753459999995</c:v>
                </c:pt>
              </c:numCache>
            </c:numRef>
          </c:val>
        </c:ser>
        <c:ser>
          <c:idx val="5"/>
          <c:order val="5"/>
          <c:tx>
            <c:strRef>
              <c:f>Sheet1!$G$1</c:f>
              <c:strCache>
                <c:ptCount val="1"/>
                <c:pt idx="0">
                  <c:v>MISE-QoS-10/9</c:v>
                </c:pt>
              </c:strCache>
            </c:strRef>
          </c:tx>
          <c:cat>
            <c:strRef>
              <c:f>Sheet1!$A$2:$A$6</c:f>
              <c:strCache>
                <c:ptCount val="5"/>
                <c:pt idx="0">
                  <c:v>0</c:v>
                </c:pt>
                <c:pt idx="1">
                  <c:v>1</c:v>
                </c:pt>
                <c:pt idx="2">
                  <c:v>2</c:v>
                </c:pt>
                <c:pt idx="3">
                  <c:v>3</c:v>
                </c:pt>
                <c:pt idx="4">
                  <c:v>Avg</c:v>
                </c:pt>
              </c:strCache>
            </c:strRef>
          </c:cat>
          <c:val>
            <c:numRef>
              <c:f>Sheet1!$G$2:$G$6</c:f>
              <c:numCache>
                <c:formatCode>General</c:formatCode>
                <c:ptCount val="5"/>
                <c:pt idx="0">
                  <c:v>1.29661949414668</c:v>
                </c:pt>
                <c:pt idx="1">
                  <c:v>0.92898134164528201</c:v>
                </c:pt>
                <c:pt idx="2">
                  <c:v>0.64286953243449607</c:v>
                </c:pt>
                <c:pt idx="3">
                  <c:v>0.47149350794213302</c:v>
                </c:pt>
                <c:pt idx="4">
                  <c:v>0.83499096900000003</c:v>
                </c:pt>
              </c:numCache>
            </c:numRef>
          </c:val>
        </c:ser>
        <c:axId val="289550336"/>
        <c:axId val="289552256"/>
      </c:barChart>
      <c:catAx>
        <c:axId val="289550336"/>
        <c:scaling>
          <c:orientation val="minMax"/>
        </c:scaling>
        <c:axPos val="b"/>
        <c:title>
          <c:tx>
            <c:rich>
              <a:bodyPr/>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Number</a:t>
                </a:r>
                <a:r>
                  <a:rPr lang="en-US" sz="2000" baseline="0">
                    <a:latin typeface="Tahoma" pitchFamily="34" charset="0"/>
                    <a:ea typeface="Tahoma" pitchFamily="34" charset="0"/>
                    <a:cs typeface="Tahoma" pitchFamily="34" charset="0"/>
                  </a:rPr>
                  <a:t> of Memory Intensive Applications</a:t>
                </a:r>
                <a:endParaRPr lang="en-US" sz="2000">
                  <a:latin typeface="Tahoma" pitchFamily="34" charset="0"/>
                  <a:ea typeface="Tahoma" pitchFamily="34" charset="0"/>
                  <a:cs typeface="Tahoma" pitchFamily="34" charset="0"/>
                </a:endParaRPr>
              </a:p>
            </c:rich>
          </c:tx>
          <c:layout>
            <c:manualLayout>
              <c:xMode val="edge"/>
              <c:yMode val="edge"/>
              <c:x val="0.11311810289317648"/>
              <c:y val="0.88460211487377782"/>
            </c:manualLayout>
          </c:layout>
        </c:title>
        <c:tickLblPos val="nextTo"/>
        <c:txPr>
          <a:bodyPr/>
          <a:lstStyle/>
          <a:p>
            <a:pPr>
              <a:defRPr sz="2000">
                <a:latin typeface="Tahoma" pitchFamily="34" charset="0"/>
                <a:ea typeface="Tahoma" pitchFamily="34" charset="0"/>
                <a:cs typeface="Tahoma" pitchFamily="34" charset="0"/>
              </a:defRPr>
            </a:pPr>
            <a:endParaRPr lang="en-US"/>
          </a:p>
        </c:txPr>
        <c:crossAx val="289552256"/>
        <c:crosses val="autoZero"/>
        <c:auto val="1"/>
        <c:lblAlgn val="ctr"/>
        <c:lblOffset val="100"/>
      </c:catAx>
      <c:valAx>
        <c:axId val="289552256"/>
        <c:scaling>
          <c:orientation val="minMax"/>
        </c:scaling>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Harmonic</a:t>
                </a:r>
                <a:r>
                  <a:rPr lang="en-US" sz="2500" baseline="0">
                    <a:latin typeface="Tahoma" pitchFamily="34" charset="0"/>
                    <a:ea typeface="Tahoma" pitchFamily="34" charset="0"/>
                    <a:cs typeface="Tahoma" pitchFamily="34" charset="0"/>
                  </a:rPr>
                  <a:t> Speedup</a:t>
                </a:r>
                <a:endParaRPr lang="en-US" sz="2500">
                  <a:latin typeface="Tahoma" pitchFamily="34" charset="0"/>
                  <a:ea typeface="Tahoma" pitchFamily="34" charset="0"/>
                  <a:cs typeface="Tahoma" pitchFamily="34" charset="0"/>
                </a:endParaRPr>
              </a:p>
            </c:rich>
          </c:tx>
          <c:layout/>
        </c:title>
        <c:numFmt formatCode="General" sourceLinked="1"/>
        <c:tickLblPos val="nextTo"/>
        <c:txPr>
          <a:bodyPr/>
          <a:lstStyle/>
          <a:p>
            <a:pPr>
              <a:defRPr sz="2000">
                <a:latin typeface="Tahoma" pitchFamily="34" charset="0"/>
                <a:ea typeface="Tahoma" pitchFamily="34" charset="0"/>
                <a:cs typeface="Tahoma" pitchFamily="34" charset="0"/>
              </a:defRPr>
            </a:pPr>
            <a:endParaRPr lang="en-US"/>
          </a:p>
        </c:txPr>
        <c:crossAx val="289550336"/>
        <c:crosses val="autoZero"/>
        <c:crossBetween val="between"/>
      </c:valAx>
    </c:plotArea>
    <c:legend>
      <c:legendPos val="r"/>
      <c:layout/>
      <c:txPr>
        <a:bodyPr/>
        <a:lstStyle/>
        <a:p>
          <a:pPr>
            <a:defRPr sz="20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AlwaysPrioritize</c:v>
                </c:pt>
              </c:strCache>
            </c:strRef>
          </c:tx>
          <c:cat>
            <c:strRef>
              <c:f>Sheet1!$A$2:$A$5</c:f>
              <c:strCache>
                <c:ptCount val="4"/>
                <c:pt idx="0">
                  <c:v>astar</c:v>
                </c:pt>
                <c:pt idx="1">
                  <c:v>mcf</c:v>
                </c:pt>
                <c:pt idx="2">
                  <c:v>leslie3d</c:v>
                </c:pt>
                <c:pt idx="3">
                  <c:v>mcf</c:v>
                </c:pt>
              </c:strCache>
            </c:strRef>
          </c:cat>
          <c:val>
            <c:numRef>
              <c:f>Sheet1!$B$2:$B$5</c:f>
              <c:numCache>
                <c:formatCode>General</c:formatCode>
                <c:ptCount val="4"/>
                <c:pt idx="0">
                  <c:v>7.2703505290452295</c:v>
                </c:pt>
                <c:pt idx="1">
                  <c:v>1.1313228154364299</c:v>
                </c:pt>
                <c:pt idx="2">
                  <c:v>36.066071600529312</c:v>
                </c:pt>
                <c:pt idx="3">
                  <c:v>14.220981394192298</c:v>
                </c:pt>
              </c:numCache>
            </c:numRef>
          </c:val>
        </c:ser>
        <c:ser>
          <c:idx val="1"/>
          <c:order val="1"/>
          <c:tx>
            <c:strRef>
              <c:f>Sheet1!$C$1</c:f>
              <c:strCache>
                <c:ptCount val="1"/>
                <c:pt idx="0">
                  <c:v>EqualBandwidth</c:v>
                </c:pt>
              </c:strCache>
            </c:strRef>
          </c:tx>
          <c:cat>
            <c:strRef>
              <c:f>Sheet1!$A$2:$A$5</c:f>
              <c:strCache>
                <c:ptCount val="4"/>
                <c:pt idx="0">
                  <c:v>astar</c:v>
                </c:pt>
                <c:pt idx="1">
                  <c:v>mcf</c:v>
                </c:pt>
                <c:pt idx="2">
                  <c:v>leslie3d</c:v>
                </c:pt>
                <c:pt idx="3">
                  <c:v>mcf</c:v>
                </c:pt>
              </c:strCache>
            </c:strRef>
          </c:cat>
          <c:val>
            <c:numRef>
              <c:f>Sheet1!$C$2:$C$5</c:f>
              <c:numCache>
                <c:formatCode>General</c:formatCode>
                <c:ptCount val="4"/>
                <c:pt idx="0">
                  <c:v>3.3690897069996999</c:v>
                </c:pt>
                <c:pt idx="1">
                  <c:v>1.6045353797042701</c:v>
                </c:pt>
                <c:pt idx="2">
                  <c:v>7.4677246801367065</c:v>
                </c:pt>
                <c:pt idx="3">
                  <c:v>5.8407436551637044</c:v>
                </c:pt>
              </c:numCache>
            </c:numRef>
          </c:val>
        </c:ser>
        <c:ser>
          <c:idx val="2"/>
          <c:order val="2"/>
          <c:tx>
            <c:strRef>
              <c:f>Sheet1!$D$1</c:f>
              <c:strCache>
                <c:ptCount val="1"/>
                <c:pt idx="0">
                  <c:v>MISE-QoS-10/1</c:v>
                </c:pt>
              </c:strCache>
            </c:strRef>
          </c:tx>
          <c:cat>
            <c:strRef>
              <c:f>Sheet1!$A$2:$A$5</c:f>
              <c:strCache>
                <c:ptCount val="4"/>
                <c:pt idx="0">
                  <c:v>astar</c:v>
                </c:pt>
                <c:pt idx="1">
                  <c:v>mcf</c:v>
                </c:pt>
                <c:pt idx="2">
                  <c:v>leslie3d</c:v>
                </c:pt>
                <c:pt idx="3">
                  <c:v>mcf</c:v>
                </c:pt>
              </c:strCache>
            </c:strRef>
          </c:cat>
          <c:val>
            <c:numRef>
              <c:f>Sheet1!$D$2:$D$5</c:f>
              <c:numCache>
                <c:formatCode>General</c:formatCode>
                <c:ptCount val="4"/>
                <c:pt idx="0">
                  <c:v>3.4617644574247501</c:v>
                </c:pt>
                <c:pt idx="1">
                  <c:v>1.9328497818415098</c:v>
                </c:pt>
                <c:pt idx="2">
                  <c:v>3.8670740178104412</c:v>
                </c:pt>
                <c:pt idx="3">
                  <c:v>2.1050060169704001</c:v>
                </c:pt>
              </c:numCache>
            </c:numRef>
          </c:val>
        </c:ser>
        <c:ser>
          <c:idx val="3"/>
          <c:order val="3"/>
          <c:tx>
            <c:strRef>
              <c:f>Sheet1!$E$1</c:f>
              <c:strCache>
                <c:ptCount val="1"/>
                <c:pt idx="0">
                  <c:v>MISE-QoS-10/2</c:v>
                </c:pt>
              </c:strCache>
            </c:strRef>
          </c:tx>
          <c:cat>
            <c:strRef>
              <c:f>Sheet1!$A$2:$A$5</c:f>
              <c:strCache>
                <c:ptCount val="4"/>
                <c:pt idx="0">
                  <c:v>astar</c:v>
                </c:pt>
                <c:pt idx="1">
                  <c:v>mcf</c:v>
                </c:pt>
                <c:pt idx="2">
                  <c:v>leslie3d</c:v>
                </c:pt>
                <c:pt idx="3">
                  <c:v>mcf</c:v>
                </c:pt>
              </c:strCache>
            </c:strRef>
          </c:cat>
          <c:val>
            <c:numRef>
              <c:f>Sheet1!$E$2:$E$5</c:f>
              <c:numCache>
                <c:formatCode>General</c:formatCode>
                <c:ptCount val="4"/>
                <c:pt idx="0">
                  <c:v>3.4369437122217277</c:v>
                </c:pt>
                <c:pt idx="1">
                  <c:v>1.9426105100293201</c:v>
                </c:pt>
                <c:pt idx="2">
                  <c:v>3.8641769319046597</c:v>
                </c:pt>
                <c:pt idx="3">
                  <c:v>2.1050060169704001</c:v>
                </c:pt>
              </c:numCache>
            </c:numRef>
          </c:val>
        </c:ser>
        <c:ser>
          <c:idx val="4"/>
          <c:order val="4"/>
          <c:tx>
            <c:strRef>
              <c:f>Sheet1!$F$1</c:f>
              <c:strCache>
                <c:ptCount val="1"/>
                <c:pt idx="0">
                  <c:v>MISE-QoS-10/3</c:v>
                </c:pt>
              </c:strCache>
            </c:strRef>
          </c:tx>
          <c:cat>
            <c:strRef>
              <c:f>Sheet1!$A$2:$A$5</c:f>
              <c:strCache>
                <c:ptCount val="4"/>
                <c:pt idx="0">
                  <c:v>astar</c:v>
                </c:pt>
                <c:pt idx="1">
                  <c:v>mcf</c:v>
                </c:pt>
                <c:pt idx="2">
                  <c:v>leslie3d</c:v>
                </c:pt>
                <c:pt idx="3">
                  <c:v>mcf</c:v>
                </c:pt>
              </c:strCache>
            </c:strRef>
          </c:cat>
          <c:val>
            <c:numRef>
              <c:f>Sheet1!$F$2:$F$5</c:f>
              <c:numCache>
                <c:formatCode>General</c:formatCode>
                <c:ptCount val="4"/>
                <c:pt idx="0">
                  <c:v>2.8979789787903099</c:v>
                </c:pt>
                <c:pt idx="1">
                  <c:v>1.9616481607845677</c:v>
                </c:pt>
                <c:pt idx="2">
                  <c:v>4.0008731258365104</c:v>
                </c:pt>
                <c:pt idx="3">
                  <c:v>2.2050578189043675</c:v>
                </c:pt>
              </c:numCache>
            </c:numRef>
          </c:val>
        </c:ser>
        <c:ser>
          <c:idx val="5"/>
          <c:order val="5"/>
          <c:tx>
            <c:strRef>
              <c:f>Sheet1!$G$1</c:f>
              <c:strCache>
                <c:ptCount val="1"/>
                <c:pt idx="0">
                  <c:v>MISE-QoS-10/4</c:v>
                </c:pt>
              </c:strCache>
            </c:strRef>
          </c:tx>
          <c:cat>
            <c:strRef>
              <c:f>Sheet1!$A$2:$A$5</c:f>
              <c:strCache>
                <c:ptCount val="4"/>
                <c:pt idx="0">
                  <c:v>astar</c:v>
                </c:pt>
                <c:pt idx="1">
                  <c:v>mcf</c:v>
                </c:pt>
                <c:pt idx="2">
                  <c:v>leslie3d</c:v>
                </c:pt>
                <c:pt idx="3">
                  <c:v>mcf</c:v>
                </c:pt>
              </c:strCache>
            </c:strRef>
          </c:cat>
          <c:val>
            <c:numRef>
              <c:f>Sheet1!$G$2:$G$5</c:f>
              <c:numCache>
                <c:formatCode>General</c:formatCode>
                <c:ptCount val="4"/>
                <c:pt idx="0">
                  <c:v>2.4369023224946367</c:v>
                </c:pt>
                <c:pt idx="1">
                  <c:v>1.7430542689847299</c:v>
                </c:pt>
                <c:pt idx="2">
                  <c:v>5.0643378212066965</c:v>
                </c:pt>
                <c:pt idx="3">
                  <c:v>2.63780297748061</c:v>
                </c:pt>
              </c:numCache>
            </c:numRef>
          </c:val>
        </c:ser>
        <c:ser>
          <c:idx val="6"/>
          <c:order val="6"/>
          <c:tx>
            <c:strRef>
              <c:f>Sheet1!$H$1</c:f>
              <c:strCache>
                <c:ptCount val="1"/>
                <c:pt idx="0">
                  <c:v>MISE-QoS-10/5</c:v>
                </c:pt>
              </c:strCache>
            </c:strRef>
          </c:tx>
          <c:cat>
            <c:strRef>
              <c:f>Sheet1!$A$2:$A$5</c:f>
              <c:strCache>
                <c:ptCount val="4"/>
                <c:pt idx="0">
                  <c:v>astar</c:v>
                </c:pt>
                <c:pt idx="1">
                  <c:v>mcf</c:v>
                </c:pt>
                <c:pt idx="2">
                  <c:v>leslie3d</c:v>
                </c:pt>
                <c:pt idx="3">
                  <c:v>mcf</c:v>
                </c:pt>
              </c:strCache>
            </c:strRef>
          </c:cat>
          <c:val>
            <c:numRef>
              <c:f>Sheet1!$H$2:$H$5</c:f>
              <c:numCache>
                <c:formatCode>General</c:formatCode>
                <c:ptCount val="4"/>
                <c:pt idx="0">
                  <c:v>2.4433295574142484</c:v>
                </c:pt>
                <c:pt idx="1">
                  <c:v>1.6272727119850701</c:v>
                </c:pt>
                <c:pt idx="2">
                  <c:v>5.7032991831279656</c:v>
                </c:pt>
                <c:pt idx="3">
                  <c:v>2.8687604744309301</c:v>
                </c:pt>
              </c:numCache>
            </c:numRef>
          </c:val>
        </c:ser>
        <c:axId val="49502848"/>
        <c:axId val="49422720"/>
      </c:barChart>
      <c:catAx>
        <c:axId val="49502848"/>
        <c:scaling>
          <c:orientation val="minMax"/>
        </c:scaling>
        <c:axPos val="b"/>
        <c:tickLblPos val="nextTo"/>
        <c:txPr>
          <a:bodyPr/>
          <a:lstStyle/>
          <a:p>
            <a:pPr>
              <a:defRPr sz="2000">
                <a:latin typeface="Tahoma" pitchFamily="34" charset="0"/>
                <a:ea typeface="Tahoma" pitchFamily="34" charset="0"/>
                <a:cs typeface="Tahoma" pitchFamily="34" charset="0"/>
              </a:defRPr>
            </a:pPr>
            <a:endParaRPr lang="en-US"/>
          </a:p>
        </c:txPr>
        <c:crossAx val="49422720"/>
        <c:crosses val="autoZero"/>
        <c:auto val="1"/>
        <c:lblAlgn val="ctr"/>
        <c:lblOffset val="100"/>
      </c:catAx>
      <c:valAx>
        <c:axId val="49422720"/>
        <c:scaling>
          <c:orientation val="minMax"/>
          <c:max val="10"/>
          <c:min val="0"/>
        </c:scaling>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502848"/>
        <c:crosses val="autoZero"/>
        <c:crossBetween val="between"/>
      </c:valAx>
    </c:plotArea>
    <c:legend>
      <c:legendPos val="r"/>
      <c:layout/>
      <c:txPr>
        <a:bodyPr/>
        <a:lstStyle/>
        <a:p>
          <a:pPr>
            <a:defRPr sz="20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1"/>
          <c:order val="0"/>
          <c:tx>
            <c:strRef>
              <c:f>'hs scalability'!$B$1</c:f>
              <c:strCache>
                <c:ptCount val="1"/>
                <c:pt idx="0">
                  <c:v>FRFCFS</c:v>
                </c:pt>
              </c:strCache>
            </c:strRef>
          </c:tx>
          <c:cat>
            <c:numRef>
              <c:f>'hs scalability'!$A$2:$A$4</c:f>
              <c:numCache>
                <c:formatCode>General</c:formatCode>
                <c:ptCount val="3"/>
                <c:pt idx="0">
                  <c:v>4</c:v>
                </c:pt>
                <c:pt idx="1">
                  <c:v>8</c:v>
                </c:pt>
                <c:pt idx="2">
                  <c:v>16</c:v>
                </c:pt>
              </c:numCache>
            </c:numRef>
          </c:cat>
          <c:val>
            <c:numRef>
              <c:f>'hs scalability'!$B$2:$B$4</c:f>
              <c:numCache>
                <c:formatCode>General</c:formatCode>
                <c:ptCount val="3"/>
                <c:pt idx="0">
                  <c:v>0.59276825894010599</c:v>
                </c:pt>
                <c:pt idx="1">
                  <c:v>0.403421919526536</c:v>
                </c:pt>
                <c:pt idx="2">
                  <c:v>0.22511346063575097</c:v>
                </c:pt>
              </c:numCache>
            </c:numRef>
          </c:val>
        </c:ser>
        <c:ser>
          <c:idx val="2"/>
          <c:order val="1"/>
          <c:tx>
            <c:strRef>
              <c:f>'hs scalability'!$C$1</c:f>
              <c:strCache>
                <c:ptCount val="1"/>
                <c:pt idx="0">
                  <c:v>ATLAS</c:v>
                </c:pt>
              </c:strCache>
            </c:strRef>
          </c:tx>
          <c:cat>
            <c:numRef>
              <c:f>'hs scalability'!$A$2:$A$4</c:f>
              <c:numCache>
                <c:formatCode>General</c:formatCode>
                <c:ptCount val="3"/>
                <c:pt idx="0">
                  <c:v>4</c:v>
                </c:pt>
                <c:pt idx="1">
                  <c:v>8</c:v>
                </c:pt>
                <c:pt idx="2">
                  <c:v>16</c:v>
                </c:pt>
              </c:numCache>
            </c:numRef>
          </c:cat>
          <c:val>
            <c:numRef>
              <c:f>'hs scalability'!$C$2:$C$4</c:f>
              <c:numCache>
                <c:formatCode>General</c:formatCode>
                <c:ptCount val="3"/>
                <c:pt idx="0">
                  <c:v>0.50685255580421518</c:v>
                </c:pt>
                <c:pt idx="1">
                  <c:v>0.32077149423854251</c:v>
                </c:pt>
                <c:pt idx="2">
                  <c:v>0.188665575916246</c:v>
                </c:pt>
              </c:numCache>
            </c:numRef>
          </c:val>
        </c:ser>
        <c:ser>
          <c:idx val="3"/>
          <c:order val="2"/>
          <c:tx>
            <c:strRef>
              <c:f>'hs scalability'!$D$1</c:f>
              <c:strCache>
                <c:ptCount val="1"/>
                <c:pt idx="0">
                  <c:v>TCM</c:v>
                </c:pt>
              </c:strCache>
            </c:strRef>
          </c:tx>
          <c:cat>
            <c:numRef>
              <c:f>'hs scalability'!$A$2:$A$4</c:f>
              <c:numCache>
                <c:formatCode>General</c:formatCode>
                <c:ptCount val="3"/>
                <c:pt idx="0">
                  <c:v>4</c:v>
                </c:pt>
                <c:pt idx="1">
                  <c:v>8</c:v>
                </c:pt>
                <c:pt idx="2">
                  <c:v>16</c:v>
                </c:pt>
              </c:numCache>
            </c:numRef>
          </c:cat>
          <c:val>
            <c:numRef>
              <c:f>'hs scalability'!$D$2:$D$4</c:f>
              <c:numCache>
                <c:formatCode>General</c:formatCode>
                <c:ptCount val="3"/>
                <c:pt idx="0">
                  <c:v>0.57578695102411703</c:v>
                </c:pt>
                <c:pt idx="1">
                  <c:v>0.39072958217278236</c:v>
                </c:pt>
                <c:pt idx="2">
                  <c:v>0.22037092228839467</c:v>
                </c:pt>
              </c:numCache>
            </c:numRef>
          </c:val>
        </c:ser>
        <c:ser>
          <c:idx val="4"/>
          <c:order val="3"/>
          <c:tx>
            <c:strRef>
              <c:f>'hs scalability'!$E$1</c:f>
              <c:strCache>
                <c:ptCount val="1"/>
                <c:pt idx="0">
                  <c:v>STFM</c:v>
                </c:pt>
              </c:strCache>
            </c:strRef>
          </c:tx>
          <c:cat>
            <c:numRef>
              <c:f>'hs scalability'!$A$2:$A$4</c:f>
              <c:numCache>
                <c:formatCode>General</c:formatCode>
                <c:ptCount val="3"/>
                <c:pt idx="0">
                  <c:v>4</c:v>
                </c:pt>
                <c:pt idx="1">
                  <c:v>8</c:v>
                </c:pt>
                <c:pt idx="2">
                  <c:v>16</c:v>
                </c:pt>
              </c:numCache>
            </c:numRef>
          </c:cat>
          <c:val>
            <c:numRef>
              <c:f>'hs scalability'!$E$2:$E$4</c:f>
              <c:numCache>
                <c:formatCode>General</c:formatCode>
                <c:ptCount val="3"/>
                <c:pt idx="0">
                  <c:v>0.593201546113026</c:v>
                </c:pt>
                <c:pt idx="1">
                  <c:v>0.40848614742590722</c:v>
                </c:pt>
                <c:pt idx="2">
                  <c:v>0.23361482398271</c:v>
                </c:pt>
              </c:numCache>
            </c:numRef>
          </c:val>
        </c:ser>
        <c:ser>
          <c:idx val="5"/>
          <c:order val="4"/>
          <c:tx>
            <c:strRef>
              <c:f>'hs scalability'!$F$1</c:f>
              <c:strCache>
                <c:ptCount val="1"/>
                <c:pt idx="0">
                  <c:v>MISE-Fair</c:v>
                </c:pt>
              </c:strCache>
            </c:strRef>
          </c:tx>
          <c:cat>
            <c:numRef>
              <c:f>'hs scalability'!$A$2:$A$4</c:f>
              <c:numCache>
                <c:formatCode>General</c:formatCode>
                <c:ptCount val="3"/>
                <c:pt idx="0">
                  <c:v>4</c:v>
                </c:pt>
                <c:pt idx="1">
                  <c:v>8</c:v>
                </c:pt>
                <c:pt idx="2">
                  <c:v>16</c:v>
                </c:pt>
              </c:numCache>
            </c:numRef>
          </c:cat>
          <c:val>
            <c:numRef>
              <c:f>'hs scalability'!$F$2:$F$4</c:f>
              <c:numCache>
                <c:formatCode>General</c:formatCode>
                <c:ptCount val="3"/>
                <c:pt idx="0">
                  <c:v>0.57668395987290155</c:v>
                </c:pt>
                <c:pt idx="1">
                  <c:v>0.39939378467633602</c:v>
                </c:pt>
                <c:pt idx="2">
                  <c:v>0.232387550183</c:v>
                </c:pt>
              </c:numCache>
            </c:numRef>
          </c:val>
        </c:ser>
        <c:axId val="49623040"/>
        <c:axId val="49624960"/>
      </c:barChart>
      <c:catAx>
        <c:axId val="49623040"/>
        <c:scaling>
          <c:orientation val="minMax"/>
        </c:scaling>
        <c:axPos val="b"/>
        <c:title>
          <c:tx>
            <c:rich>
              <a:bodyPr/>
              <a:lstStyle/>
              <a:p>
                <a:pPr>
                  <a:defRPr sz="1500">
                    <a:latin typeface="Tahoma" pitchFamily="34" charset="0"/>
                    <a:ea typeface="Tahoma" pitchFamily="34" charset="0"/>
                    <a:cs typeface="Tahoma" pitchFamily="34" charset="0"/>
                  </a:defRPr>
                </a:pPr>
                <a:r>
                  <a:rPr lang="en-US" sz="1500" dirty="0" smtClean="0">
                    <a:latin typeface="Tahoma" pitchFamily="34" charset="0"/>
                    <a:ea typeface="Tahoma" pitchFamily="34" charset="0"/>
                    <a:cs typeface="Tahoma" pitchFamily="34" charset="0"/>
                  </a:rPr>
                  <a:t>Core</a:t>
                </a:r>
                <a:r>
                  <a:rPr lang="en-US" sz="1500" baseline="0" dirty="0" smtClean="0">
                    <a:latin typeface="Tahoma" pitchFamily="34" charset="0"/>
                    <a:ea typeface="Tahoma" pitchFamily="34" charset="0"/>
                    <a:cs typeface="Tahoma" pitchFamily="34" charset="0"/>
                  </a:rPr>
                  <a:t> Count</a:t>
                </a:r>
                <a:endParaRPr lang="en-US" sz="1500" dirty="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624960"/>
        <c:crosses val="autoZero"/>
        <c:auto val="1"/>
        <c:lblAlgn val="ctr"/>
        <c:lblOffset val="100"/>
      </c:catAx>
      <c:valAx>
        <c:axId val="49624960"/>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Harmonic</a:t>
                </a:r>
                <a:r>
                  <a:rPr lang="en-US" sz="1500" baseline="0">
                    <a:latin typeface="Tahoma" pitchFamily="34" charset="0"/>
                    <a:ea typeface="Tahoma" pitchFamily="34" charset="0"/>
                    <a:cs typeface="Tahoma" pitchFamily="34" charset="0"/>
                  </a:rPr>
                  <a:t> Speedup</a:t>
                </a:r>
                <a:endParaRPr lang="en-US" sz="150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623040"/>
        <c:crosses val="autoZero"/>
        <c:crossBetween val="between"/>
      </c:valAx>
    </c:plotArea>
    <c:legend>
      <c:legendPos val="r"/>
      <c:layout/>
      <c:txPr>
        <a:bodyPr/>
        <a:lstStyle/>
        <a:p>
          <a:pPr>
            <a:defRPr sz="15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1"/>
          <c:order val="0"/>
          <c:tx>
            <c:strRef>
              <c:f>'ms scalability'!$B$1</c:f>
              <c:strCache>
                <c:ptCount val="1"/>
                <c:pt idx="0">
                  <c:v>FRFCFS</c:v>
                </c:pt>
              </c:strCache>
            </c:strRef>
          </c:tx>
          <c:cat>
            <c:numRef>
              <c:f>'ms scalability'!$A$2:$A$4</c:f>
              <c:numCache>
                <c:formatCode>General</c:formatCode>
                <c:ptCount val="3"/>
                <c:pt idx="0">
                  <c:v>4</c:v>
                </c:pt>
                <c:pt idx="1">
                  <c:v>8</c:v>
                </c:pt>
                <c:pt idx="2">
                  <c:v>16</c:v>
                </c:pt>
              </c:numCache>
            </c:numRef>
          </c:cat>
          <c:val>
            <c:numRef>
              <c:f>'ms scalability'!$B$2:$B$4</c:f>
              <c:numCache>
                <c:formatCode>General</c:formatCode>
                <c:ptCount val="3"/>
                <c:pt idx="0">
                  <c:v>2.0434205927661995</c:v>
                </c:pt>
                <c:pt idx="1">
                  <c:v>3.9264182367265867</c:v>
                </c:pt>
                <c:pt idx="2">
                  <c:v>7.8018844275335875</c:v>
                </c:pt>
              </c:numCache>
            </c:numRef>
          </c:val>
        </c:ser>
        <c:ser>
          <c:idx val="2"/>
          <c:order val="1"/>
          <c:tx>
            <c:strRef>
              <c:f>'ms scalability'!$C$1</c:f>
              <c:strCache>
                <c:ptCount val="1"/>
                <c:pt idx="0">
                  <c:v>ATLAS</c:v>
                </c:pt>
              </c:strCache>
            </c:strRef>
          </c:tx>
          <c:cat>
            <c:numRef>
              <c:f>'ms scalability'!$A$2:$A$4</c:f>
              <c:numCache>
                <c:formatCode>General</c:formatCode>
                <c:ptCount val="3"/>
                <c:pt idx="0">
                  <c:v>4</c:v>
                </c:pt>
                <c:pt idx="1">
                  <c:v>8</c:v>
                </c:pt>
                <c:pt idx="2">
                  <c:v>16</c:v>
                </c:pt>
              </c:numCache>
            </c:numRef>
          </c:cat>
          <c:val>
            <c:numRef>
              <c:f>'ms scalability'!$C$2:$C$4</c:f>
              <c:numCache>
                <c:formatCode>General</c:formatCode>
                <c:ptCount val="3"/>
                <c:pt idx="0">
                  <c:v>2.7289795583294061</c:v>
                </c:pt>
                <c:pt idx="1">
                  <c:v>6.4305510967652602</c:v>
                </c:pt>
                <c:pt idx="2">
                  <c:v>13.517154352304226</c:v>
                </c:pt>
              </c:numCache>
            </c:numRef>
          </c:val>
        </c:ser>
        <c:ser>
          <c:idx val="3"/>
          <c:order val="2"/>
          <c:tx>
            <c:strRef>
              <c:f>'ms scalability'!$D$1</c:f>
              <c:strCache>
                <c:ptCount val="1"/>
                <c:pt idx="0">
                  <c:v>TCM</c:v>
                </c:pt>
              </c:strCache>
            </c:strRef>
          </c:tx>
          <c:cat>
            <c:numRef>
              <c:f>'ms scalability'!$A$2:$A$4</c:f>
              <c:numCache>
                <c:formatCode>General</c:formatCode>
                <c:ptCount val="3"/>
                <c:pt idx="0">
                  <c:v>4</c:v>
                </c:pt>
                <c:pt idx="1">
                  <c:v>8</c:v>
                </c:pt>
                <c:pt idx="2">
                  <c:v>16</c:v>
                </c:pt>
              </c:numCache>
            </c:numRef>
          </c:cat>
          <c:val>
            <c:numRef>
              <c:f>'ms scalability'!$D$2:$D$4</c:f>
              <c:numCache>
                <c:formatCode>General</c:formatCode>
                <c:ptCount val="3"/>
                <c:pt idx="0">
                  <c:v>2.1178706590947387</c:v>
                </c:pt>
                <c:pt idx="1">
                  <c:v>4.1994256751716099</c:v>
                </c:pt>
                <c:pt idx="2">
                  <c:v>9.1330748796487793</c:v>
                </c:pt>
              </c:numCache>
            </c:numRef>
          </c:val>
        </c:ser>
        <c:ser>
          <c:idx val="4"/>
          <c:order val="3"/>
          <c:tx>
            <c:strRef>
              <c:f>'ms scalability'!$E$1</c:f>
              <c:strCache>
                <c:ptCount val="1"/>
                <c:pt idx="0">
                  <c:v>STFM</c:v>
                </c:pt>
              </c:strCache>
            </c:strRef>
          </c:tx>
          <c:cat>
            <c:numRef>
              <c:f>'ms scalability'!$A$2:$A$4</c:f>
              <c:numCache>
                <c:formatCode>General</c:formatCode>
                <c:ptCount val="3"/>
                <c:pt idx="0">
                  <c:v>4</c:v>
                </c:pt>
                <c:pt idx="1">
                  <c:v>8</c:v>
                </c:pt>
                <c:pt idx="2">
                  <c:v>16</c:v>
                </c:pt>
              </c:numCache>
            </c:numRef>
          </c:cat>
          <c:val>
            <c:numRef>
              <c:f>'ms scalability'!$E$2:$E$4</c:f>
              <c:numCache>
                <c:formatCode>General</c:formatCode>
                <c:ptCount val="3"/>
                <c:pt idx="0">
                  <c:v>1.9384405037590888</c:v>
                </c:pt>
                <c:pt idx="1">
                  <c:v>3.5991819547821202</c:v>
                </c:pt>
                <c:pt idx="2">
                  <c:v>7.4080647348232134</c:v>
                </c:pt>
              </c:numCache>
            </c:numRef>
          </c:val>
        </c:ser>
        <c:ser>
          <c:idx val="5"/>
          <c:order val="4"/>
          <c:tx>
            <c:strRef>
              <c:f>'ms scalability'!$F$1</c:f>
              <c:strCache>
                <c:ptCount val="1"/>
                <c:pt idx="0">
                  <c:v>MISE-Fair</c:v>
                </c:pt>
              </c:strCache>
            </c:strRef>
          </c:tx>
          <c:cat>
            <c:numRef>
              <c:f>'ms scalability'!$A$2:$A$4</c:f>
              <c:numCache>
                <c:formatCode>General</c:formatCode>
                <c:ptCount val="3"/>
                <c:pt idx="0">
                  <c:v>4</c:v>
                </c:pt>
                <c:pt idx="1">
                  <c:v>8</c:v>
                </c:pt>
                <c:pt idx="2">
                  <c:v>16</c:v>
                </c:pt>
              </c:numCache>
            </c:numRef>
          </c:cat>
          <c:val>
            <c:numRef>
              <c:f>'ms scalability'!$F$2:$F$4</c:f>
              <c:numCache>
                <c:formatCode>General</c:formatCode>
                <c:ptCount val="3"/>
                <c:pt idx="0">
                  <c:v>1.9417983582859506</c:v>
                </c:pt>
                <c:pt idx="1">
                  <c:v>3.4844113573990412</c:v>
                </c:pt>
                <c:pt idx="2">
                  <c:v>6.80963153834319</c:v>
                </c:pt>
              </c:numCache>
            </c:numRef>
          </c:val>
        </c:ser>
        <c:axId val="287577216"/>
        <c:axId val="287579136"/>
      </c:barChart>
      <c:catAx>
        <c:axId val="287577216"/>
        <c:scaling>
          <c:orientation val="minMax"/>
        </c:scaling>
        <c:axPos val="b"/>
        <c:title>
          <c:tx>
            <c:rich>
              <a:bodyPr/>
              <a:lstStyle/>
              <a:p>
                <a:pPr>
                  <a:defRPr sz="1500">
                    <a:latin typeface="Tahoma" pitchFamily="34" charset="0"/>
                    <a:ea typeface="Tahoma" pitchFamily="34" charset="0"/>
                    <a:cs typeface="Tahoma" pitchFamily="34" charset="0"/>
                  </a:defRPr>
                </a:pPr>
                <a:r>
                  <a:rPr lang="en-US" sz="1500" dirty="0">
                    <a:latin typeface="Tahoma" pitchFamily="34" charset="0"/>
                    <a:ea typeface="Tahoma" pitchFamily="34" charset="0"/>
                    <a:cs typeface="Tahoma" pitchFamily="34" charset="0"/>
                  </a:rPr>
                  <a:t>Core</a:t>
                </a:r>
                <a:r>
                  <a:rPr lang="en-US" sz="1500" baseline="0" dirty="0">
                    <a:latin typeface="Tahoma" pitchFamily="34" charset="0"/>
                    <a:ea typeface="Tahoma" pitchFamily="34" charset="0"/>
                    <a:cs typeface="Tahoma" pitchFamily="34" charset="0"/>
                  </a:rPr>
                  <a:t> Count</a:t>
                </a:r>
                <a:endParaRPr lang="en-US" sz="1500" dirty="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7579136"/>
        <c:crosses val="autoZero"/>
        <c:auto val="1"/>
        <c:lblAlgn val="ctr"/>
        <c:lblOffset val="100"/>
      </c:catAx>
      <c:valAx>
        <c:axId val="287579136"/>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Maximum</a:t>
                </a:r>
                <a:r>
                  <a:rPr lang="en-US" sz="1500" baseline="0">
                    <a:latin typeface="Tahoma" pitchFamily="34" charset="0"/>
                    <a:ea typeface="Tahoma" pitchFamily="34" charset="0"/>
                    <a:cs typeface="Tahoma" pitchFamily="34" charset="0"/>
                  </a:rPr>
                  <a:t> Slowdown</a:t>
                </a:r>
                <a:endParaRPr lang="en-US" sz="150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7577216"/>
        <c:crosses val="autoZero"/>
        <c:crossBetween val="between"/>
      </c:valAx>
    </c:plotArea>
    <c:legend>
      <c:legendPos val="r"/>
      <c:layout/>
      <c:txPr>
        <a:bodyPr/>
        <a:lstStyle/>
        <a:p>
          <a:pPr>
            <a:defRPr sz="15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FRFCFS</c:v>
                </c:pt>
              </c:strCache>
            </c:strRef>
          </c:tx>
          <c:cat>
            <c:strRef>
              <c:f>Sheet1!$A$2:$A$7</c:f>
              <c:strCache>
                <c:ptCount val="6"/>
                <c:pt idx="0">
                  <c:v>0</c:v>
                </c:pt>
                <c:pt idx="1">
                  <c:v>25</c:v>
                </c:pt>
                <c:pt idx="2">
                  <c:v>50</c:v>
                </c:pt>
                <c:pt idx="3">
                  <c:v>75</c:v>
                </c:pt>
                <c:pt idx="4">
                  <c:v>100</c:v>
                </c:pt>
                <c:pt idx="5">
                  <c:v>Avg</c:v>
                </c:pt>
              </c:strCache>
            </c:strRef>
          </c:cat>
          <c:val>
            <c:numRef>
              <c:f>Sheet1!$B$2:$B$7</c:f>
              <c:numCache>
                <c:formatCode>General</c:formatCode>
                <c:ptCount val="6"/>
                <c:pt idx="0">
                  <c:v>1.4844790724705899</c:v>
                </c:pt>
                <c:pt idx="1">
                  <c:v>4.0469514722001714</c:v>
                </c:pt>
                <c:pt idx="2">
                  <c:v>7.4911702120363897</c:v>
                </c:pt>
                <c:pt idx="3">
                  <c:v>10.485925951109669</c:v>
                </c:pt>
                <c:pt idx="4">
                  <c:v>11.655035542665011</c:v>
                </c:pt>
                <c:pt idx="5">
                  <c:v>5.5985353662093251</c:v>
                </c:pt>
              </c:numCache>
            </c:numRef>
          </c:val>
        </c:ser>
        <c:ser>
          <c:idx val="1"/>
          <c:order val="1"/>
          <c:tx>
            <c:strRef>
              <c:f>Sheet1!$C$1</c:f>
              <c:strCache>
                <c:ptCount val="1"/>
                <c:pt idx="0">
                  <c:v>ATLAS</c:v>
                </c:pt>
              </c:strCache>
            </c:strRef>
          </c:tx>
          <c:cat>
            <c:strRef>
              <c:f>Sheet1!$A$2:$A$7</c:f>
              <c:strCache>
                <c:ptCount val="6"/>
                <c:pt idx="0">
                  <c:v>0</c:v>
                </c:pt>
                <c:pt idx="1">
                  <c:v>25</c:v>
                </c:pt>
                <c:pt idx="2">
                  <c:v>50</c:v>
                </c:pt>
                <c:pt idx="3">
                  <c:v>75</c:v>
                </c:pt>
                <c:pt idx="4">
                  <c:v>100</c:v>
                </c:pt>
                <c:pt idx="5">
                  <c:v>Avg</c:v>
                </c:pt>
              </c:strCache>
            </c:strRef>
          </c:cat>
          <c:val>
            <c:numRef>
              <c:f>Sheet1!$C$2:$C$7</c:f>
              <c:numCache>
                <c:formatCode>General</c:formatCode>
                <c:ptCount val="6"/>
                <c:pt idx="0">
                  <c:v>1.6627080815503301</c:v>
                </c:pt>
                <c:pt idx="1">
                  <c:v>5.4500874710304155</c:v>
                </c:pt>
                <c:pt idx="2">
                  <c:v>13.872040697972524</c:v>
                </c:pt>
                <c:pt idx="3">
                  <c:v>20.5887147597164</c:v>
                </c:pt>
                <c:pt idx="4">
                  <c:v>21.4470729236421</c:v>
                </c:pt>
                <c:pt idx="5">
                  <c:v>8.8893789416959983</c:v>
                </c:pt>
              </c:numCache>
            </c:numRef>
          </c:val>
        </c:ser>
        <c:ser>
          <c:idx val="2"/>
          <c:order val="2"/>
          <c:tx>
            <c:strRef>
              <c:f>Sheet1!$D$1</c:f>
              <c:strCache>
                <c:ptCount val="1"/>
                <c:pt idx="0">
                  <c:v>TCM</c:v>
                </c:pt>
              </c:strCache>
            </c:strRef>
          </c:tx>
          <c:cat>
            <c:strRef>
              <c:f>Sheet1!$A$2:$A$7</c:f>
              <c:strCache>
                <c:ptCount val="6"/>
                <c:pt idx="0">
                  <c:v>0</c:v>
                </c:pt>
                <c:pt idx="1">
                  <c:v>25</c:v>
                </c:pt>
                <c:pt idx="2">
                  <c:v>50</c:v>
                </c:pt>
                <c:pt idx="3">
                  <c:v>75</c:v>
                </c:pt>
                <c:pt idx="4">
                  <c:v>100</c:v>
                </c:pt>
                <c:pt idx="5">
                  <c:v>Avg</c:v>
                </c:pt>
              </c:strCache>
            </c:strRef>
          </c:cat>
          <c:val>
            <c:numRef>
              <c:f>Sheet1!$D$2:$D$7</c:f>
              <c:numCache>
                <c:formatCode>General</c:formatCode>
                <c:ptCount val="6"/>
                <c:pt idx="0">
                  <c:v>1.5680715222595101</c:v>
                </c:pt>
                <c:pt idx="1">
                  <c:v>4.5199636772411198</c:v>
                </c:pt>
                <c:pt idx="2">
                  <c:v>8.3906019056484205</c:v>
                </c:pt>
                <c:pt idx="3">
                  <c:v>11.922483912718826</c:v>
                </c:pt>
                <c:pt idx="4">
                  <c:v>15.387684281486877</c:v>
                </c:pt>
                <c:pt idx="5">
                  <c:v>6.4204695142996124</c:v>
                </c:pt>
              </c:numCache>
            </c:numRef>
          </c:val>
        </c:ser>
        <c:ser>
          <c:idx val="3"/>
          <c:order val="3"/>
          <c:tx>
            <c:strRef>
              <c:f>Sheet1!$E$1</c:f>
              <c:strCache>
                <c:ptCount val="1"/>
                <c:pt idx="0">
                  <c:v>STFM</c:v>
                </c:pt>
              </c:strCache>
            </c:strRef>
          </c:tx>
          <c:cat>
            <c:strRef>
              <c:f>Sheet1!$A$2:$A$7</c:f>
              <c:strCache>
                <c:ptCount val="6"/>
                <c:pt idx="0">
                  <c:v>0</c:v>
                </c:pt>
                <c:pt idx="1">
                  <c:v>25</c:v>
                </c:pt>
                <c:pt idx="2">
                  <c:v>50</c:v>
                </c:pt>
                <c:pt idx="3">
                  <c:v>75</c:v>
                </c:pt>
                <c:pt idx="4">
                  <c:v>100</c:v>
                </c:pt>
                <c:pt idx="5">
                  <c:v>Avg</c:v>
                </c:pt>
              </c:strCache>
            </c:strRef>
          </c:cat>
          <c:val>
            <c:numRef>
              <c:f>Sheet1!$E$2:$E$7</c:f>
              <c:numCache>
                <c:formatCode>General</c:formatCode>
                <c:ptCount val="6"/>
                <c:pt idx="0">
                  <c:v>1.4892431498746699</c:v>
                </c:pt>
                <c:pt idx="1">
                  <c:v>4.0503442980937603</c:v>
                </c:pt>
                <c:pt idx="2">
                  <c:v>7.2922242187625601</c:v>
                </c:pt>
                <c:pt idx="3">
                  <c:v>9.5688544064417496</c:v>
                </c:pt>
                <c:pt idx="4">
                  <c:v>10.6563180177157</c:v>
                </c:pt>
                <c:pt idx="5">
                  <c:v>5.3747335258915303</c:v>
                </c:pt>
              </c:numCache>
            </c:numRef>
          </c:val>
        </c:ser>
        <c:ser>
          <c:idx val="4"/>
          <c:order val="4"/>
          <c:tx>
            <c:strRef>
              <c:f>Sheet1!$F$1</c:f>
              <c:strCache>
                <c:ptCount val="1"/>
                <c:pt idx="0">
                  <c:v>MISE-Fair</c:v>
                </c:pt>
              </c:strCache>
            </c:strRef>
          </c:tx>
          <c:cat>
            <c:strRef>
              <c:f>Sheet1!$A$2:$A$7</c:f>
              <c:strCache>
                <c:ptCount val="6"/>
                <c:pt idx="0">
                  <c:v>0</c:v>
                </c:pt>
                <c:pt idx="1">
                  <c:v>25</c:v>
                </c:pt>
                <c:pt idx="2">
                  <c:v>50</c:v>
                </c:pt>
                <c:pt idx="3">
                  <c:v>75</c:v>
                </c:pt>
                <c:pt idx="4">
                  <c:v>100</c:v>
                </c:pt>
                <c:pt idx="5">
                  <c:v>Avg</c:v>
                </c:pt>
              </c:strCache>
            </c:strRef>
          </c:cat>
          <c:val>
            <c:numRef>
              <c:f>Sheet1!$F$2:$F$7</c:f>
              <c:numCache>
                <c:formatCode>General</c:formatCode>
                <c:ptCount val="6"/>
                <c:pt idx="0">
                  <c:v>1.5030638886441012</c:v>
                </c:pt>
                <c:pt idx="1">
                  <c:v>3.6226935152328501</c:v>
                </c:pt>
                <c:pt idx="2">
                  <c:v>6.7404594215671834</c:v>
                </c:pt>
                <c:pt idx="3">
                  <c:v>8.8932245194133248</c:v>
                </c:pt>
                <c:pt idx="4">
                  <c:v>10.955725868578726</c:v>
                </c:pt>
                <c:pt idx="5">
                  <c:v>5.0326138893521914</c:v>
                </c:pt>
              </c:numCache>
            </c:numRef>
          </c:val>
        </c:ser>
        <c:axId val="49748224"/>
        <c:axId val="49766400"/>
      </c:barChart>
      <c:catAx>
        <c:axId val="49748224"/>
        <c:scaling>
          <c:orientation val="minMax"/>
        </c:scaling>
        <c:axPos val="b"/>
        <c:tickLblPos val="nextTo"/>
        <c:txPr>
          <a:bodyPr/>
          <a:lstStyle/>
          <a:p>
            <a:pPr>
              <a:defRPr sz="1500">
                <a:latin typeface="Tahoma" pitchFamily="34" charset="0"/>
                <a:ea typeface="Tahoma" pitchFamily="34" charset="0"/>
                <a:cs typeface="Tahoma" pitchFamily="34" charset="0"/>
              </a:defRPr>
            </a:pPr>
            <a:endParaRPr lang="en-US"/>
          </a:p>
        </c:txPr>
        <c:crossAx val="49766400"/>
        <c:crosses val="autoZero"/>
        <c:auto val="1"/>
        <c:lblAlgn val="ctr"/>
        <c:lblOffset val="100"/>
      </c:catAx>
      <c:valAx>
        <c:axId val="49766400"/>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Maximum</a:t>
                </a:r>
                <a:r>
                  <a:rPr lang="en-US" sz="1500" baseline="0">
                    <a:latin typeface="Tahoma" pitchFamily="34" charset="0"/>
                    <a:ea typeface="Tahoma" pitchFamily="34" charset="0"/>
                    <a:cs typeface="Tahoma" pitchFamily="34" charset="0"/>
                  </a:rPr>
                  <a:t> Slowdown</a:t>
                </a:r>
                <a:endParaRPr lang="en-US" sz="150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748224"/>
        <c:crosses val="autoZero"/>
        <c:crossBetween val="between"/>
      </c:valAx>
    </c:plotArea>
    <c:legend>
      <c:legendPos val="r"/>
      <c:layout/>
      <c:txPr>
        <a:bodyPr/>
        <a:lstStyle/>
        <a:p>
          <a:pPr>
            <a:defRPr sz="15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QoS-10/1</c:v>
                </c:pt>
              </c:strCache>
            </c:strRef>
          </c:tx>
          <c:cat>
            <c:strRef>
              <c:f>Sheet1!$A$2:$A$3</c:f>
              <c:strCache>
                <c:ptCount val="2"/>
                <c:pt idx="0">
                  <c:v>MISE</c:v>
                </c:pt>
                <c:pt idx="1">
                  <c:v>STFM</c:v>
                </c:pt>
              </c:strCache>
            </c:strRef>
          </c:cat>
          <c:val>
            <c:numRef>
              <c:f>Sheet1!$B$2:$B$3</c:f>
              <c:numCache>
                <c:formatCode>General</c:formatCode>
                <c:ptCount val="2"/>
                <c:pt idx="0">
                  <c:v>0.91874530050000502</c:v>
                </c:pt>
                <c:pt idx="1">
                  <c:v>0.86962067444883395</c:v>
                </c:pt>
              </c:numCache>
            </c:numRef>
          </c:val>
        </c:ser>
        <c:ser>
          <c:idx val="1"/>
          <c:order val="1"/>
          <c:tx>
            <c:strRef>
              <c:f>Sheet1!$C$1</c:f>
              <c:strCache>
                <c:ptCount val="1"/>
                <c:pt idx="0">
                  <c:v>QoS-10/3</c:v>
                </c:pt>
              </c:strCache>
            </c:strRef>
          </c:tx>
          <c:cat>
            <c:strRef>
              <c:f>Sheet1!$A$2:$A$3</c:f>
              <c:strCache>
                <c:ptCount val="2"/>
                <c:pt idx="0">
                  <c:v>MISE</c:v>
                </c:pt>
                <c:pt idx="1">
                  <c:v>STFM</c:v>
                </c:pt>
              </c:strCache>
            </c:strRef>
          </c:cat>
          <c:val>
            <c:numRef>
              <c:f>Sheet1!$C$2:$C$3</c:f>
              <c:numCache>
                <c:formatCode>General</c:formatCode>
                <c:ptCount val="2"/>
                <c:pt idx="0">
                  <c:v>0.91503698259999999</c:v>
                </c:pt>
                <c:pt idx="1">
                  <c:v>0.86918692278662757</c:v>
                </c:pt>
              </c:numCache>
            </c:numRef>
          </c:val>
        </c:ser>
        <c:ser>
          <c:idx val="2"/>
          <c:order val="2"/>
          <c:tx>
            <c:strRef>
              <c:f>Sheet1!$D$1</c:f>
              <c:strCache>
                <c:ptCount val="1"/>
                <c:pt idx="0">
                  <c:v>QoS-10/5</c:v>
                </c:pt>
              </c:strCache>
            </c:strRef>
          </c:tx>
          <c:cat>
            <c:strRef>
              <c:f>Sheet1!$A$2:$A$3</c:f>
              <c:strCache>
                <c:ptCount val="2"/>
                <c:pt idx="0">
                  <c:v>MISE</c:v>
                </c:pt>
                <c:pt idx="1">
                  <c:v>STFM</c:v>
                </c:pt>
              </c:strCache>
            </c:strRef>
          </c:cat>
          <c:val>
            <c:numRef>
              <c:f>Sheet1!$D$2:$D$3</c:f>
              <c:numCache>
                <c:formatCode>General</c:formatCode>
                <c:ptCount val="2"/>
                <c:pt idx="0">
                  <c:v>0.89229090950000001</c:v>
                </c:pt>
                <c:pt idx="1">
                  <c:v>0.81980462143545563</c:v>
                </c:pt>
              </c:numCache>
            </c:numRef>
          </c:val>
        </c:ser>
        <c:ser>
          <c:idx val="3"/>
          <c:order val="3"/>
          <c:tx>
            <c:strRef>
              <c:f>Sheet1!$E$1</c:f>
              <c:strCache>
                <c:ptCount val="1"/>
                <c:pt idx="0">
                  <c:v>QoS-10/7</c:v>
                </c:pt>
              </c:strCache>
            </c:strRef>
          </c:tx>
          <c:cat>
            <c:strRef>
              <c:f>Sheet1!$A$2:$A$3</c:f>
              <c:strCache>
                <c:ptCount val="2"/>
                <c:pt idx="0">
                  <c:v>MISE</c:v>
                </c:pt>
                <c:pt idx="1">
                  <c:v>STFM</c:v>
                </c:pt>
              </c:strCache>
            </c:strRef>
          </c:cat>
          <c:val>
            <c:numRef>
              <c:f>Sheet1!$E$2:$E$3</c:f>
              <c:numCache>
                <c:formatCode>General</c:formatCode>
                <c:ptCount val="2"/>
                <c:pt idx="0">
                  <c:v>0.85050753459999995</c:v>
                </c:pt>
                <c:pt idx="1">
                  <c:v>0.80085180675400403</c:v>
                </c:pt>
              </c:numCache>
            </c:numRef>
          </c:val>
        </c:ser>
        <c:ser>
          <c:idx val="4"/>
          <c:order val="4"/>
          <c:tx>
            <c:strRef>
              <c:f>Sheet1!$F$1</c:f>
              <c:strCache>
                <c:ptCount val="1"/>
                <c:pt idx="0">
                  <c:v>QoS-10/9</c:v>
                </c:pt>
              </c:strCache>
            </c:strRef>
          </c:tx>
          <c:cat>
            <c:strRef>
              <c:f>Sheet1!$A$2:$A$3</c:f>
              <c:strCache>
                <c:ptCount val="2"/>
                <c:pt idx="0">
                  <c:v>MISE</c:v>
                </c:pt>
                <c:pt idx="1">
                  <c:v>STFM</c:v>
                </c:pt>
              </c:strCache>
            </c:strRef>
          </c:cat>
          <c:val>
            <c:numRef>
              <c:f>Sheet1!$F$2:$F$3</c:f>
              <c:numCache>
                <c:formatCode>General</c:formatCode>
                <c:ptCount val="2"/>
                <c:pt idx="0">
                  <c:v>0.83499096900000003</c:v>
                </c:pt>
                <c:pt idx="1">
                  <c:v>0.78492427128549969</c:v>
                </c:pt>
              </c:numCache>
            </c:numRef>
          </c:val>
        </c:ser>
        <c:axId val="49818624"/>
        <c:axId val="49832704"/>
      </c:barChart>
      <c:catAx>
        <c:axId val="49818624"/>
        <c:scaling>
          <c:orientation val="minMax"/>
        </c:scaling>
        <c:axPos val="b"/>
        <c:tickLblPos val="nextTo"/>
        <c:txPr>
          <a:bodyPr/>
          <a:lstStyle/>
          <a:p>
            <a:pPr>
              <a:defRPr sz="1500">
                <a:latin typeface="Tahoma" pitchFamily="34" charset="0"/>
                <a:ea typeface="Tahoma" pitchFamily="34" charset="0"/>
                <a:cs typeface="Tahoma" pitchFamily="34" charset="0"/>
              </a:defRPr>
            </a:pPr>
            <a:endParaRPr lang="en-US"/>
          </a:p>
        </c:txPr>
        <c:crossAx val="49832704"/>
        <c:crosses val="autoZero"/>
        <c:auto val="1"/>
        <c:lblAlgn val="ctr"/>
        <c:lblOffset val="100"/>
      </c:catAx>
      <c:valAx>
        <c:axId val="49832704"/>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System</a:t>
                </a:r>
                <a:r>
                  <a:rPr lang="en-US" sz="1500" baseline="0">
                    <a:latin typeface="Tahoma" pitchFamily="34" charset="0"/>
                    <a:ea typeface="Tahoma" pitchFamily="34" charset="0"/>
                    <a:cs typeface="Tahoma" pitchFamily="34" charset="0"/>
                  </a:rPr>
                  <a:t> Performance</a:t>
                </a:r>
                <a:endParaRPr lang="en-US" sz="1500">
                  <a:latin typeface="Tahoma" pitchFamily="34" charset="0"/>
                  <a:ea typeface="Tahoma" pitchFamily="34" charset="0"/>
                  <a:cs typeface="Tahoma" pitchFamily="34" charset="0"/>
                </a:endParaRP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818624"/>
        <c:crosses val="autoZero"/>
        <c:crossBetween val="between"/>
      </c:valAx>
    </c:plotArea>
    <c:legend>
      <c:legendPos val="r"/>
      <c:layout/>
      <c:txPr>
        <a:bodyPr/>
        <a:lstStyle/>
        <a:p>
          <a:pPr>
            <a:defRPr sz="1500">
              <a:latin typeface="Tahoma" pitchFamily="34" charset="0"/>
              <a:ea typeface="Tahoma" pitchFamily="34" charset="0"/>
              <a:cs typeface="Tahoma" pitchFamily="34" charset="0"/>
            </a:defRPr>
          </a:pPr>
          <a:endParaRPr lang="en-US"/>
        </a:p>
      </c:txPr>
    </c:legend>
    <c:plotVisOnly val="1"/>
    <c:dispBlanksAs val="gap"/>
  </c:chart>
  <c:externalData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Sheet1!$A$2</c:f>
              <c:strCache>
                <c:ptCount val="1"/>
                <c:pt idx="0">
                  <c:v>Slowdown</c:v>
                </c:pt>
              </c:strCache>
            </c:strRef>
          </c:tx>
          <c:spPr>
            <a:solidFill>
              <a:srgbClr val="FF0000"/>
            </a:solidFill>
          </c:spPr>
          <c:dPt>
            <c:idx val="1"/>
            <c:spPr>
              <a:solidFill>
                <a:srgbClr val="0070C0"/>
              </a:solidFill>
            </c:spPr>
          </c:dPt>
          <c:cat>
            <c:strRef>
              <c:f>Sheet1!$B$1:$C$1</c:f>
              <c:strCache>
                <c:ptCount val="2"/>
                <c:pt idx="0">
                  <c:v>bzip2 (core 0)</c:v>
                </c:pt>
                <c:pt idx="1">
                  <c:v>soplex (core 1) </c:v>
                </c:pt>
              </c:strCache>
            </c:strRef>
          </c:cat>
          <c:val>
            <c:numRef>
              <c:f>Sheet1!$B$2:$C$2</c:f>
              <c:numCache>
                <c:formatCode>General</c:formatCode>
                <c:ptCount val="2"/>
                <c:pt idx="0">
                  <c:v>1.36</c:v>
                </c:pt>
                <c:pt idx="1">
                  <c:v>1.1000000000000001</c:v>
                </c:pt>
              </c:numCache>
            </c:numRef>
          </c:val>
        </c:ser>
        <c:axId val="49862528"/>
        <c:axId val="49864064"/>
      </c:barChart>
      <c:catAx>
        <c:axId val="49862528"/>
        <c:scaling>
          <c:orientation val="minMax"/>
        </c:scaling>
        <c:axPos val="b"/>
        <c:tickLblPos val="nextTo"/>
        <c:txPr>
          <a:bodyPr/>
          <a:lstStyle/>
          <a:p>
            <a:pPr>
              <a:defRPr sz="1800">
                <a:latin typeface="Tahoma" pitchFamily="34" charset="0"/>
                <a:ea typeface="Tahoma" pitchFamily="34" charset="0"/>
                <a:cs typeface="Tahoma" pitchFamily="34" charset="0"/>
              </a:defRPr>
            </a:pPr>
            <a:endParaRPr lang="en-US"/>
          </a:p>
        </c:txPr>
        <c:crossAx val="49864064"/>
        <c:crosses val="autoZero"/>
        <c:auto val="1"/>
        <c:lblAlgn val="ctr"/>
        <c:lblOffset val="100"/>
      </c:catAx>
      <c:valAx>
        <c:axId val="49864064"/>
        <c:scaling>
          <c:orientation val="minMax"/>
          <c:max val="2"/>
          <c:min val="0"/>
        </c:scaling>
        <c:axPos val="l"/>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49862528"/>
        <c:crosses val="autoZero"/>
        <c:crossBetween val="between"/>
      </c:valAx>
    </c:plotArea>
    <c:plotVisOnly val="1"/>
    <c:dispBlanksAs val="gap"/>
  </c:chart>
  <c:externalData r:id="rId1"/>
</c:chartSpace>
</file>

<file path=ppt/charts/chart6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Sheet1!$A$5</c:f>
              <c:strCache>
                <c:ptCount val="1"/>
                <c:pt idx="0">
                  <c:v>Slowdown</c:v>
                </c:pt>
              </c:strCache>
            </c:strRef>
          </c:tx>
          <c:spPr>
            <a:solidFill>
              <a:srgbClr val="FF0000"/>
            </a:solidFill>
          </c:spPr>
          <c:dPt>
            <c:idx val="1"/>
            <c:spPr>
              <a:solidFill>
                <a:srgbClr val="0070C0"/>
              </a:solidFill>
            </c:spPr>
          </c:dPt>
          <c:cat>
            <c:strRef>
              <c:f>Sheet1!$B$4:$C$4</c:f>
              <c:strCache>
                <c:ptCount val="2"/>
                <c:pt idx="0">
                  <c:v>bzip2 (core 0)</c:v>
                </c:pt>
                <c:pt idx="1">
                  <c:v>soplex (core 1) </c:v>
                </c:pt>
              </c:strCache>
            </c:strRef>
          </c:cat>
          <c:val>
            <c:numRef>
              <c:f>Sheet1!$B$5:$C$5</c:f>
              <c:numCache>
                <c:formatCode>General</c:formatCode>
                <c:ptCount val="2"/>
                <c:pt idx="0">
                  <c:v>1.86</c:v>
                </c:pt>
                <c:pt idx="1">
                  <c:v>1.48</c:v>
                </c:pt>
              </c:numCache>
            </c:numRef>
          </c:val>
        </c:ser>
        <c:axId val="287636480"/>
        <c:axId val="49873664"/>
      </c:barChart>
      <c:catAx>
        <c:axId val="287636480"/>
        <c:scaling>
          <c:orientation val="minMax"/>
        </c:scaling>
        <c:axPos val="b"/>
        <c:tickLblPos val="nextTo"/>
        <c:txPr>
          <a:bodyPr/>
          <a:lstStyle/>
          <a:p>
            <a:pPr>
              <a:defRPr sz="1800">
                <a:latin typeface="Tahoma" pitchFamily="34" charset="0"/>
                <a:ea typeface="Tahoma" pitchFamily="34" charset="0"/>
                <a:cs typeface="Tahoma" pitchFamily="34" charset="0"/>
              </a:defRPr>
            </a:pPr>
            <a:endParaRPr lang="en-US"/>
          </a:p>
        </c:txPr>
        <c:crossAx val="49873664"/>
        <c:crosses val="autoZero"/>
        <c:auto val="1"/>
        <c:lblAlgn val="ctr"/>
        <c:lblOffset val="100"/>
      </c:catAx>
      <c:valAx>
        <c:axId val="49873664"/>
        <c:scaling>
          <c:orientation val="minMax"/>
        </c:scaling>
        <c:axPos val="l"/>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7636480"/>
        <c:crosses val="autoZero"/>
        <c:crossBetween val="between"/>
      </c:valAx>
    </c:plotArea>
    <c:plotVisOnly val="1"/>
    <c:dispBlanksAs val="gap"/>
  </c:chart>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'Cache Partitioning'!$B$8</c:f>
              <c:strCache>
                <c:ptCount val="1"/>
                <c:pt idx="0">
                  <c:v>NoPart</c:v>
                </c:pt>
              </c:strCache>
            </c:strRef>
          </c:tx>
          <c:cat>
            <c:numRef>
              <c:f>'Cache Partitioning'!$A$9:$A$11</c:f>
              <c:numCache>
                <c:formatCode>General</c:formatCode>
                <c:ptCount val="3"/>
                <c:pt idx="0">
                  <c:v>4</c:v>
                </c:pt>
                <c:pt idx="1">
                  <c:v>8</c:v>
                </c:pt>
                <c:pt idx="2">
                  <c:v>16</c:v>
                </c:pt>
              </c:numCache>
            </c:numRef>
          </c:cat>
          <c:val>
            <c:numRef>
              <c:f>'Cache Partitioning'!$B$9:$B$11</c:f>
              <c:numCache>
                <c:formatCode>General</c:formatCode>
                <c:ptCount val="3"/>
                <c:pt idx="0">
                  <c:v>2.0955970327622202</c:v>
                </c:pt>
                <c:pt idx="1">
                  <c:v>4.768448000704657</c:v>
                </c:pt>
                <c:pt idx="2">
                  <c:v>13.753561105579401</c:v>
                </c:pt>
              </c:numCache>
            </c:numRef>
          </c:val>
        </c:ser>
        <c:ser>
          <c:idx val="2"/>
          <c:order val="1"/>
          <c:tx>
            <c:strRef>
              <c:f>'Cache Partitioning'!$C$8</c:f>
              <c:strCache>
                <c:ptCount val="1"/>
                <c:pt idx="0">
                  <c:v>UCP</c:v>
                </c:pt>
              </c:strCache>
            </c:strRef>
          </c:tx>
          <c:cat>
            <c:numRef>
              <c:f>'Cache Partitioning'!$A$9:$A$11</c:f>
              <c:numCache>
                <c:formatCode>General</c:formatCode>
                <c:ptCount val="3"/>
                <c:pt idx="0">
                  <c:v>4</c:v>
                </c:pt>
                <c:pt idx="1">
                  <c:v>8</c:v>
                </c:pt>
                <c:pt idx="2">
                  <c:v>16</c:v>
                </c:pt>
              </c:numCache>
            </c:numRef>
          </c:cat>
          <c:val>
            <c:numRef>
              <c:f>'Cache Partitioning'!$C$9:$C$11</c:f>
              <c:numCache>
                <c:formatCode>General</c:formatCode>
                <c:ptCount val="3"/>
                <c:pt idx="0">
                  <c:v>1.847857981849846</c:v>
                </c:pt>
                <c:pt idx="1">
                  <c:v>4.3220642832338001</c:v>
                </c:pt>
                <c:pt idx="2">
                  <c:v>12.1484665253576</c:v>
                </c:pt>
              </c:numCache>
            </c:numRef>
          </c:val>
        </c:ser>
        <c:ser>
          <c:idx val="3"/>
          <c:order val="2"/>
          <c:tx>
            <c:strRef>
              <c:f>'Cache Partitioning'!$D$8</c:f>
              <c:strCache>
                <c:ptCount val="1"/>
                <c:pt idx="0">
                  <c:v>ASM-Cache</c:v>
                </c:pt>
              </c:strCache>
            </c:strRef>
          </c:tx>
          <c:cat>
            <c:numRef>
              <c:f>'Cache Partitioning'!$A$9:$A$11</c:f>
              <c:numCache>
                <c:formatCode>General</c:formatCode>
                <c:ptCount val="3"/>
                <c:pt idx="0">
                  <c:v>4</c:v>
                </c:pt>
                <c:pt idx="1">
                  <c:v>8</c:v>
                </c:pt>
                <c:pt idx="2">
                  <c:v>16</c:v>
                </c:pt>
              </c:numCache>
            </c:numRef>
          </c:cat>
          <c:val>
            <c:numRef>
              <c:f>'Cache Partitioning'!$D$9:$D$11</c:f>
              <c:numCache>
                <c:formatCode>General</c:formatCode>
                <c:ptCount val="3"/>
                <c:pt idx="0">
                  <c:v>1.83463039914602</c:v>
                </c:pt>
                <c:pt idx="1">
                  <c:v>3.7867150472951212</c:v>
                </c:pt>
                <c:pt idx="2">
                  <c:v>10.218215420882713</c:v>
                </c:pt>
              </c:numCache>
            </c:numRef>
          </c:val>
        </c:ser>
        <c:axId val="49928064"/>
        <c:axId val="49934336"/>
      </c:barChart>
      <c:catAx>
        <c:axId val="49928064"/>
        <c:scaling>
          <c:orientation val="minMax"/>
        </c:scaling>
        <c:axPos val="b"/>
        <c:title>
          <c:tx>
            <c:rich>
              <a:bodyPr/>
              <a:lstStyle/>
              <a:p>
                <a:pPr>
                  <a:defRPr/>
                </a:pPr>
                <a:r>
                  <a:rPr lang="en-US"/>
                  <a:t>Number of Cores</a:t>
                </a:r>
              </a:p>
            </c:rich>
          </c:tx>
          <c:layout/>
        </c:title>
        <c:numFmt formatCode="General" sourceLinked="1"/>
        <c:tickLblPos val="nextTo"/>
        <c:crossAx val="49934336"/>
        <c:crosses val="autoZero"/>
        <c:auto val="1"/>
        <c:lblAlgn val="ctr"/>
        <c:lblOffset val="100"/>
      </c:catAx>
      <c:valAx>
        <c:axId val="49934336"/>
        <c:scaling>
          <c:orientation val="minMax"/>
        </c:scaling>
        <c:axPos val="l"/>
        <c:majorGridlines/>
        <c:title>
          <c:tx>
            <c:rich>
              <a:bodyPr rot="-5400000" vert="horz"/>
              <a:lstStyle/>
              <a:p>
                <a:pPr>
                  <a:defRPr/>
                </a:pPr>
                <a:r>
                  <a:rPr lang="en-US"/>
                  <a:t>Fairness</a:t>
                </a:r>
              </a:p>
              <a:p>
                <a:pPr>
                  <a:defRPr/>
                </a:pPr>
                <a:r>
                  <a:rPr lang="en-US"/>
                  <a:t>(Lower is better)</a:t>
                </a:r>
              </a:p>
            </c:rich>
          </c:tx>
          <c:layout/>
        </c:title>
        <c:numFmt formatCode="General" sourceLinked="1"/>
        <c:tickLblPos val="nextTo"/>
        <c:crossAx val="49928064"/>
        <c:crosses val="autoZero"/>
        <c:crossBetween val="between"/>
      </c:valAx>
    </c:plotArea>
    <c:plotVisOnly val="1"/>
  </c:chart>
  <c:txPr>
    <a:bodyPr/>
    <a:lstStyle/>
    <a:p>
      <a:pPr>
        <a:defRPr sz="17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'Cache Partitioning'!$B$2</c:f>
              <c:strCache>
                <c:ptCount val="1"/>
                <c:pt idx="0">
                  <c:v>NoPart</c:v>
                </c:pt>
              </c:strCache>
            </c:strRef>
          </c:tx>
          <c:cat>
            <c:numRef>
              <c:f>'Cache Partitioning'!$A$3:$A$5</c:f>
              <c:numCache>
                <c:formatCode>General</c:formatCode>
                <c:ptCount val="3"/>
                <c:pt idx="0">
                  <c:v>4</c:v>
                </c:pt>
                <c:pt idx="1">
                  <c:v>8</c:v>
                </c:pt>
                <c:pt idx="2">
                  <c:v>16</c:v>
                </c:pt>
              </c:numCache>
            </c:numRef>
          </c:cat>
          <c:val>
            <c:numRef>
              <c:f>'Cache Partitioning'!$B$3:$B$5</c:f>
              <c:numCache>
                <c:formatCode>General</c:formatCode>
                <c:ptCount val="3"/>
                <c:pt idx="0">
                  <c:v>0.605392397035036</c:v>
                </c:pt>
                <c:pt idx="1">
                  <c:v>0.35515279019363438</c:v>
                </c:pt>
                <c:pt idx="2">
                  <c:v>0.16048524722227281</c:v>
                </c:pt>
              </c:numCache>
            </c:numRef>
          </c:val>
        </c:ser>
        <c:ser>
          <c:idx val="2"/>
          <c:order val="1"/>
          <c:tx>
            <c:strRef>
              <c:f>'Cache Partitioning'!$C$2</c:f>
              <c:strCache>
                <c:ptCount val="1"/>
                <c:pt idx="0">
                  <c:v>UCP</c:v>
                </c:pt>
              </c:strCache>
            </c:strRef>
          </c:tx>
          <c:cat>
            <c:numRef>
              <c:f>'Cache Partitioning'!$A$3:$A$5</c:f>
              <c:numCache>
                <c:formatCode>General</c:formatCode>
                <c:ptCount val="3"/>
                <c:pt idx="0">
                  <c:v>4</c:v>
                </c:pt>
                <c:pt idx="1">
                  <c:v>8</c:v>
                </c:pt>
                <c:pt idx="2">
                  <c:v>16</c:v>
                </c:pt>
              </c:numCache>
            </c:numRef>
          </c:cat>
          <c:val>
            <c:numRef>
              <c:f>'Cache Partitioning'!$C$3:$C$5</c:f>
              <c:numCache>
                <c:formatCode>General</c:formatCode>
                <c:ptCount val="3"/>
                <c:pt idx="0">
                  <c:v>0.64109195932995322</c:v>
                </c:pt>
                <c:pt idx="1">
                  <c:v>0.36831616751649465</c:v>
                </c:pt>
                <c:pt idx="2">
                  <c:v>0.17</c:v>
                </c:pt>
              </c:numCache>
            </c:numRef>
          </c:val>
        </c:ser>
        <c:ser>
          <c:idx val="3"/>
          <c:order val="2"/>
          <c:tx>
            <c:strRef>
              <c:f>'Cache Partitioning'!$D$2</c:f>
              <c:strCache>
                <c:ptCount val="1"/>
                <c:pt idx="0">
                  <c:v>ASM-Cache</c:v>
                </c:pt>
              </c:strCache>
            </c:strRef>
          </c:tx>
          <c:cat>
            <c:numRef>
              <c:f>'Cache Partitioning'!$A$3:$A$5</c:f>
              <c:numCache>
                <c:formatCode>General</c:formatCode>
                <c:ptCount val="3"/>
                <c:pt idx="0">
                  <c:v>4</c:v>
                </c:pt>
                <c:pt idx="1">
                  <c:v>8</c:v>
                </c:pt>
                <c:pt idx="2">
                  <c:v>16</c:v>
                </c:pt>
              </c:numCache>
            </c:numRef>
          </c:cat>
          <c:val>
            <c:numRef>
              <c:f>'Cache Partitioning'!$D$3:$D$5</c:f>
              <c:numCache>
                <c:formatCode>General</c:formatCode>
                <c:ptCount val="3"/>
                <c:pt idx="0">
                  <c:v>0.63243641867598199</c:v>
                </c:pt>
                <c:pt idx="1">
                  <c:v>0.3699266808183464</c:v>
                </c:pt>
                <c:pt idx="2">
                  <c:v>0.18000000000000024</c:v>
                </c:pt>
              </c:numCache>
            </c:numRef>
          </c:val>
        </c:ser>
        <c:axId val="50021120"/>
        <c:axId val="50023040"/>
      </c:barChart>
      <c:catAx>
        <c:axId val="50021120"/>
        <c:scaling>
          <c:orientation val="minMax"/>
        </c:scaling>
        <c:axPos val="b"/>
        <c:title>
          <c:tx>
            <c:rich>
              <a:bodyPr/>
              <a:lstStyle/>
              <a:p>
                <a:pPr>
                  <a:defRPr/>
                </a:pPr>
                <a:r>
                  <a:rPr lang="en-US"/>
                  <a:t>Number of Cores</a:t>
                </a:r>
              </a:p>
            </c:rich>
          </c:tx>
          <c:layout/>
        </c:title>
        <c:numFmt formatCode="General" sourceLinked="1"/>
        <c:tickLblPos val="nextTo"/>
        <c:crossAx val="50023040"/>
        <c:crosses val="autoZero"/>
        <c:auto val="1"/>
        <c:lblAlgn val="ctr"/>
        <c:lblOffset val="100"/>
      </c:catAx>
      <c:valAx>
        <c:axId val="50023040"/>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50021120"/>
        <c:crosses val="autoZero"/>
        <c:crossBetween val="between"/>
        <c:majorUnit val="0.2"/>
      </c:valAx>
    </c:plotArea>
    <c:legend>
      <c:legendPos val="r"/>
      <c:layout/>
    </c:legend>
    <c:plotVisOnly val="1"/>
  </c:chart>
  <c:txPr>
    <a:bodyPr/>
    <a:lstStyle/>
    <a:p>
      <a:pPr>
        <a:defRPr sz="17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cactusADM!$B$1</c:f>
              <c:strCache>
                <c:ptCount val="1"/>
                <c:pt idx="0">
                  <c:v>Actual</c:v>
                </c:pt>
              </c:strCache>
            </c:strRef>
          </c:tx>
          <c:spPr>
            <a:ln w="50800"/>
          </c:spPr>
          <c:marker>
            <c:symbol val="none"/>
          </c:marker>
          <c:xVal>
            <c:numRef>
              <c:f>cactusADM!$A$2:$A$21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cactusADM!$B$2:$B$21</c:f>
              <c:numCache>
                <c:formatCode>General</c:formatCode>
                <c:ptCount val="20"/>
                <c:pt idx="0">
                  <c:v>1.4949823634006401</c:v>
                </c:pt>
                <c:pt idx="1">
                  <c:v>1.5295495431474677</c:v>
                </c:pt>
                <c:pt idx="2">
                  <c:v>1.6709402557329898</c:v>
                </c:pt>
                <c:pt idx="3">
                  <c:v>1.5474978872895477</c:v>
                </c:pt>
                <c:pt idx="4">
                  <c:v>1.66049730795453</c:v>
                </c:pt>
                <c:pt idx="5">
                  <c:v>1.5731095557840198</c:v>
                </c:pt>
                <c:pt idx="6">
                  <c:v>1.9782593009981622</c:v>
                </c:pt>
                <c:pt idx="7">
                  <c:v>1.7094642939544933</c:v>
                </c:pt>
                <c:pt idx="8">
                  <c:v>1.533693759347458</c:v>
                </c:pt>
                <c:pt idx="9">
                  <c:v>1.5256046533562766</c:v>
                </c:pt>
                <c:pt idx="10">
                  <c:v>1.4754129939209499</c:v>
                </c:pt>
                <c:pt idx="11">
                  <c:v>1.5234957120432964</c:v>
                </c:pt>
                <c:pt idx="12">
                  <c:v>1.5214329757444598</c:v>
                </c:pt>
                <c:pt idx="13">
                  <c:v>1.7913354778572799</c:v>
                </c:pt>
                <c:pt idx="14">
                  <c:v>1.68547765812579</c:v>
                </c:pt>
                <c:pt idx="15">
                  <c:v>1.6301298786545</c:v>
                </c:pt>
                <c:pt idx="16">
                  <c:v>1.5932523343859522</c:v>
                </c:pt>
                <c:pt idx="17">
                  <c:v>1.6731665682416201</c:v>
                </c:pt>
                <c:pt idx="18">
                  <c:v>1.5494684056542898</c:v>
                </c:pt>
                <c:pt idx="19">
                  <c:v>1.6972977952520898</c:v>
                </c:pt>
              </c:numCache>
            </c:numRef>
          </c:yVal>
          <c:smooth val="1"/>
        </c:ser>
        <c:ser>
          <c:idx val="1"/>
          <c:order val="1"/>
          <c:tx>
            <c:strRef>
              <c:f>cactusADM!$F$1</c:f>
              <c:strCache>
                <c:ptCount val="1"/>
                <c:pt idx="0">
                  <c:v>STFM</c:v>
                </c:pt>
              </c:strCache>
            </c:strRef>
          </c:tx>
          <c:spPr>
            <a:ln w="50800"/>
          </c:spPr>
          <c:marker>
            <c:symbol val="none"/>
          </c:marker>
          <c:xVal>
            <c:numRef>
              <c:f>cactusADM!$A$2:$A$21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cactusADM!$F$2:$F$21</c:f>
              <c:numCache>
                <c:formatCode>General</c:formatCode>
                <c:ptCount val="20"/>
                <c:pt idx="0">
                  <c:v>1.24997947606677</c:v>
                </c:pt>
                <c:pt idx="1">
                  <c:v>1.3555470920350798</c:v>
                </c:pt>
                <c:pt idx="2">
                  <c:v>1.3435328626673</c:v>
                </c:pt>
                <c:pt idx="3">
                  <c:v>1.3721069458873101</c:v>
                </c:pt>
                <c:pt idx="4">
                  <c:v>1.3292625238554201</c:v>
                </c:pt>
                <c:pt idx="5">
                  <c:v>1.3149216755102398</c:v>
                </c:pt>
                <c:pt idx="6">
                  <c:v>1.2341186721231698</c:v>
                </c:pt>
                <c:pt idx="7">
                  <c:v>1.3127948259753499</c:v>
                </c:pt>
                <c:pt idx="8">
                  <c:v>1.3228151025328201</c:v>
                </c:pt>
                <c:pt idx="9">
                  <c:v>1.3579155624075701</c:v>
                </c:pt>
                <c:pt idx="10">
                  <c:v>1.3508670073525899</c:v>
                </c:pt>
                <c:pt idx="11">
                  <c:v>1.3440087895712356</c:v>
                </c:pt>
                <c:pt idx="12">
                  <c:v>1.4008257735436798</c:v>
                </c:pt>
                <c:pt idx="13">
                  <c:v>1.39673577400494</c:v>
                </c:pt>
                <c:pt idx="14">
                  <c:v>1.5396663984387777</c:v>
                </c:pt>
                <c:pt idx="15">
                  <c:v>1.58666819173287</c:v>
                </c:pt>
                <c:pt idx="16">
                  <c:v>1.5516690116043943</c:v>
                </c:pt>
                <c:pt idx="17">
                  <c:v>1.5682773095516156</c:v>
                </c:pt>
                <c:pt idx="18">
                  <c:v>1.5637833221497</c:v>
                </c:pt>
                <c:pt idx="19">
                  <c:v>1.3613979675054599</c:v>
                </c:pt>
              </c:numCache>
            </c:numRef>
          </c:yVal>
          <c:smooth val="1"/>
        </c:ser>
        <c:ser>
          <c:idx val="2"/>
          <c:order val="2"/>
          <c:tx>
            <c:strRef>
              <c:f>cactusADM!$J$1</c:f>
              <c:strCache>
                <c:ptCount val="1"/>
                <c:pt idx="0">
                  <c:v>MISE</c:v>
                </c:pt>
              </c:strCache>
            </c:strRef>
          </c:tx>
          <c:spPr>
            <a:ln w="50800"/>
          </c:spPr>
          <c:marker>
            <c:symbol val="none"/>
          </c:marker>
          <c:xVal>
            <c:numRef>
              <c:f>cactusADM!$A$2:$A$21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cactusADM!$J$2:$J$21</c:f>
              <c:numCache>
                <c:formatCode>General</c:formatCode>
                <c:ptCount val="20"/>
                <c:pt idx="0">
                  <c:v>1.5722833728367156</c:v>
                </c:pt>
                <c:pt idx="1">
                  <c:v>1.5684940141551098</c:v>
                </c:pt>
                <c:pt idx="2">
                  <c:v>1.6896559885253901</c:v>
                </c:pt>
                <c:pt idx="3">
                  <c:v>1.5828823109341799</c:v>
                </c:pt>
                <c:pt idx="4">
                  <c:v>1.7300455479660122</c:v>
                </c:pt>
                <c:pt idx="5">
                  <c:v>1.6866132340087383</c:v>
                </c:pt>
                <c:pt idx="6">
                  <c:v>2.1705932551493836</c:v>
                </c:pt>
                <c:pt idx="7">
                  <c:v>1.8114429971736299</c:v>
                </c:pt>
                <c:pt idx="8">
                  <c:v>1.5946774334008922</c:v>
                </c:pt>
                <c:pt idx="9">
                  <c:v>1.5898300844114199</c:v>
                </c:pt>
                <c:pt idx="10">
                  <c:v>1.53466807662974</c:v>
                </c:pt>
                <c:pt idx="11">
                  <c:v>1.5536886146654398</c:v>
                </c:pt>
                <c:pt idx="12">
                  <c:v>1.6001030326707701</c:v>
                </c:pt>
                <c:pt idx="13">
                  <c:v>1.8672660282917601</c:v>
                </c:pt>
                <c:pt idx="14">
                  <c:v>1.7348391371668199</c:v>
                </c:pt>
                <c:pt idx="15">
                  <c:v>1.6758071713506035</c:v>
                </c:pt>
                <c:pt idx="16">
                  <c:v>1.6312652110546138</c:v>
                </c:pt>
                <c:pt idx="17">
                  <c:v>1.73215955407459</c:v>
                </c:pt>
                <c:pt idx="18">
                  <c:v>1.6362237087681599</c:v>
                </c:pt>
                <c:pt idx="19">
                  <c:v>1.7297891806713999</c:v>
                </c:pt>
              </c:numCache>
            </c:numRef>
          </c:yVal>
          <c:smooth val="1"/>
        </c:ser>
        <c:axId val="263560192"/>
        <c:axId val="286921472"/>
      </c:scatterChart>
      <c:valAx>
        <c:axId val="263560192"/>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6921472"/>
        <c:crosses val="autoZero"/>
        <c:crossBetween val="midCat"/>
      </c:valAx>
      <c:valAx>
        <c:axId val="286921472"/>
        <c:scaling>
          <c:orientation val="minMax"/>
          <c:max val="4"/>
          <c:min val="0"/>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63560192"/>
        <c:crosses val="autoZero"/>
        <c:crossBetween val="midCat"/>
      </c:valAx>
    </c:plotArea>
    <c:plotVisOnly val="1"/>
    <c:dispBlanksAs val="gap"/>
  </c:chart>
  <c:externalData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'Cache partitioning results'!$B$8</c:f>
              <c:strCache>
                <c:ptCount val="1"/>
                <c:pt idx="0">
                  <c:v>FRFCFS</c:v>
                </c:pt>
              </c:strCache>
            </c:strRef>
          </c:tx>
          <c:cat>
            <c:numRef>
              <c:f>'Cache partitioning results'!$A$9:$A$11</c:f>
              <c:numCache>
                <c:formatCode>General</c:formatCode>
                <c:ptCount val="3"/>
                <c:pt idx="0">
                  <c:v>4</c:v>
                </c:pt>
                <c:pt idx="1">
                  <c:v>8</c:v>
                </c:pt>
                <c:pt idx="2">
                  <c:v>16</c:v>
                </c:pt>
              </c:numCache>
            </c:numRef>
          </c:cat>
          <c:val>
            <c:numRef>
              <c:f>'Cache partitioning results'!$B$9:$B$11</c:f>
              <c:numCache>
                <c:formatCode>General</c:formatCode>
                <c:ptCount val="3"/>
                <c:pt idx="0">
                  <c:v>2.0955970327622202</c:v>
                </c:pt>
                <c:pt idx="1">
                  <c:v>4.5308426810431897</c:v>
                </c:pt>
                <c:pt idx="2">
                  <c:v>13.753561105579401</c:v>
                </c:pt>
              </c:numCache>
            </c:numRef>
          </c:val>
        </c:ser>
        <c:ser>
          <c:idx val="2"/>
          <c:order val="1"/>
          <c:tx>
            <c:strRef>
              <c:f>'Cache partitioning results'!$C$8</c:f>
              <c:strCache>
                <c:ptCount val="1"/>
                <c:pt idx="0">
                  <c:v>TCM</c:v>
                </c:pt>
              </c:strCache>
            </c:strRef>
          </c:tx>
          <c:cat>
            <c:numRef>
              <c:f>'Cache partitioning results'!$A$9:$A$11</c:f>
              <c:numCache>
                <c:formatCode>General</c:formatCode>
                <c:ptCount val="3"/>
                <c:pt idx="0">
                  <c:v>4</c:v>
                </c:pt>
                <c:pt idx="1">
                  <c:v>8</c:v>
                </c:pt>
                <c:pt idx="2">
                  <c:v>16</c:v>
                </c:pt>
              </c:numCache>
            </c:numRef>
          </c:cat>
          <c:val>
            <c:numRef>
              <c:f>'Cache partitioning results'!$C$9:$C$11</c:f>
              <c:numCache>
                <c:formatCode>General</c:formatCode>
                <c:ptCount val="3"/>
                <c:pt idx="0">
                  <c:v>2.1267364699682587</c:v>
                </c:pt>
                <c:pt idx="1">
                  <c:v>4.8041811929435596</c:v>
                </c:pt>
                <c:pt idx="2">
                  <c:v>17.319165291912629</c:v>
                </c:pt>
              </c:numCache>
            </c:numRef>
          </c:val>
        </c:ser>
        <c:ser>
          <c:idx val="3"/>
          <c:order val="2"/>
          <c:tx>
            <c:strRef>
              <c:f>'Cache partitioning results'!$D$8</c:f>
              <c:strCache>
                <c:ptCount val="1"/>
                <c:pt idx="0">
                  <c:v>PARBS</c:v>
                </c:pt>
              </c:strCache>
            </c:strRef>
          </c:tx>
          <c:cat>
            <c:numRef>
              <c:f>'Cache partitioning results'!$A$9:$A$11</c:f>
              <c:numCache>
                <c:formatCode>General</c:formatCode>
                <c:ptCount val="3"/>
                <c:pt idx="0">
                  <c:v>4</c:v>
                </c:pt>
                <c:pt idx="1">
                  <c:v>8</c:v>
                </c:pt>
                <c:pt idx="2">
                  <c:v>16</c:v>
                </c:pt>
              </c:numCache>
            </c:numRef>
          </c:cat>
          <c:val>
            <c:numRef>
              <c:f>'Cache partitioning results'!$D$9:$D$11</c:f>
              <c:numCache>
                <c:formatCode>General</c:formatCode>
                <c:ptCount val="3"/>
                <c:pt idx="0">
                  <c:v>2.0376357502674272</c:v>
                </c:pt>
                <c:pt idx="1">
                  <c:v>4.5488233876429334</c:v>
                </c:pt>
                <c:pt idx="2">
                  <c:v>18.519393494126199</c:v>
                </c:pt>
              </c:numCache>
            </c:numRef>
          </c:val>
        </c:ser>
        <c:ser>
          <c:idx val="0"/>
          <c:order val="3"/>
          <c:tx>
            <c:strRef>
              <c:f>'Cache partitioning results'!$E$8</c:f>
              <c:strCache>
                <c:ptCount val="1"/>
                <c:pt idx="0">
                  <c:v>ASM-Mem</c:v>
                </c:pt>
              </c:strCache>
            </c:strRef>
          </c:tx>
          <c:val>
            <c:numRef>
              <c:f>'Cache partitioning results'!$E$9:$E$11</c:f>
              <c:numCache>
                <c:formatCode>General</c:formatCode>
                <c:ptCount val="3"/>
                <c:pt idx="0">
                  <c:v>2.0045968054770156</c:v>
                </c:pt>
                <c:pt idx="1">
                  <c:v>4.3129092935400895</c:v>
                </c:pt>
                <c:pt idx="2">
                  <c:v>12.089132544860806</c:v>
                </c:pt>
              </c:numCache>
            </c:numRef>
          </c:val>
        </c:ser>
        <c:axId val="50287744"/>
        <c:axId val="50289664"/>
      </c:barChart>
      <c:catAx>
        <c:axId val="50287744"/>
        <c:scaling>
          <c:orientation val="minMax"/>
        </c:scaling>
        <c:axPos val="b"/>
        <c:title>
          <c:tx>
            <c:rich>
              <a:bodyPr/>
              <a:lstStyle/>
              <a:p>
                <a:pPr>
                  <a:defRPr/>
                </a:pPr>
                <a:r>
                  <a:rPr lang="en-US"/>
                  <a:t>Number of Cores</a:t>
                </a:r>
              </a:p>
            </c:rich>
          </c:tx>
          <c:layout/>
        </c:title>
        <c:numFmt formatCode="General" sourceLinked="1"/>
        <c:tickLblPos val="nextTo"/>
        <c:crossAx val="50289664"/>
        <c:crosses val="autoZero"/>
        <c:auto val="1"/>
        <c:lblAlgn val="ctr"/>
        <c:lblOffset val="100"/>
      </c:catAx>
      <c:valAx>
        <c:axId val="50289664"/>
        <c:scaling>
          <c:orientation val="minMax"/>
        </c:scaling>
        <c:axPos val="l"/>
        <c:majorGridlines/>
        <c:title>
          <c:tx>
            <c:rich>
              <a:bodyPr rot="-5400000" vert="horz"/>
              <a:lstStyle/>
              <a:p>
                <a:pPr>
                  <a:defRPr/>
                </a:pPr>
                <a:r>
                  <a:rPr lang="en-US"/>
                  <a:t>Fairness </a:t>
                </a:r>
              </a:p>
              <a:p>
                <a:pPr>
                  <a:defRPr/>
                </a:pPr>
                <a:r>
                  <a:rPr lang="en-US"/>
                  <a:t>(Lower is better)</a:t>
                </a:r>
              </a:p>
            </c:rich>
          </c:tx>
          <c:layout/>
        </c:title>
        <c:numFmt formatCode="General" sourceLinked="1"/>
        <c:tickLblPos val="nextTo"/>
        <c:crossAx val="50287744"/>
        <c:crosses val="autoZero"/>
        <c:crossBetween val="between"/>
      </c:valAx>
    </c:plotArea>
    <c:plotVisOnly val="1"/>
  </c:chart>
  <c:txPr>
    <a:bodyPr/>
    <a:lstStyle/>
    <a:p>
      <a:pPr>
        <a:defRPr sz="1700"/>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'Cache partitioning results'!$B$2</c:f>
              <c:strCache>
                <c:ptCount val="1"/>
                <c:pt idx="0">
                  <c:v>FRFCFS</c:v>
                </c:pt>
              </c:strCache>
            </c:strRef>
          </c:tx>
          <c:cat>
            <c:numRef>
              <c:f>'Cache partitioning results'!$A$3:$A$5</c:f>
              <c:numCache>
                <c:formatCode>General</c:formatCode>
                <c:ptCount val="3"/>
                <c:pt idx="0">
                  <c:v>4</c:v>
                </c:pt>
                <c:pt idx="1">
                  <c:v>8</c:v>
                </c:pt>
                <c:pt idx="2">
                  <c:v>16</c:v>
                </c:pt>
              </c:numCache>
            </c:numRef>
          </c:cat>
          <c:val>
            <c:numRef>
              <c:f>'Cache partitioning results'!$B$3:$B$5</c:f>
              <c:numCache>
                <c:formatCode>General</c:formatCode>
                <c:ptCount val="3"/>
                <c:pt idx="0">
                  <c:v>0.605392397035036</c:v>
                </c:pt>
                <c:pt idx="1">
                  <c:v>0.36786898817972158</c:v>
                </c:pt>
                <c:pt idx="2">
                  <c:v>0.16048524722227284</c:v>
                </c:pt>
              </c:numCache>
            </c:numRef>
          </c:val>
        </c:ser>
        <c:ser>
          <c:idx val="2"/>
          <c:order val="1"/>
          <c:tx>
            <c:strRef>
              <c:f>'Cache partitioning results'!$C$2</c:f>
              <c:strCache>
                <c:ptCount val="1"/>
                <c:pt idx="0">
                  <c:v>TCM</c:v>
                </c:pt>
              </c:strCache>
            </c:strRef>
          </c:tx>
          <c:cat>
            <c:numRef>
              <c:f>'Cache partitioning results'!$A$3:$A$5</c:f>
              <c:numCache>
                <c:formatCode>General</c:formatCode>
                <c:ptCount val="3"/>
                <c:pt idx="0">
                  <c:v>4</c:v>
                </c:pt>
                <c:pt idx="1">
                  <c:v>8</c:v>
                </c:pt>
                <c:pt idx="2">
                  <c:v>16</c:v>
                </c:pt>
              </c:numCache>
            </c:numRef>
          </c:cat>
          <c:val>
            <c:numRef>
              <c:f>'Cache partitioning results'!$C$3:$C$5</c:f>
              <c:numCache>
                <c:formatCode>General</c:formatCode>
                <c:ptCount val="3"/>
                <c:pt idx="0">
                  <c:v>0.58838463325680201</c:v>
                </c:pt>
                <c:pt idx="1">
                  <c:v>0.34882562001643008</c:v>
                </c:pt>
                <c:pt idx="2">
                  <c:v>0.14305328948067841</c:v>
                </c:pt>
              </c:numCache>
            </c:numRef>
          </c:val>
        </c:ser>
        <c:ser>
          <c:idx val="3"/>
          <c:order val="2"/>
          <c:tx>
            <c:strRef>
              <c:f>'Cache partitioning results'!$D$2</c:f>
              <c:strCache>
                <c:ptCount val="1"/>
                <c:pt idx="0">
                  <c:v>PARBS</c:v>
                </c:pt>
              </c:strCache>
            </c:strRef>
          </c:tx>
          <c:cat>
            <c:numRef>
              <c:f>'Cache partitioning results'!$A$3:$A$5</c:f>
              <c:numCache>
                <c:formatCode>General</c:formatCode>
                <c:ptCount val="3"/>
                <c:pt idx="0">
                  <c:v>4</c:v>
                </c:pt>
                <c:pt idx="1">
                  <c:v>8</c:v>
                </c:pt>
                <c:pt idx="2">
                  <c:v>16</c:v>
                </c:pt>
              </c:numCache>
            </c:numRef>
          </c:cat>
          <c:val>
            <c:numRef>
              <c:f>'Cache partitioning results'!$D$3:$D$5</c:f>
              <c:numCache>
                <c:formatCode>General</c:formatCode>
                <c:ptCount val="3"/>
                <c:pt idx="0">
                  <c:v>0.61121024836041404</c:v>
                </c:pt>
                <c:pt idx="1">
                  <c:v>0.37039596948442977</c:v>
                </c:pt>
                <c:pt idx="2">
                  <c:v>0.148655110715989</c:v>
                </c:pt>
              </c:numCache>
            </c:numRef>
          </c:val>
        </c:ser>
        <c:ser>
          <c:idx val="0"/>
          <c:order val="3"/>
          <c:tx>
            <c:strRef>
              <c:f>'Cache partitioning results'!$E$2</c:f>
              <c:strCache>
                <c:ptCount val="1"/>
                <c:pt idx="0">
                  <c:v>ASM-Mem</c:v>
                </c:pt>
              </c:strCache>
            </c:strRef>
          </c:tx>
          <c:val>
            <c:numRef>
              <c:f>'Cache partitioning results'!$E$3:$E$5</c:f>
              <c:numCache>
                <c:formatCode>General</c:formatCode>
                <c:ptCount val="3"/>
                <c:pt idx="0">
                  <c:v>0.60238315012188004</c:v>
                </c:pt>
                <c:pt idx="1">
                  <c:v>0.36089927634239238</c:v>
                </c:pt>
                <c:pt idx="2">
                  <c:v>0.16043917973143307</c:v>
                </c:pt>
              </c:numCache>
            </c:numRef>
          </c:val>
        </c:ser>
        <c:axId val="50316032"/>
        <c:axId val="50317952"/>
      </c:barChart>
      <c:catAx>
        <c:axId val="50316032"/>
        <c:scaling>
          <c:orientation val="minMax"/>
        </c:scaling>
        <c:axPos val="b"/>
        <c:title>
          <c:tx>
            <c:rich>
              <a:bodyPr/>
              <a:lstStyle/>
              <a:p>
                <a:pPr>
                  <a:defRPr/>
                </a:pPr>
                <a:r>
                  <a:rPr lang="en-US"/>
                  <a:t>Number of Cores</a:t>
                </a:r>
              </a:p>
            </c:rich>
          </c:tx>
          <c:layout>
            <c:manualLayout>
              <c:xMode val="edge"/>
              <c:yMode val="edge"/>
              <c:x val="0.28615419947506582"/>
              <c:y val="0.84115740740740763"/>
            </c:manualLayout>
          </c:layout>
        </c:title>
        <c:numFmt formatCode="General" sourceLinked="1"/>
        <c:tickLblPos val="nextTo"/>
        <c:crossAx val="50317952"/>
        <c:crosses val="autoZero"/>
        <c:auto val="1"/>
        <c:lblAlgn val="ctr"/>
        <c:lblOffset val="100"/>
      </c:catAx>
      <c:valAx>
        <c:axId val="50317952"/>
        <c:scaling>
          <c:orientation val="minMax"/>
        </c:scaling>
        <c:axPos val="l"/>
        <c:majorGridlines/>
        <c:title>
          <c:tx>
            <c:rich>
              <a:bodyPr rot="-5400000" vert="horz"/>
              <a:lstStyle/>
              <a:p>
                <a:pPr>
                  <a:defRPr/>
                </a:pPr>
                <a:r>
                  <a:rPr lang="en-US"/>
                  <a:t>Performance</a:t>
                </a:r>
              </a:p>
            </c:rich>
          </c:tx>
          <c:layout/>
        </c:title>
        <c:numFmt formatCode="General" sourceLinked="1"/>
        <c:tickLblPos val="nextTo"/>
        <c:crossAx val="50316032"/>
        <c:crosses val="autoZero"/>
        <c:crossBetween val="between"/>
      </c:valAx>
    </c:plotArea>
    <c:legend>
      <c:legendPos val="r"/>
      <c:layout/>
    </c:legend>
    <c:plotVisOnly val="1"/>
  </c:chart>
  <c:txPr>
    <a:bodyPr/>
    <a:lstStyle/>
    <a:p>
      <a:pPr>
        <a:defRPr sz="1700"/>
      </a:pPr>
      <a:endParaRPr lang="en-U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'ASM-QoS'!$B$1</c:f>
              <c:strCache>
                <c:ptCount val="1"/>
                <c:pt idx="0">
                  <c:v>Naive-QoS</c:v>
                </c:pt>
              </c:strCache>
            </c:strRef>
          </c:tx>
          <c:cat>
            <c:strRef>
              <c:f>'ASM-QoS'!$A$2:$A$5</c:f>
              <c:strCache>
                <c:ptCount val="4"/>
                <c:pt idx="0">
                  <c:v>h264ref</c:v>
                </c:pt>
                <c:pt idx="1">
                  <c:v>mcf</c:v>
                </c:pt>
                <c:pt idx="2">
                  <c:v>sphinx3</c:v>
                </c:pt>
                <c:pt idx="3">
                  <c:v>soplex</c:v>
                </c:pt>
              </c:strCache>
            </c:strRef>
          </c:cat>
          <c:val>
            <c:numRef>
              <c:f>'ASM-QoS'!$B$2:$B$5</c:f>
              <c:numCache>
                <c:formatCode>General</c:formatCode>
                <c:ptCount val="4"/>
                <c:pt idx="0">
                  <c:v>2.1734916223526111</c:v>
                </c:pt>
                <c:pt idx="1">
                  <c:v>2.3950107519217698</c:v>
                </c:pt>
                <c:pt idx="2">
                  <c:v>3.7316724505101893</c:v>
                </c:pt>
                <c:pt idx="3">
                  <c:v>3.2826296174206799</c:v>
                </c:pt>
              </c:numCache>
            </c:numRef>
          </c:val>
        </c:ser>
        <c:ser>
          <c:idx val="1"/>
          <c:order val="1"/>
          <c:tx>
            <c:strRef>
              <c:f>'ASM-QoS'!$C$1</c:f>
              <c:strCache>
                <c:ptCount val="1"/>
                <c:pt idx="0">
                  <c:v>ASM-QoS-2.5</c:v>
                </c:pt>
              </c:strCache>
            </c:strRef>
          </c:tx>
          <c:cat>
            <c:strRef>
              <c:f>'ASM-QoS'!$A$2:$A$5</c:f>
              <c:strCache>
                <c:ptCount val="4"/>
                <c:pt idx="0">
                  <c:v>h264ref</c:v>
                </c:pt>
                <c:pt idx="1">
                  <c:v>mcf</c:v>
                </c:pt>
                <c:pt idx="2">
                  <c:v>sphinx3</c:v>
                </c:pt>
                <c:pt idx="3">
                  <c:v>soplex</c:v>
                </c:pt>
              </c:strCache>
            </c:strRef>
          </c:cat>
          <c:val>
            <c:numRef>
              <c:f>'ASM-QoS'!$C$2:$C$5</c:f>
              <c:numCache>
                <c:formatCode>General</c:formatCode>
                <c:ptCount val="4"/>
                <c:pt idx="0">
                  <c:v>2.3008576631007789</c:v>
                </c:pt>
                <c:pt idx="1">
                  <c:v>2.0313876201631791</c:v>
                </c:pt>
                <c:pt idx="2">
                  <c:v>3.227350061915101</c:v>
                </c:pt>
                <c:pt idx="3">
                  <c:v>2.8802618134946392</c:v>
                </c:pt>
              </c:numCache>
            </c:numRef>
          </c:val>
        </c:ser>
        <c:ser>
          <c:idx val="2"/>
          <c:order val="2"/>
          <c:tx>
            <c:strRef>
              <c:f>'ASM-QoS'!$D$1</c:f>
              <c:strCache>
                <c:ptCount val="1"/>
                <c:pt idx="0">
                  <c:v>ASM-QoS-3</c:v>
                </c:pt>
              </c:strCache>
            </c:strRef>
          </c:tx>
          <c:cat>
            <c:strRef>
              <c:f>'ASM-QoS'!$A$2:$A$5</c:f>
              <c:strCache>
                <c:ptCount val="4"/>
                <c:pt idx="0">
                  <c:v>h264ref</c:v>
                </c:pt>
                <c:pt idx="1">
                  <c:v>mcf</c:v>
                </c:pt>
                <c:pt idx="2">
                  <c:v>sphinx3</c:v>
                </c:pt>
                <c:pt idx="3">
                  <c:v>soplex</c:v>
                </c:pt>
              </c:strCache>
            </c:strRef>
          </c:cat>
          <c:val>
            <c:numRef>
              <c:f>'ASM-QoS'!$D$2:$D$5</c:f>
              <c:numCache>
                <c:formatCode>General</c:formatCode>
                <c:ptCount val="4"/>
                <c:pt idx="0">
                  <c:v>2.4395534758416391</c:v>
                </c:pt>
                <c:pt idx="1">
                  <c:v>1.9874185277648704</c:v>
                </c:pt>
                <c:pt idx="2">
                  <c:v>3.2150699846788982</c:v>
                </c:pt>
                <c:pt idx="3">
                  <c:v>2.7853388120947802</c:v>
                </c:pt>
              </c:numCache>
            </c:numRef>
          </c:val>
        </c:ser>
        <c:ser>
          <c:idx val="3"/>
          <c:order val="3"/>
          <c:tx>
            <c:strRef>
              <c:f>'ASM-QoS'!$E$1</c:f>
              <c:strCache>
                <c:ptCount val="1"/>
                <c:pt idx="0">
                  <c:v>ASM-QoS-3.5</c:v>
                </c:pt>
              </c:strCache>
            </c:strRef>
          </c:tx>
          <c:cat>
            <c:strRef>
              <c:f>'ASM-QoS'!$A$2:$A$5</c:f>
              <c:strCache>
                <c:ptCount val="4"/>
                <c:pt idx="0">
                  <c:v>h264ref</c:v>
                </c:pt>
                <c:pt idx="1">
                  <c:v>mcf</c:v>
                </c:pt>
                <c:pt idx="2">
                  <c:v>sphinx3</c:v>
                </c:pt>
                <c:pt idx="3">
                  <c:v>soplex</c:v>
                </c:pt>
              </c:strCache>
            </c:strRef>
          </c:cat>
          <c:val>
            <c:numRef>
              <c:f>'ASM-QoS'!$E$2:$E$5</c:f>
              <c:numCache>
                <c:formatCode>General</c:formatCode>
                <c:ptCount val="4"/>
                <c:pt idx="0">
                  <c:v>2.5760233433052893</c:v>
                </c:pt>
                <c:pt idx="1">
                  <c:v>1.9762388893379301</c:v>
                </c:pt>
                <c:pt idx="2">
                  <c:v>3.1915417505204409</c:v>
                </c:pt>
                <c:pt idx="3">
                  <c:v>2.7441667658682909</c:v>
                </c:pt>
              </c:numCache>
            </c:numRef>
          </c:val>
        </c:ser>
        <c:ser>
          <c:idx val="4"/>
          <c:order val="4"/>
          <c:tx>
            <c:strRef>
              <c:f>'ASM-QoS'!$F$1</c:f>
              <c:strCache>
                <c:ptCount val="1"/>
                <c:pt idx="0">
                  <c:v>ASM-QoS-4</c:v>
                </c:pt>
              </c:strCache>
            </c:strRef>
          </c:tx>
          <c:cat>
            <c:strRef>
              <c:f>'ASM-QoS'!$A$2:$A$5</c:f>
              <c:strCache>
                <c:ptCount val="4"/>
                <c:pt idx="0">
                  <c:v>h264ref</c:v>
                </c:pt>
                <c:pt idx="1">
                  <c:v>mcf</c:v>
                </c:pt>
                <c:pt idx="2">
                  <c:v>sphinx3</c:v>
                </c:pt>
                <c:pt idx="3">
                  <c:v>soplex</c:v>
                </c:pt>
              </c:strCache>
            </c:strRef>
          </c:cat>
          <c:val>
            <c:numRef>
              <c:f>'ASM-QoS'!$F$2:$F$5</c:f>
              <c:numCache>
                <c:formatCode>General</c:formatCode>
                <c:ptCount val="4"/>
                <c:pt idx="0">
                  <c:v>2.6615573991335597</c:v>
                </c:pt>
                <c:pt idx="1">
                  <c:v>1.9710799211804604</c:v>
                </c:pt>
                <c:pt idx="2">
                  <c:v>3.1822660713028701</c:v>
                </c:pt>
                <c:pt idx="3">
                  <c:v>2.6656512312576401</c:v>
                </c:pt>
              </c:numCache>
            </c:numRef>
          </c:val>
        </c:ser>
        <c:axId val="267560448"/>
        <c:axId val="267561984"/>
      </c:barChart>
      <c:catAx>
        <c:axId val="267560448"/>
        <c:scaling>
          <c:orientation val="minMax"/>
        </c:scaling>
        <c:axPos val="b"/>
        <c:tickLblPos val="nextTo"/>
        <c:crossAx val="267561984"/>
        <c:crosses val="autoZero"/>
        <c:auto val="1"/>
        <c:lblAlgn val="ctr"/>
        <c:lblOffset val="100"/>
      </c:catAx>
      <c:valAx>
        <c:axId val="267561984"/>
        <c:scaling>
          <c:orientation val="minMax"/>
        </c:scaling>
        <c:axPos val="l"/>
        <c:majorGridlines/>
        <c:title>
          <c:tx>
            <c:rich>
              <a:bodyPr rot="-5400000" vert="horz"/>
              <a:lstStyle/>
              <a:p>
                <a:pPr>
                  <a:defRPr/>
                </a:pPr>
                <a:r>
                  <a:rPr lang="en-US"/>
                  <a:t>Slowdown</a:t>
                </a:r>
              </a:p>
            </c:rich>
          </c:tx>
          <c:layout/>
        </c:title>
        <c:numFmt formatCode="General" sourceLinked="1"/>
        <c:tickLblPos val="nextTo"/>
        <c:crossAx val="267560448"/>
        <c:crosses val="autoZero"/>
        <c:crossBetween val="between"/>
      </c:valAx>
    </c:plotArea>
    <c:legend>
      <c:legendPos val="r"/>
      <c:layout/>
    </c:legend>
    <c:plotVisOnly val="1"/>
  </c:chart>
  <c:txPr>
    <a:bodyPr/>
    <a:lstStyle/>
    <a:p>
      <a:pPr>
        <a:defRPr sz="16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GemsFDTD!$B$1</c:f>
              <c:strCache>
                <c:ptCount val="1"/>
                <c:pt idx="0">
                  <c:v>Actual</c:v>
                </c:pt>
              </c:strCache>
            </c:strRef>
          </c:tx>
          <c:spPr>
            <a:ln w="50800"/>
          </c:spPr>
          <c:marker>
            <c:symbol val="none"/>
          </c:marker>
          <c:xVal>
            <c:numRef>
              <c:f>GemsFDTD!$A$2:$A$21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GemsFDTD!$B$2:$B$21</c:f>
              <c:numCache>
                <c:formatCode>General</c:formatCode>
                <c:ptCount val="20"/>
                <c:pt idx="0">
                  <c:v>1.7535591997142999</c:v>
                </c:pt>
                <c:pt idx="1">
                  <c:v>1.6969587463895701</c:v>
                </c:pt>
                <c:pt idx="2">
                  <c:v>1.8733992461685898</c:v>
                </c:pt>
                <c:pt idx="3">
                  <c:v>1.7247664925672364</c:v>
                </c:pt>
                <c:pt idx="4">
                  <c:v>1.92246655298002</c:v>
                </c:pt>
                <c:pt idx="5">
                  <c:v>1.64128847007048</c:v>
                </c:pt>
                <c:pt idx="6">
                  <c:v>1.9296300304879299</c:v>
                </c:pt>
                <c:pt idx="7">
                  <c:v>2.1338806220278101</c:v>
                </c:pt>
                <c:pt idx="8">
                  <c:v>2.05044385766044</c:v>
                </c:pt>
                <c:pt idx="9">
                  <c:v>1.9753589245112233</c:v>
                </c:pt>
                <c:pt idx="10">
                  <c:v>1.8731949743638401</c:v>
                </c:pt>
                <c:pt idx="11">
                  <c:v>2.170494649438</c:v>
                </c:pt>
                <c:pt idx="12">
                  <c:v>2.0084840455796011</c:v>
                </c:pt>
                <c:pt idx="13">
                  <c:v>2.2390218110337199</c:v>
                </c:pt>
                <c:pt idx="14">
                  <c:v>2.2425334268478201</c:v>
                </c:pt>
                <c:pt idx="15">
                  <c:v>2.2469473592374212</c:v>
                </c:pt>
                <c:pt idx="16">
                  <c:v>1.90420966038921</c:v>
                </c:pt>
                <c:pt idx="17">
                  <c:v>2.3714605024595588</c:v>
                </c:pt>
                <c:pt idx="18">
                  <c:v>2.09268331601757</c:v>
                </c:pt>
                <c:pt idx="19">
                  <c:v>2.5901864928967799</c:v>
                </c:pt>
              </c:numCache>
            </c:numRef>
          </c:yVal>
          <c:smooth val="1"/>
        </c:ser>
        <c:ser>
          <c:idx val="1"/>
          <c:order val="1"/>
          <c:tx>
            <c:strRef>
              <c:f>GemsFDTD!$F$1</c:f>
              <c:strCache>
                <c:ptCount val="1"/>
                <c:pt idx="0">
                  <c:v>STFM</c:v>
                </c:pt>
              </c:strCache>
            </c:strRef>
          </c:tx>
          <c:spPr>
            <a:ln w="50800"/>
          </c:spPr>
          <c:marker>
            <c:symbol val="none"/>
          </c:marker>
          <c:xVal>
            <c:numRef>
              <c:f>GemsFDTD!$A$2:$A$21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GemsFDTD!$F$2:$F$21</c:f>
              <c:numCache>
                <c:formatCode>General</c:formatCode>
                <c:ptCount val="20"/>
                <c:pt idx="0">
                  <c:v>1.3661064325412531</c:v>
                </c:pt>
                <c:pt idx="1">
                  <c:v>1.38427136013509</c:v>
                </c:pt>
                <c:pt idx="2">
                  <c:v>1.36345526468439</c:v>
                </c:pt>
                <c:pt idx="3">
                  <c:v>1.3907605047062885</c:v>
                </c:pt>
                <c:pt idx="4">
                  <c:v>1.3588915655751199</c:v>
                </c:pt>
                <c:pt idx="5">
                  <c:v>1.3500329464240501</c:v>
                </c:pt>
                <c:pt idx="6">
                  <c:v>1.3745551583633036</c:v>
                </c:pt>
                <c:pt idx="7">
                  <c:v>1.5893502321553299</c:v>
                </c:pt>
                <c:pt idx="8">
                  <c:v>1.5810629463566901</c:v>
                </c:pt>
                <c:pt idx="9">
                  <c:v>1.59953577115086</c:v>
                </c:pt>
                <c:pt idx="10">
                  <c:v>1.59866294807927</c:v>
                </c:pt>
                <c:pt idx="11">
                  <c:v>1.5832279963067422</c:v>
                </c:pt>
                <c:pt idx="12">
                  <c:v>1.5770695461220499</c:v>
                </c:pt>
                <c:pt idx="13">
                  <c:v>2.0246305482448812</c:v>
                </c:pt>
                <c:pt idx="14">
                  <c:v>1.9878177188586501</c:v>
                </c:pt>
                <c:pt idx="15">
                  <c:v>1.9883405116996724</c:v>
                </c:pt>
                <c:pt idx="16">
                  <c:v>1.9796946029240543</c:v>
                </c:pt>
                <c:pt idx="17">
                  <c:v>1.9406410301400201</c:v>
                </c:pt>
                <c:pt idx="18">
                  <c:v>1.9709080124999598</c:v>
                </c:pt>
                <c:pt idx="19">
                  <c:v>1.9628762375596698</c:v>
                </c:pt>
              </c:numCache>
            </c:numRef>
          </c:yVal>
          <c:smooth val="1"/>
        </c:ser>
        <c:ser>
          <c:idx val="2"/>
          <c:order val="2"/>
          <c:tx>
            <c:strRef>
              <c:f>GemsFDTD!$J$1</c:f>
              <c:strCache>
                <c:ptCount val="1"/>
                <c:pt idx="0">
                  <c:v>MISE</c:v>
                </c:pt>
              </c:strCache>
            </c:strRef>
          </c:tx>
          <c:spPr>
            <a:ln w="50800"/>
          </c:spPr>
          <c:marker>
            <c:symbol val="none"/>
          </c:marker>
          <c:xVal>
            <c:numRef>
              <c:f>GemsFDTD!$A$2:$A$21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GemsFDTD!$J$2:$J$21</c:f>
              <c:numCache>
                <c:formatCode>General</c:formatCode>
                <c:ptCount val="20"/>
                <c:pt idx="0">
                  <c:v>1.8607194571814498</c:v>
                </c:pt>
                <c:pt idx="1">
                  <c:v>1.9645131012008219</c:v>
                </c:pt>
                <c:pt idx="2">
                  <c:v>1.9764769528361501</c:v>
                </c:pt>
                <c:pt idx="3">
                  <c:v>1.8834637683501698</c:v>
                </c:pt>
                <c:pt idx="4">
                  <c:v>2.5202348494865259</c:v>
                </c:pt>
                <c:pt idx="5">
                  <c:v>1.8326436449079699</c:v>
                </c:pt>
                <c:pt idx="6">
                  <c:v>2.2231066738700402</c:v>
                </c:pt>
                <c:pt idx="7">
                  <c:v>2.3346735443917797</c:v>
                </c:pt>
                <c:pt idx="8">
                  <c:v>2.17798307938825</c:v>
                </c:pt>
                <c:pt idx="9">
                  <c:v>2.0970259896612977</c:v>
                </c:pt>
                <c:pt idx="10">
                  <c:v>2.17355602767927</c:v>
                </c:pt>
                <c:pt idx="11">
                  <c:v>2.10543354473878</c:v>
                </c:pt>
                <c:pt idx="12">
                  <c:v>2.0590724789484467</c:v>
                </c:pt>
                <c:pt idx="13">
                  <c:v>2.3181093884059698</c:v>
                </c:pt>
                <c:pt idx="14">
                  <c:v>2.2501591560776899</c:v>
                </c:pt>
                <c:pt idx="15">
                  <c:v>2.3946464470800177</c:v>
                </c:pt>
                <c:pt idx="16">
                  <c:v>2.1703111184902402</c:v>
                </c:pt>
                <c:pt idx="17">
                  <c:v>2.5387123040068067</c:v>
                </c:pt>
                <c:pt idx="18">
                  <c:v>2.2734758294804398</c:v>
                </c:pt>
                <c:pt idx="19">
                  <c:v>2.6646542871529681</c:v>
                </c:pt>
              </c:numCache>
            </c:numRef>
          </c:yVal>
          <c:smooth val="1"/>
        </c:ser>
        <c:axId val="289637888"/>
        <c:axId val="289639424"/>
      </c:scatterChart>
      <c:valAx>
        <c:axId val="289637888"/>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9639424"/>
        <c:crosses val="autoZero"/>
        <c:crossBetween val="midCat"/>
      </c:valAx>
      <c:valAx>
        <c:axId val="289639424"/>
        <c:scaling>
          <c:orientation val="minMax"/>
          <c:max val="4"/>
          <c:min val="0"/>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89637888"/>
        <c:crosses val="autoZero"/>
        <c:crossBetween val="midCat"/>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soplex!$B$1</c:f>
              <c:strCache>
                <c:ptCount val="1"/>
                <c:pt idx="0">
                  <c:v>Actual</c:v>
                </c:pt>
              </c:strCache>
            </c:strRef>
          </c:tx>
          <c:spPr>
            <a:ln w="50800"/>
          </c:spPr>
          <c:marker>
            <c:symbol val="none"/>
          </c:marker>
          <c:xVal>
            <c:numRef>
              <c:f>soplex!$A$2:$A$21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soplex!$B$2:$B$21</c:f>
              <c:numCache>
                <c:formatCode>General</c:formatCode>
                <c:ptCount val="20"/>
                <c:pt idx="0">
                  <c:v>1.9414179830257483</c:v>
                </c:pt>
                <c:pt idx="1">
                  <c:v>2.1411839855902701</c:v>
                </c:pt>
                <c:pt idx="2">
                  <c:v>2.4059819805366001</c:v>
                </c:pt>
                <c:pt idx="3">
                  <c:v>2.0632204576755981</c:v>
                </c:pt>
                <c:pt idx="4">
                  <c:v>2.7223196218146302</c:v>
                </c:pt>
                <c:pt idx="5">
                  <c:v>2.6572495972205799</c:v>
                </c:pt>
                <c:pt idx="6">
                  <c:v>3.1067874170437877</c:v>
                </c:pt>
                <c:pt idx="7">
                  <c:v>3.1878582120144898</c:v>
                </c:pt>
                <c:pt idx="8">
                  <c:v>2.6035349170759479</c:v>
                </c:pt>
                <c:pt idx="9">
                  <c:v>2.4936851303853067</c:v>
                </c:pt>
                <c:pt idx="10">
                  <c:v>2.4703605338421597</c:v>
                </c:pt>
                <c:pt idx="11">
                  <c:v>2.8773513498431997</c:v>
                </c:pt>
                <c:pt idx="12">
                  <c:v>2.64775740961342</c:v>
                </c:pt>
                <c:pt idx="13">
                  <c:v>2.69468454368414</c:v>
                </c:pt>
                <c:pt idx="14">
                  <c:v>2.7803553094596598</c:v>
                </c:pt>
                <c:pt idx="15">
                  <c:v>2.9653158862184799</c:v>
                </c:pt>
                <c:pt idx="16">
                  <c:v>2.8227824478769201</c:v>
                </c:pt>
                <c:pt idx="17">
                  <c:v>2.5796459759424777</c:v>
                </c:pt>
                <c:pt idx="18">
                  <c:v>2.6027006417464302</c:v>
                </c:pt>
                <c:pt idx="19">
                  <c:v>2.784579260556753</c:v>
                </c:pt>
              </c:numCache>
            </c:numRef>
          </c:yVal>
          <c:smooth val="1"/>
        </c:ser>
        <c:ser>
          <c:idx val="1"/>
          <c:order val="1"/>
          <c:tx>
            <c:strRef>
              <c:f>soplex!$F$1</c:f>
              <c:strCache>
                <c:ptCount val="1"/>
                <c:pt idx="0">
                  <c:v>STFM</c:v>
                </c:pt>
              </c:strCache>
            </c:strRef>
          </c:tx>
          <c:spPr>
            <a:ln w="50800"/>
          </c:spPr>
          <c:marker>
            <c:symbol val="none"/>
          </c:marker>
          <c:xVal>
            <c:numRef>
              <c:f>soplex!$A$2:$A$21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soplex!$F$2:$F$21</c:f>
              <c:numCache>
                <c:formatCode>General</c:formatCode>
                <c:ptCount val="20"/>
                <c:pt idx="0">
                  <c:v>1.5023057234324799</c:v>
                </c:pt>
                <c:pt idx="1">
                  <c:v>1.4704830327615181</c:v>
                </c:pt>
                <c:pt idx="2">
                  <c:v>1.8931384130320499</c:v>
                </c:pt>
                <c:pt idx="3">
                  <c:v>1.4970824023844298</c:v>
                </c:pt>
                <c:pt idx="4">
                  <c:v>1.6675899265269272</c:v>
                </c:pt>
                <c:pt idx="5">
                  <c:v>1.6305636124322958</c:v>
                </c:pt>
                <c:pt idx="6">
                  <c:v>1.8055374934700299</c:v>
                </c:pt>
                <c:pt idx="7">
                  <c:v>1.7003923177422477</c:v>
                </c:pt>
                <c:pt idx="8">
                  <c:v>1.5826519996106301</c:v>
                </c:pt>
                <c:pt idx="9">
                  <c:v>1.7021434942443099</c:v>
                </c:pt>
                <c:pt idx="10">
                  <c:v>1.7571314674588998</c:v>
                </c:pt>
                <c:pt idx="11">
                  <c:v>1.80543112316281</c:v>
                </c:pt>
                <c:pt idx="12">
                  <c:v>1.9739864873719899</c:v>
                </c:pt>
                <c:pt idx="13">
                  <c:v>2.2826939584813752</c:v>
                </c:pt>
                <c:pt idx="14">
                  <c:v>2.3098189828296967</c:v>
                </c:pt>
                <c:pt idx="15">
                  <c:v>2.10696621913285</c:v>
                </c:pt>
                <c:pt idx="16">
                  <c:v>1.6315891083384699</c:v>
                </c:pt>
                <c:pt idx="17">
                  <c:v>2.0167735190829998</c:v>
                </c:pt>
                <c:pt idx="18">
                  <c:v>2.0446726257529599</c:v>
                </c:pt>
                <c:pt idx="19">
                  <c:v>2.0375197728858812</c:v>
                </c:pt>
              </c:numCache>
            </c:numRef>
          </c:yVal>
          <c:smooth val="1"/>
        </c:ser>
        <c:ser>
          <c:idx val="2"/>
          <c:order val="2"/>
          <c:tx>
            <c:strRef>
              <c:f>soplex!$J$1</c:f>
              <c:strCache>
                <c:ptCount val="1"/>
                <c:pt idx="0">
                  <c:v>MISE</c:v>
                </c:pt>
              </c:strCache>
            </c:strRef>
          </c:tx>
          <c:spPr>
            <a:ln w="50800"/>
          </c:spPr>
          <c:marker>
            <c:symbol val="none"/>
          </c:marker>
          <c:xVal>
            <c:numRef>
              <c:f>soplex!$A$2:$A$21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soplex!$J$2:$J$21</c:f>
              <c:numCache>
                <c:formatCode>General</c:formatCode>
                <c:ptCount val="20"/>
                <c:pt idx="0">
                  <c:v>1.91597695945501</c:v>
                </c:pt>
                <c:pt idx="1">
                  <c:v>2.3468756376632292</c:v>
                </c:pt>
                <c:pt idx="2">
                  <c:v>2.5020943055093099</c:v>
                </c:pt>
                <c:pt idx="3">
                  <c:v>2.4809572225032901</c:v>
                </c:pt>
                <c:pt idx="4">
                  <c:v>2.7433748658078008</c:v>
                </c:pt>
                <c:pt idx="5">
                  <c:v>2.4130458192419177</c:v>
                </c:pt>
                <c:pt idx="6">
                  <c:v>3.2611474918868399</c:v>
                </c:pt>
                <c:pt idx="7">
                  <c:v>3.5556774751390967</c:v>
                </c:pt>
                <c:pt idx="8">
                  <c:v>2.6948266586982799</c:v>
                </c:pt>
                <c:pt idx="9">
                  <c:v>2.6542214534577302</c:v>
                </c:pt>
                <c:pt idx="10">
                  <c:v>3.0171384319103001</c:v>
                </c:pt>
                <c:pt idx="11">
                  <c:v>2.4489249109401698</c:v>
                </c:pt>
                <c:pt idx="12">
                  <c:v>2.5680978241966099</c:v>
                </c:pt>
                <c:pt idx="13">
                  <c:v>2.7573664421274544</c:v>
                </c:pt>
                <c:pt idx="14">
                  <c:v>3.1405479027175036</c:v>
                </c:pt>
                <c:pt idx="15">
                  <c:v>3.0343112054285499</c:v>
                </c:pt>
                <c:pt idx="16">
                  <c:v>2.5270417146123303</c:v>
                </c:pt>
                <c:pt idx="17">
                  <c:v>2.8437958594970212</c:v>
                </c:pt>
                <c:pt idx="18">
                  <c:v>3.1033028908605402</c:v>
                </c:pt>
                <c:pt idx="19">
                  <c:v>3.2769127600854899</c:v>
                </c:pt>
              </c:numCache>
            </c:numRef>
          </c:yVal>
          <c:smooth val="1"/>
        </c:ser>
        <c:axId val="293171200"/>
        <c:axId val="293172736"/>
      </c:scatterChart>
      <c:valAx>
        <c:axId val="293171200"/>
        <c:scaling>
          <c:orientation val="minMax"/>
          <c:max val="100"/>
          <c:min val="0"/>
        </c:scaling>
        <c:axPos val="b"/>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3172736"/>
        <c:crosses val="autoZero"/>
        <c:crossBetween val="midCat"/>
      </c:valAx>
      <c:valAx>
        <c:axId val="293172736"/>
        <c:scaling>
          <c:orientation val="minMax"/>
        </c:scaling>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title>
        <c:numFmt formatCode="General" sourceLinked="1"/>
        <c:tickLblPos val="nextTo"/>
        <c:txPr>
          <a:bodyPr/>
          <a:lstStyle/>
          <a:p>
            <a:pPr>
              <a:defRPr sz="1500">
                <a:latin typeface="Tahoma" pitchFamily="34" charset="0"/>
                <a:ea typeface="Tahoma" pitchFamily="34" charset="0"/>
                <a:cs typeface="Tahoma" pitchFamily="34" charset="0"/>
              </a:defRPr>
            </a:pPr>
            <a:endParaRPr lang="en-US"/>
          </a:p>
        </c:txPr>
        <c:crossAx val="293171200"/>
        <c:crosses val="autoZero"/>
        <c:crossBetween val="midCat"/>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drawing1.xml><?xml version="1.0" encoding="utf-8"?>
<c:userShapes xmlns:c="http://schemas.openxmlformats.org/drawingml/2006/chart">
  <cdr:relSizeAnchor xmlns:cdr="http://schemas.openxmlformats.org/drawingml/2006/chartDrawing">
    <cdr:from>
      <cdr:x>0.13333</cdr:x>
      <cdr:y>0.90741</cdr:y>
    </cdr:from>
    <cdr:to>
      <cdr:x>0.28889</cdr:x>
      <cdr:y>0.98148</cdr:y>
    </cdr:to>
    <cdr:sp macro="" textlink="">
      <cdr:nvSpPr>
        <cdr:cNvPr id="2" name="Oval 1"/>
        <cdr:cNvSpPr/>
      </cdr:nvSpPr>
      <cdr:spPr>
        <a:xfrm xmlns:a="http://schemas.openxmlformats.org/drawingml/2006/main">
          <a:off x="914400" y="3733800"/>
          <a:ext cx="1066800" cy="304800"/>
        </a:xfrm>
        <a:prstGeom xmlns:a="http://schemas.openxmlformats.org/drawingml/2006/main" prst="ellipse">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4A1EB-33FA-472D-A7B5-31B46BF22C21}" type="datetimeFigureOut">
              <a:rPr lang="en-US" smtClean="0"/>
              <a:pPr/>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75686-941F-4DC7-A5A6-05ADD4B87607}" type="slidenum">
              <a:rPr lang="en-US" smtClean="0"/>
              <a:pPr/>
              <a:t>‹#›</a:t>
            </a:fld>
            <a:endParaRPr lang="en-US"/>
          </a:p>
        </p:txBody>
      </p:sp>
    </p:spTree>
    <p:extLst>
      <p:ext uri="{BB962C8B-B14F-4D97-AF65-F5344CB8AC3E}">
        <p14:creationId xmlns:p14="http://schemas.microsoft.com/office/powerpoint/2010/main" xmlns="" val="307357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two applications from the SPEC CPU 2006 suite, leslie3d and </a:t>
            </a:r>
            <a:r>
              <a:rPr lang="en-US" baseline="0" dirty="0" err="1" smtClean="0"/>
              <a:t>gcc</a:t>
            </a:r>
            <a:r>
              <a:rPr lang="en-US" baseline="0" dirty="0" smtClean="0"/>
              <a:t>. These applications are run on either core of a two core system and share main memory. The y-axis shows each application’s slowdown as compared to when the application is run standalone on the same system.</a:t>
            </a:r>
          </a:p>
          <a:p>
            <a:endParaRPr lang="en-US" baseline="0" dirty="0" smtClean="0"/>
          </a:p>
          <a:p>
            <a:r>
              <a:rPr lang="en-US" baseline="0" dirty="0" smtClean="0"/>
              <a:t>Now, let’s look at leslie3d. It slows down by 2x when run with </a:t>
            </a:r>
            <a:r>
              <a:rPr lang="en-US" baseline="0" dirty="0" err="1" smtClean="0"/>
              <a:t>gcc</a:t>
            </a:r>
            <a:r>
              <a:rPr lang="en-US" baseline="0" dirty="0" smtClean="0"/>
              <a:t>.</a:t>
            </a:r>
          </a:p>
          <a:p>
            <a:endParaRPr lang="en-US" baseline="0" dirty="0" smtClean="0"/>
          </a:p>
          <a:p>
            <a:r>
              <a:rPr lang="en-US" baseline="0" dirty="0" smtClean="0"/>
              <a:t>Let’s look at another case when leslie3d is run with another application, </a:t>
            </a:r>
            <a:r>
              <a:rPr lang="en-US" baseline="0" dirty="0" err="1" smtClean="0"/>
              <a:t>mcf</a:t>
            </a:r>
            <a:r>
              <a:rPr lang="en-US" baseline="0" dirty="0" smtClean="0"/>
              <a:t>. Leslie now slows down by 5.5x, while it slowed down by 2x when run with </a:t>
            </a:r>
            <a:r>
              <a:rPr lang="en-US" baseline="0" dirty="0" err="1" smtClean="0"/>
              <a:t>gcc</a:t>
            </a:r>
            <a:r>
              <a:rPr lang="en-US" baseline="0" dirty="0" smtClean="0"/>
              <a:t>. Leslie experiences different slowdowns when run with different applications.</a:t>
            </a:r>
          </a:p>
          <a:p>
            <a:endParaRPr lang="en-US" baseline="0" dirty="0" smtClean="0"/>
          </a:p>
          <a:p>
            <a:r>
              <a:rPr lang="en-US" baseline="0" dirty="0" smtClean="0"/>
              <a:t>More generally, an application’s performance depends on which applications it is running with. Such performance unpredictability is undesirable….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brief overview of our methodology.</a:t>
            </a:r>
            <a:r>
              <a:rPr lang="en-US" baseline="0" dirty="0" smtClean="0"/>
              <a:t> Our baseline simulated system has 24 cores and 4 memory channels. </a:t>
            </a:r>
          </a:p>
          <a:p>
            <a:endParaRPr lang="en-US" baseline="0" dirty="0" smtClean="0"/>
          </a:p>
          <a:p>
            <a:r>
              <a:rPr lang="en-US" baseline="0" dirty="0" smtClean="0"/>
              <a:t>Our workloads are built from ….</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present performance</a:t>
            </a:r>
            <a:r>
              <a:rPr lang="en-US" baseline="0" dirty="0" smtClean="0"/>
              <a:t> and fairness results.</a:t>
            </a:r>
          </a:p>
          <a:p>
            <a:endParaRPr lang="en-US" baseline="0" dirty="0" smtClean="0"/>
          </a:p>
          <a:p>
            <a:r>
              <a:rPr lang="en-US" baseline="0" dirty="0" smtClean="0"/>
              <a:t>Here is a </a:t>
            </a:r>
            <a:r>
              <a:rPr lang="en-US" baseline="0" dirty="0" err="1" smtClean="0"/>
              <a:t>pareto</a:t>
            </a:r>
            <a:r>
              <a:rPr lang="en-US" baseline="0" dirty="0" smtClean="0"/>
              <a:t> plot showing performance on the x-axis and unfairness on the y-axis. The ideal memory scheduler would maximize performance while minimizing unfairness. Let’s look at where different schedulers lie in this space.</a:t>
            </a:r>
          </a:p>
          <a:p>
            <a:r>
              <a:rPr lang="en-US" baseline="0" dirty="0" smtClean="0"/>
              <a:t>The FRFCFS scheduler optimizes for neither performance nor fairness. FRFCFS-Cap and PARBS reduce unfairness significantly while improving performance. Schedulers like ATLAS and TCM optimize for performance further, but at the cost of increasing unfairness. The blacklisting scheduler moves much closer to the ideal achieving both high performance and fairness. We draw two major conclusions.</a:t>
            </a:r>
          </a:p>
          <a:p>
            <a:endParaRPr lang="en-US" baseline="0" dirty="0" smtClean="0"/>
          </a:p>
          <a:p>
            <a:r>
              <a:rPr lang="en-US" baseline="0" dirty="0" smtClean="0"/>
              <a:t>First, the blacklisting memory scheduler achieves the highest performance among all previous schedulers we compare to.</a:t>
            </a:r>
          </a:p>
          <a:p>
            <a:r>
              <a:rPr lang="en-US" baseline="0" dirty="0" smtClean="0"/>
              <a:t>Second, the blacklisting memory scheduler achieves a good balance between performance and fairness, improving performance over the best performing previous schedulers, while approaching the fairness of the fairest previous schedulers.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will present our</a:t>
            </a:r>
            <a:r>
              <a:rPr lang="en-US" baseline="0" dirty="0" smtClean="0"/>
              <a:t> complexity results. This plot shows critical path latency on the x-axis and scheduler area on the y-axis. The ideal scheduler would minimize both critical path latency and area.</a:t>
            </a:r>
          </a:p>
          <a:p>
            <a:endParaRPr lang="en-US" baseline="0" dirty="0" smtClean="0"/>
          </a:p>
          <a:p>
            <a:r>
              <a:rPr lang="en-US" baseline="0" dirty="0" smtClean="0"/>
              <a:t>Let’s look at where different schedulers lie in this space. The application-unaware FRFCFS scheduler has both low critical path latency and area, as we would expect. The FRFCFS-Cap scheduler which is very similar to the FRFCFS scheduler in terms of implementation, has similar area and critical path latency.</a:t>
            </a:r>
          </a:p>
          <a:p>
            <a:endParaRPr lang="en-US" baseline="0" dirty="0" smtClean="0"/>
          </a:p>
          <a:p>
            <a:r>
              <a:rPr lang="en-US" baseline="0" dirty="0" smtClean="0"/>
              <a:t>The application-aware schedulers, PARBS, ATLAS and TCM increase both critical path latency and area significantly over the application-unaware schedulers.</a:t>
            </a:r>
          </a:p>
          <a:p>
            <a:endParaRPr lang="en-US" baseline="0" dirty="0" smtClean="0"/>
          </a:p>
          <a:p>
            <a:r>
              <a:rPr lang="en-US" baseline="0" dirty="0" smtClean="0"/>
              <a:t>Our solution, the blacklisting scheduler has significantly critical path latency and area than the application-aware schedulers and is much closer in complexity to the application-unaware schedulers.</a:t>
            </a:r>
          </a:p>
          <a:p>
            <a:endParaRPr lang="en-US" baseline="0" dirty="0" smtClean="0"/>
          </a:p>
          <a:p>
            <a:r>
              <a:rPr lang="en-US" baseline="0" dirty="0" smtClean="0"/>
              <a:t>In fact, the blacklisting scheduler has 43% lower area and 70% lower critical path latency than previous application-aware schedulers.</a:t>
            </a:r>
          </a:p>
        </p:txBody>
      </p:sp>
      <p:sp>
        <p:nvSpPr>
          <p:cNvPr id="4" name="Slide Number Placeholder 3"/>
          <p:cNvSpPr>
            <a:spLocks noGrp="1"/>
          </p:cNvSpPr>
          <p:nvPr>
            <p:ph type="sldNum" sz="quarter" idx="10"/>
          </p:nvPr>
        </p:nvSpPr>
        <p:spPr/>
        <p:txBody>
          <a:bodyPr/>
          <a:lstStyle/>
          <a:p>
            <a:fld id="{21375686-941F-4DC7-A5A6-05ADD4B8760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Slowdown of an application</a:t>
            </a:r>
            <a:r>
              <a:rPr lang="en-US" baseline="0" dirty="0" smtClean="0"/>
              <a:t> is its performance when it is run stand alone on a system to its performance when it is sharing the system with other applications.</a:t>
            </a:r>
          </a:p>
          <a:p>
            <a:endParaRPr lang="en-US" baseline="0" dirty="0" smtClean="0"/>
          </a:p>
          <a:p>
            <a:r>
              <a:rPr lang="en-US" baseline="0" dirty="0" smtClean="0"/>
              <a:t>An application’s performance when it is sharing the system with other applications can be measured in a straightforward manner. However, measuring an application’s alone performance, without actually running it alone is harder.</a:t>
            </a:r>
          </a:p>
          <a:p>
            <a:r>
              <a:rPr lang="en-US" baseline="0" dirty="0" smtClean="0"/>
              <a:t>This is where are first observation comes in.</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observe that for a memory bound application, its performance is roughly proportional to the rate at which its memory requests are serviced.</a:t>
            </a:r>
          </a:p>
          <a:p>
            <a:r>
              <a:rPr lang="en-US" baseline="0" dirty="0" smtClean="0"/>
              <a:t>This plot shows the results of our experiment on an Intel, 4-core system. We run </a:t>
            </a:r>
            <a:r>
              <a:rPr lang="en-US" baseline="0" dirty="0" err="1" smtClean="0"/>
              <a:t>omnetpp</a:t>
            </a:r>
            <a:r>
              <a:rPr lang="en-US" baseline="0" dirty="0" smtClean="0"/>
              <a:t>, a SPEC CPU 2006 benchmark along with another memory hog, whose memory intensity can be varied. This, in turn, lets us vary the rate at which the memory requests of </a:t>
            </a:r>
            <a:r>
              <a:rPr lang="en-US" baseline="0" dirty="0" err="1" smtClean="0"/>
              <a:t>omnetpp</a:t>
            </a:r>
            <a:r>
              <a:rPr lang="en-US" baseline="0" dirty="0" smtClean="0"/>
              <a:t> are serviced.</a:t>
            </a:r>
          </a:p>
          <a:p>
            <a:r>
              <a:rPr lang="en-US" baseline="0" dirty="0" smtClean="0"/>
              <a:t>The x-axis shows the normalized request service rate of </a:t>
            </a:r>
            <a:r>
              <a:rPr lang="en-US" baseline="0" dirty="0" err="1" smtClean="0"/>
              <a:t>omnetpp</a:t>
            </a:r>
            <a:r>
              <a:rPr lang="en-US" baseline="0" dirty="0" smtClean="0"/>
              <a:t>, normalized to when it is run alone.</a:t>
            </a:r>
          </a:p>
          <a:p>
            <a:r>
              <a:rPr lang="en-US" baseline="0" dirty="0" smtClean="0"/>
              <a:t>The y-axis shows the performance of </a:t>
            </a:r>
            <a:r>
              <a:rPr lang="en-US" baseline="0" dirty="0" err="1" smtClean="0"/>
              <a:t>omnetpp</a:t>
            </a:r>
            <a:r>
              <a:rPr lang="en-US" baseline="0" dirty="0" smtClean="0"/>
              <a:t>, normalized to when it is run alone.</a:t>
            </a:r>
          </a:p>
          <a:p>
            <a:endParaRPr lang="en-US" baseline="0" dirty="0" smtClean="0"/>
          </a:p>
          <a:p>
            <a:r>
              <a:rPr lang="en-US" baseline="0" dirty="0" smtClean="0"/>
              <a:t>As can be seen, there is a very strong, y=x like correlation between request service rate and performance.</a:t>
            </a:r>
          </a:p>
          <a:p>
            <a:r>
              <a:rPr lang="en-US" baseline="0" dirty="0" smtClean="0"/>
              <a:t>We observe the same trend for various memory bound applications. Here are a couple of more examples.</a:t>
            </a:r>
          </a:p>
          <a:p>
            <a:endParaRPr lang="en-US" baseline="0" dirty="0" smtClean="0"/>
          </a:p>
          <a:p>
            <a:r>
              <a:rPr lang="en-US" b="1" baseline="0" dirty="0" smtClean="0"/>
              <a:t>Therefore, memory request service rate can be used as a proxy for performance.</a:t>
            </a:r>
          </a:p>
          <a:p>
            <a:endParaRPr lang="en-US" baseline="0" dirty="0" smtClean="0"/>
          </a:p>
          <a:p>
            <a:r>
              <a:rPr lang="en-US" baseline="0" dirty="0" smtClean="0"/>
              <a:t>Now, going back to the slowdown equation. We can replace performance by request service rate, based on our first observation, enabling us to express slowdown as the ratio of alone to shared request service rates.</a:t>
            </a:r>
          </a:p>
          <a:p>
            <a:endParaRPr lang="en-US" baseline="0" dirty="0" smtClean="0"/>
          </a:p>
          <a:p>
            <a:r>
              <a:rPr lang="en-US" baseline="0" dirty="0" smtClean="0"/>
              <a:t>Shared request service rate can be measured in a relatively straightforward manner when an application is run along with other applications.</a:t>
            </a:r>
          </a:p>
          <a:p>
            <a:r>
              <a:rPr lang="en-US" baseline="0" dirty="0" smtClean="0"/>
              <a:t>Measuring alone request service rate, without actually running an application alone is harder. This is where our second observation comes into play.</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We observe that</a:t>
            </a:r>
            <a:r>
              <a:rPr lang="en-US" baseline="0" dirty="0" smtClean="0"/>
              <a:t> an application’s alone request service rate can be estimated by giving the application highest priority in accessing memory.</a:t>
            </a:r>
          </a:p>
          <a:p>
            <a:r>
              <a:rPr lang="en-US" baseline="0" dirty="0" smtClean="0"/>
              <a:t>Because, when an application has highest priority, it receives little interference from other applications, almost as though the application were run alone.</a:t>
            </a:r>
            <a:endParaRPr lang="en-US" dirty="0" smtClean="0"/>
          </a:p>
        </p:txBody>
      </p:sp>
      <p:sp>
        <p:nvSpPr>
          <p:cNvPr id="34820" name="Slide Number Placeholder 3"/>
          <p:cNvSpPr>
            <a:spLocks noGrp="1"/>
          </p:cNvSpPr>
          <p:nvPr>
            <p:ph type="sldNum" sz="quarter" idx="5"/>
          </p:nvPr>
        </p:nvSpPr>
        <p:spPr>
          <a:noFill/>
        </p:spPr>
        <p:txBody>
          <a:bodyPr/>
          <a:lstStyle/>
          <a:p>
            <a:fld id="{03F3AC2A-D45D-4A1B-8026-65A5A9B8F010}"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p>
          <a:p>
            <a:r>
              <a:rPr lang="en-US" dirty="0" smtClean="0"/>
              <a:t>An</a:t>
            </a:r>
            <a:r>
              <a:rPr lang="en-US" baseline="0" dirty="0" smtClean="0"/>
              <a:t> application, let’s call it the red application, is run by itself on a system. Two of its requests are queued at the memory controller request buffers. Since these are the only two requests queued up for main memory at this point, the memory controller schedules them back to back and they are serviced in two time units.</a:t>
            </a:r>
          </a:p>
          <a:p>
            <a:endParaRPr lang="en-US" baseline="0" dirty="0" smtClean="0"/>
          </a:p>
          <a:p>
            <a:r>
              <a:rPr lang="en-US" baseline="0" dirty="0" smtClean="0"/>
              <a:t>Now, the red application is run with another application, the blue application. The blue application’s request makes its way between two of the red application’s requests. A naïve memory scheduler could potentially schedule the requests in the order in which they arrived, delaying the red application’s second request by one time unit, as compared to when the application was run alone.</a:t>
            </a:r>
          </a:p>
          <a:p>
            <a:endParaRPr lang="en-US" baseline="0" dirty="0" smtClean="0"/>
          </a:p>
          <a:p>
            <a:r>
              <a:rPr lang="en-US" baseline="0" dirty="0" smtClean="0"/>
              <a:t>Next, let’s consider running the red and blue applications together, but give the red application highest priority. In this case, the memory scheduler schedules the two requests of the red application back to back, servicing them in two time units. Therefore, when the red application is given highest priority, its requests are serviced as though the application were run alone.</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two observations, our</a:t>
            </a:r>
            <a:r>
              <a:rPr lang="en-US" baseline="0" dirty="0" smtClean="0"/>
              <a:t> memory interference  induced slowdown estimation (MISE) model for memory bound applications is as follows. Now, let’s analyze why this request service rate ratio based model holds for memory bound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memory-bound application spends significant fraction of its execution time waiting for memory.</a:t>
            </a:r>
          </a:p>
          <a:p>
            <a:r>
              <a:rPr lang="en-US" baseline="0" dirty="0" smtClean="0"/>
              <a:t>Let’s first look at the case when a memory-bound application is not receiving any interference.</a:t>
            </a:r>
          </a:p>
          <a:p>
            <a:endParaRPr lang="en-US" baseline="0" dirty="0" smtClean="0"/>
          </a:p>
          <a:p>
            <a:r>
              <a:rPr lang="en-US" baseline="0" dirty="0" smtClean="0"/>
              <a:t>The application does a small amount of compute at the core and then sends out a bunch of memory requests. The application cannot do any more compute until these requests are serviced.</a:t>
            </a:r>
          </a:p>
          <a:p>
            <a:endParaRPr lang="en-US" baseline="0" dirty="0" smtClean="0"/>
          </a:p>
          <a:p>
            <a:r>
              <a:rPr lang="en-US" baseline="0" dirty="0" smtClean="0"/>
              <a:t>Now, when this application experiences interference, the length of its compute phase does not change. However, the time taken to service the memory requests increases. In essence, since the application spends most of its time in the memory phase, the memory induced slowdown of the application dominates the overall slowdown of the application.</a:t>
            </a:r>
          </a:p>
          <a:p>
            <a:endParaRPr lang="en-US" baseline="0" dirty="0" smtClean="0"/>
          </a:p>
          <a:p>
            <a:pPr marL="224325" indent="-224325"/>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this is not the case for a non-memory-bound application.</a:t>
            </a:r>
          </a:p>
          <a:p>
            <a:endParaRPr lang="en-US" baseline="0" dirty="0" smtClean="0"/>
          </a:p>
          <a:p>
            <a:r>
              <a:rPr lang="en-US" baseline="0" dirty="0" smtClean="0"/>
              <a:t>A non-memory-bound application spends a sizeable fraction of its time doing compute at the core and a smaller fraction of time waiting for memory. When the application experiences interference, the length of the compute phase does not change, whereas the memory phase slows down with interference.</a:t>
            </a:r>
          </a:p>
          <a:p>
            <a:endParaRPr lang="en-US" baseline="0" dirty="0" smtClean="0"/>
          </a:p>
          <a:p>
            <a:r>
              <a:rPr lang="en-US" baseline="0" dirty="0" smtClean="0"/>
              <a:t>Specifically, if alpha is the fraction of time the application spends in the memory phase, then 1 – alpha is the fraction of time it spends in the compute phase. The 1 – alpha fraction does not change with memory interference, however the alpha fraction slows down as the ratio of request service rate alone to request service rate shared.</a:t>
            </a:r>
          </a:p>
          <a:p>
            <a:endParaRPr lang="en-US" baseline="0" dirty="0" smtClean="0"/>
          </a:p>
          <a:p>
            <a:r>
              <a:rPr lang="en-US" baseline="0" dirty="0" smtClean="0"/>
              <a:t>We augment the MISE model to take this into account. Slowdown for non-memory-bound applications can be expressed as the sum of two quantities -  1 – alpha, the compute fraction that does not change with interference and the memory induced slowdown.</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 a need for predictable performance</a:t>
            </a:r>
          </a:p>
          <a:p>
            <a:endParaRPr lang="en-US" dirty="0" smtClean="0"/>
          </a:p>
          <a:p>
            <a:pPr marL="224325" indent="-224325">
              <a:buAutoNum type="arabicPeriod"/>
            </a:pPr>
            <a:r>
              <a:rPr lang="en-US" baseline="0" dirty="0" smtClean="0"/>
              <a:t>When multiple applications share resources and </a:t>
            </a:r>
          </a:p>
          <a:p>
            <a:pPr marL="224325" indent="-224325">
              <a:buAutoNum type="arabicPeriod"/>
            </a:pPr>
            <a:r>
              <a:rPr lang="en-US" baseline="0" dirty="0" smtClean="0"/>
              <a:t>Especially when some applications require guarantees on performance.</a:t>
            </a:r>
          </a:p>
          <a:p>
            <a:pPr marL="224325" indent="-224325">
              <a:buAutoNum type="arabicPeriod"/>
            </a:pPr>
            <a:endParaRPr lang="en-US" baseline="0" dirty="0" smtClean="0"/>
          </a:p>
          <a:p>
            <a:pPr marL="224325" indent="-224325"/>
            <a:r>
              <a:rPr lang="en-US" baseline="0" dirty="0" smtClean="0"/>
              <a:t>For example, in mobile systems, interactive applications are run with non-interactive ones.</a:t>
            </a:r>
          </a:p>
          <a:p>
            <a:pPr marL="224325" indent="-224325"/>
            <a:r>
              <a:rPr lang="en-US" baseline="0" dirty="0" smtClean="0"/>
              <a:t>And there is a need to provide guarantees on performance to the interactive applications.</a:t>
            </a:r>
          </a:p>
          <a:p>
            <a:pPr marL="224325" indent="-224325"/>
            <a:endParaRPr lang="en-US" baseline="0" dirty="0" smtClean="0"/>
          </a:p>
          <a:p>
            <a:pPr marL="224325" indent="-224325"/>
            <a:r>
              <a:rPr lang="en-US" baseline="0" dirty="0" smtClean="0"/>
              <a:t>In server systems, different users’ jobs are heavily consolidated onto the same server.</a:t>
            </a:r>
          </a:p>
          <a:p>
            <a:pPr marL="224325" indent="-224325"/>
            <a:r>
              <a:rPr lang="en-US" baseline="0" dirty="0" smtClean="0"/>
              <a:t>In such a scenario, there is a need to achieve bounded slowdowns for critical jobs of users.</a:t>
            </a:r>
          </a:p>
          <a:p>
            <a:pPr marL="224325" indent="-224325"/>
            <a:endParaRPr lang="en-US" baseline="0" dirty="0" smtClean="0"/>
          </a:p>
          <a:p>
            <a:pPr marL="224325" indent="-224325"/>
            <a:r>
              <a:rPr lang="en-US" baseline="0" dirty="0" smtClean="0"/>
              <a:t>These are a couple of examples of systems that need predictable performance.</a:t>
            </a:r>
          </a:p>
          <a:p>
            <a:pPr marL="224325" indent="-224325"/>
            <a:r>
              <a:rPr lang="en-US" baseline="0" dirty="0" smtClean="0"/>
              <a:t>There are many other systems (such as …) in which performance predictability is necessary.</a:t>
            </a:r>
          </a:p>
          <a:p>
            <a:pPr marL="224325" indent="-224325"/>
            <a:endParaRPr lang="en-US" baseline="0" dirty="0" smtClean="0"/>
          </a:p>
          <a:p>
            <a:pPr marL="224325" indent="-224325"/>
            <a:r>
              <a:rPr lang="en-US" baseline="0" dirty="0" smtClean="0"/>
              <a:t>Therefore, our goal in this work is to provide predictable performance in the presence of memory interference.</a:t>
            </a:r>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This repeats during every interval.</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quantitatively compare MISE and STFM. Before that, let me present our methodology.</a:t>
            </a:r>
          </a:p>
          <a:p>
            <a:endParaRPr lang="en-US" baseline="0" dirty="0" smtClean="0"/>
          </a:p>
          <a:p>
            <a:r>
              <a:rPr lang="en-US" baseline="0" dirty="0" smtClean="0"/>
              <a:t>We carry out our evaluations on a 4-core, 1-channel DDR3 1066 DRAM system.</a:t>
            </a:r>
          </a:p>
          <a:p>
            <a:r>
              <a:rPr lang="en-US" baseline="0" dirty="0" smtClean="0"/>
              <a:t>Our workloads are composed of SPEC CPU 2006 applications. We build 300 </a:t>
            </a:r>
            <a:r>
              <a:rPr lang="en-US" baseline="0" dirty="0" err="1" smtClean="0"/>
              <a:t>multiprogrammed</a:t>
            </a:r>
            <a:r>
              <a:rPr lang="en-US" baseline="0" dirty="0" smtClean="0"/>
              <a:t> workloads from these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actual slowdown of leslie3d, a memory-bound application, with time (in million cycles).</a:t>
            </a:r>
          </a:p>
          <a:p>
            <a:endParaRPr lang="en-US" baseline="0" dirty="0" smtClean="0"/>
          </a:p>
          <a:p>
            <a:r>
              <a:rPr lang="en-US" baseline="0" dirty="0" smtClean="0"/>
              <a:t>Here are slowdown estimates from STFM and here are slowdown estimates from MISE. As can be seen, MISE’s slowdown estimates are much closer to the actual slowdowns. This is because MISE estimates </a:t>
            </a:r>
            <a:r>
              <a:rPr lang="en-US" baseline="0" dirty="0" err="1" smtClean="0"/>
              <a:t>leslie’s</a:t>
            </a:r>
            <a:r>
              <a:rPr lang="en-US" baseline="0" dirty="0" smtClean="0"/>
              <a:t> alone performance while giving it highest priority, whereas STFM tries to estimate it while </a:t>
            </a:r>
            <a:r>
              <a:rPr lang="en-US" baseline="0" dirty="0" err="1" smtClean="0"/>
              <a:t>leslie</a:t>
            </a:r>
            <a:r>
              <a:rPr lang="en-US" baseline="0" dirty="0" smtClean="0"/>
              <a:t>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more applications. For most applications, MISE’s slowdown estimates are more accurate.</a:t>
            </a:r>
          </a:p>
          <a:p>
            <a:endParaRPr lang="en-US" baseline="0" dirty="0" smtClean="0"/>
          </a:p>
          <a:p>
            <a:r>
              <a:rPr lang="en-US" baseline="0" dirty="0" smtClean="0"/>
              <a:t>On average, MISE’s error is 8.2%, while STFM’s error is 29.4%, across our 300 workloads.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a:t>
            </a:r>
            <a:r>
              <a:rPr lang="en-US" baseline="0" dirty="0" smtClean="0"/>
              <a:t> this mechanism is to .. &lt;read off slide&gt;.</a:t>
            </a:r>
          </a:p>
          <a:p>
            <a:endParaRPr lang="en-US" baseline="0" dirty="0" smtClean="0"/>
          </a:p>
          <a:p>
            <a:r>
              <a:rPr lang="en-US" baseline="0" dirty="0" smtClean="0"/>
              <a:t>The basic idea is to allocate just enough bandwidth the </a:t>
            </a:r>
            <a:r>
              <a:rPr lang="en-US" baseline="0" dirty="0" err="1" smtClean="0"/>
              <a:t>QoS</a:t>
            </a:r>
            <a:r>
              <a:rPr lang="en-US" baseline="0" dirty="0" smtClean="0"/>
              <a:t>-critical application, while assigning the remaining bandwidth among the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off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the high hardware complexity of</a:t>
            </a:r>
            <a:r>
              <a:rPr lang="en-US" baseline="0" dirty="0" smtClean="0"/>
              <a:t> full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76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principles behin</a:t>
            </a:r>
            <a:r>
              <a:rPr lang="en-US" baseline="0" dirty="0" smtClean="0"/>
              <a:t>d application-aware memory request scheduling are to first monitor applications’ memory access characteristics, rank applications based on these access characteristics. A memory access characteristic that several application aware schedulers use is memory intensity (the rate at which the application generates accesses to memory). Low memory intensity applications are ranked higher.</a:t>
            </a:r>
          </a:p>
          <a:p>
            <a:endParaRPr lang="en-US" baseline="0" dirty="0" smtClean="0"/>
          </a:p>
          <a:p>
            <a:r>
              <a:rPr lang="en-US" baseline="0" dirty="0" smtClean="0"/>
              <a:t> Once a ranking is computed, requests are prioritized at the memory controller to obey this ranking. For instance, in this example, the blue application here is the highest ranked. So, its requests are given highest priority. </a:t>
            </a:r>
          </a:p>
          <a:p>
            <a:endParaRPr lang="en-US" baseline="0" dirty="0" smtClean="0"/>
          </a:p>
          <a:p>
            <a:r>
              <a:rPr lang="en-US" baseline="0" dirty="0" smtClean="0"/>
              <a:t>In this work, we observe that this kind of a ranking based scheduler increases critical path latency and area significantly in order to improve performance and fairness among applications.</a:t>
            </a:r>
          </a:p>
        </p:txBody>
      </p:sp>
      <p:sp>
        <p:nvSpPr>
          <p:cNvPr id="4" name="Slide Number Placeholder 3"/>
          <p:cNvSpPr>
            <a:spLocks noGrp="1"/>
          </p:cNvSpPr>
          <p:nvPr>
            <p:ph type="sldNum" sz="quarter" idx="10"/>
          </p:nvPr>
        </p:nvSpPr>
        <p:spPr/>
        <p:txBody>
          <a:bodyPr/>
          <a:lstStyle/>
          <a:p>
            <a:fld id="{21375686-941F-4DC7-A5A6-05ADD4B87607}" type="slidenum">
              <a:rPr lang="en-US" smtClean="0"/>
              <a:pPr/>
              <a:t>14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saw</a:t>
            </a:r>
            <a:r>
              <a:rPr lang="en-US" baseline="0" dirty="0" smtClean="0"/>
              <a:t> in the beginning of the talk, application-aware schedulers first monitor applications’ memory access characteristics, rank applications based on these characteristics and prioritize requests at the memory controller to obey this ranking. For instance, the highest ranked application is the blue application with ID 2. So, the application id of requests in the request buffer is checked against 2 to see if there is a request from the highest ranked application with id 2. Since there isn’t, the requests’ application IDs are compared against the next highest ranked application ID and so on. The monitoring, ranking and enforcement of a full ordered ranking across all applications incurs high hardware complexity. Furthermore, this hardware complexity increases with application and core count. </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77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plots show</a:t>
            </a:r>
            <a:r>
              <a:rPr lang="en-US" baseline="0" dirty="0" smtClean="0"/>
              <a:t> the critical path latency and area of an application-unaware scheduler (from synthesis of RTL implementations) for a 24 core system. The critical path latency of a state-of-the-art full-ranking based application-aware scheduler is 8x that of the application-unaware scheduler, while the area of the application-aware scheduler is 1.8x that of the application-unaware scheduler. Clearly, ranking-based application-aware schedulers incur high hardware cost.</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78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the high hardware complexity of</a:t>
            </a:r>
            <a:r>
              <a:rPr lang="en-US" baseline="0" dirty="0" smtClean="0"/>
              <a:t> full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79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understand this problem,</a:t>
            </a:r>
            <a:r>
              <a:rPr lang="en-US" baseline="0" dirty="0" smtClean="0"/>
              <a:t> we look at two applications, </a:t>
            </a:r>
            <a:r>
              <a:rPr lang="en-US" baseline="0" dirty="0" err="1" smtClean="0"/>
              <a:t>GemsFDTD</a:t>
            </a:r>
            <a:r>
              <a:rPr lang="en-US" baseline="0" dirty="0" smtClean="0"/>
              <a:t> and </a:t>
            </a:r>
            <a:r>
              <a:rPr lang="en-US" baseline="0" dirty="0" err="1" smtClean="0"/>
              <a:t>sjeng</a:t>
            </a:r>
            <a:r>
              <a:rPr lang="en-US" baseline="0" dirty="0" smtClean="0"/>
              <a:t> from the SPEC CPU 2006 suite. These applications are run as part of a 24-application workload. These plots show execution time on the x-axis and number of requests served during different execution time intervals on the y-axis for a state-of-the-art application-unaware scheduler. Next, with a state-of-the-art application-aware scheduler that employs ranking. </a:t>
            </a:r>
          </a:p>
          <a:p>
            <a:endParaRPr lang="en-US" baseline="0" dirty="0" smtClean="0"/>
          </a:p>
          <a:p>
            <a:r>
              <a:rPr lang="en-US" baseline="0" dirty="0" smtClean="0"/>
              <a:t>There are long periods of time when no requests from </a:t>
            </a:r>
            <a:r>
              <a:rPr lang="en-US" baseline="0" dirty="0" err="1" smtClean="0"/>
              <a:t>GemsFDTD</a:t>
            </a:r>
            <a:r>
              <a:rPr lang="en-US" baseline="0" dirty="0" smtClean="0"/>
              <a:t> are served. This is because </a:t>
            </a:r>
            <a:r>
              <a:rPr lang="en-US" baseline="0" dirty="0" err="1" smtClean="0"/>
              <a:t>GemsFDTD</a:t>
            </a:r>
            <a:r>
              <a:rPr lang="en-US" baseline="0" dirty="0" smtClean="0"/>
              <a:t> has high memory intensity while </a:t>
            </a:r>
            <a:r>
              <a:rPr lang="en-US" baseline="0" dirty="0" err="1" smtClean="0"/>
              <a:t>sjeng</a:t>
            </a:r>
            <a:r>
              <a:rPr lang="en-US" baseline="0" dirty="0" smtClean="0"/>
              <a:t> has more memory intensity. The ranking-based application-aware scheduler prioritizes requests of low memory-intensity applications over requests of high memory-intensity applications. In fact, it employs a full ordered ranking of all applications, thereby prioritizing requests of some high memory intensity applications over requests of other high memory intensity applications. As a result, service to high memory-intensity applications like </a:t>
            </a:r>
            <a:r>
              <a:rPr lang="en-US" baseline="0" dirty="0" err="1" smtClean="0"/>
              <a:t>GemsFDTD</a:t>
            </a:r>
            <a:r>
              <a:rPr lang="en-US" baseline="0" dirty="0" smtClean="0"/>
              <a:t> is denied.</a:t>
            </a:r>
          </a:p>
          <a:p>
            <a:endParaRPr lang="en-US" baseline="0" dirty="0" smtClean="0"/>
          </a:p>
        </p:txBody>
      </p:sp>
      <p:sp>
        <p:nvSpPr>
          <p:cNvPr id="4" name="Slide Number Placeholder 3"/>
          <p:cNvSpPr>
            <a:spLocks noGrp="1"/>
          </p:cNvSpPr>
          <p:nvPr>
            <p:ph type="sldNum" sz="quarter" idx="10"/>
          </p:nvPr>
        </p:nvSpPr>
        <p:spPr/>
        <p:txBody>
          <a:bodyPr/>
          <a:lstStyle/>
          <a:p>
            <a:fld id="{21375686-941F-4DC7-A5A6-05ADD4B87607}" type="slidenum">
              <a:rPr lang="en-US" smtClean="0"/>
              <a:pPr/>
              <a:t>80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effect of this denial of service is high application slowdowns. </a:t>
            </a:r>
            <a:r>
              <a:rPr lang="en-US" baseline="0" dirty="0" err="1" smtClean="0"/>
              <a:t>GemsFDTD’s</a:t>
            </a:r>
            <a:r>
              <a:rPr lang="en-US" baseline="0" dirty="0" smtClean="0"/>
              <a:t> slowdown increases to close to 8x from 5x when a ranking-based application-aware scheduler is used, while </a:t>
            </a:r>
            <a:r>
              <a:rPr lang="en-US" baseline="0" dirty="0" err="1" smtClean="0"/>
              <a:t>sjeng’s</a:t>
            </a:r>
            <a:r>
              <a:rPr lang="en-US" baseline="0" dirty="0" smtClean="0"/>
              <a:t> slowdown reduces from 2x to ~1x. We see a lot of instances where high memory intensity applications are slowed down significantly and unfairly when a ranking-based application-aware scheduler is employed.</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81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other benefit of such a scheme is lower unfairness. If we go back to our earlier example with </a:t>
            </a:r>
            <a:r>
              <a:rPr lang="en-US" baseline="0" dirty="0" err="1" smtClean="0"/>
              <a:t>GemsFDTD</a:t>
            </a:r>
            <a:r>
              <a:rPr lang="en-US" baseline="0" dirty="0" smtClean="0"/>
              <a:t> and </a:t>
            </a:r>
            <a:r>
              <a:rPr lang="en-US" baseline="0" dirty="0" err="1" smtClean="0"/>
              <a:t>sjeng</a:t>
            </a:r>
            <a:r>
              <a:rPr lang="en-US" baseline="0" dirty="0" smtClean="0"/>
              <a:t>, </a:t>
            </a:r>
            <a:r>
              <a:rPr lang="en-US" baseline="0" dirty="0" err="1" smtClean="0"/>
              <a:t>GemsFDTD</a:t>
            </a:r>
            <a:r>
              <a:rPr lang="en-US" baseline="0" dirty="0" smtClean="0"/>
              <a:t> was denied request service for long periods of time when a ranking-based scheduler that ranked based on memory intensity was employed. However, when a scheduler that groups applications based on memory intensity is employed, such denial of service does not exist.</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82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if we look at</a:t>
            </a:r>
            <a:r>
              <a:rPr lang="en-US" baseline="0" dirty="0" smtClean="0"/>
              <a:t> </a:t>
            </a:r>
            <a:r>
              <a:rPr lang="en-US" baseline="0" dirty="0" err="1" smtClean="0"/>
              <a:t>at</a:t>
            </a:r>
            <a:r>
              <a:rPr lang="en-US" baseline="0" dirty="0" smtClean="0"/>
              <a:t> the slowdowns experienced by the two applications with a grouping-based scheduler, </a:t>
            </a:r>
            <a:r>
              <a:rPr lang="en-US" baseline="0" dirty="0" err="1" smtClean="0"/>
              <a:t>GemsFDTD’s</a:t>
            </a:r>
            <a:r>
              <a:rPr lang="en-US" baseline="0" dirty="0" smtClean="0"/>
              <a:t> slowdown is significantly lower than a ranking-based scheduler and actually slightly lower than even an application-</a:t>
            </a:r>
            <a:r>
              <a:rPr lang="en-US" baseline="0" dirty="0" err="1" smtClean="0"/>
              <a:t>unware</a:t>
            </a:r>
            <a:r>
              <a:rPr lang="en-US" baseline="0" dirty="0" smtClean="0"/>
              <a:t> scheduler. Furthermore, </a:t>
            </a:r>
            <a:r>
              <a:rPr lang="en-US" baseline="0" dirty="0" err="1" smtClean="0"/>
              <a:t>sjeng’s</a:t>
            </a:r>
            <a:r>
              <a:rPr lang="en-US" baseline="0" dirty="0" smtClean="0"/>
              <a:t> slowdown with a grouping-based scheduler is on par with that of a ranking-based scheduler. In general, across a variety of applications and workloads, we see that a ranking-based scheduler has much lower slowdowns.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83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We compare to a range of previous schedulers.</a:t>
            </a:r>
          </a:p>
          <a:p>
            <a:endParaRPr lang="en-US" baseline="0" dirty="0" smtClean="0"/>
          </a:p>
          <a:p>
            <a:r>
              <a:rPr lang="en-US" baseline="0" dirty="0" smtClean="0"/>
              <a:t>FRFCFS…</a:t>
            </a:r>
          </a:p>
          <a:p>
            <a:endParaRPr lang="en-US" baseline="0" dirty="0" smtClean="0"/>
          </a:p>
          <a:p>
            <a:r>
              <a:rPr lang="en-US" baseline="0" dirty="0" smtClean="0"/>
              <a:t>FRFCFS and FRFCFS-Cap are application-unaware. Hence, they are simple, but have low performance and fairness.</a:t>
            </a:r>
          </a:p>
          <a:p>
            <a:r>
              <a:rPr lang="en-US" baseline="0" dirty="0" smtClean="0"/>
              <a:t>PARBS, ATLAS and TCM are application-aware and improve performance and fairness. But, they have high complexity.</a:t>
            </a:r>
          </a:p>
        </p:txBody>
      </p:sp>
      <p:sp>
        <p:nvSpPr>
          <p:cNvPr id="4" name="Slide Number Placeholder 3"/>
          <p:cNvSpPr>
            <a:spLocks noGrp="1"/>
          </p:cNvSpPr>
          <p:nvPr>
            <p:ph type="sldNum" sz="quarter" idx="10"/>
          </p:nvPr>
        </p:nvSpPr>
        <p:spPr/>
        <p:txBody>
          <a:bodyPr/>
          <a:lstStyle/>
          <a:p>
            <a:fld id="{AB959945-7217-484B-8E74-88DC87A74BB0}" type="slidenum">
              <a:rPr lang="en-US" smtClean="0"/>
              <a:pPr/>
              <a:t>84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present performance</a:t>
            </a:r>
            <a:r>
              <a:rPr lang="en-US" baseline="0" dirty="0" smtClean="0"/>
              <a:t> and fairness results.</a:t>
            </a:r>
          </a:p>
          <a:p>
            <a:endParaRPr lang="en-US" baseline="0" dirty="0" smtClean="0"/>
          </a:p>
          <a:p>
            <a:r>
              <a:rPr lang="en-US" baseline="0" dirty="0" smtClean="0"/>
              <a:t>Here is a </a:t>
            </a:r>
            <a:r>
              <a:rPr lang="en-US" baseline="0" dirty="0" err="1" smtClean="0"/>
              <a:t>pareto</a:t>
            </a:r>
            <a:r>
              <a:rPr lang="en-US" baseline="0" dirty="0" smtClean="0"/>
              <a:t> plot showing performance on the x-axis and unfairness on the y-axis. The ideal memory scheduler would maximize performance while minimizing unfairness. Let’s look at where different schedulers lie in this space.</a:t>
            </a:r>
          </a:p>
          <a:p>
            <a:r>
              <a:rPr lang="en-US" baseline="0" dirty="0" smtClean="0"/>
              <a:t>The FRFCFS scheduler optimizes for neither performance nor fairness. FRFCFS-Cap and PARBS reduce unfairness significantly while improving performance. Schedulers like ATLAS and TCM optimize for performance further, but at the cost of increasing unfairness. The blacklisting scheduler moves much closer to the ideal achieving both high performance and fairness. We draw two major conclusions.</a:t>
            </a:r>
          </a:p>
          <a:p>
            <a:endParaRPr lang="en-US" baseline="0" dirty="0" smtClean="0"/>
          </a:p>
          <a:p>
            <a:r>
              <a:rPr lang="en-US" baseline="0" dirty="0" smtClean="0"/>
              <a:t>First, the blacklisting memory scheduler achieves the highest performance among all previous schedulers we compare to.</a:t>
            </a:r>
          </a:p>
          <a:p>
            <a:r>
              <a:rPr lang="en-US" baseline="0" dirty="0" smtClean="0"/>
              <a:t>Second, the blacklisting memory scheduler achieves a good balance between performance and fairness, improving performance over the best performing previous schedulers, while approaching the fairness of the fairest previous schedulers.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85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let’s go back and look at the combined performance, fairness and simplicity space that I showed you at the beginning of the talk. The ideal scheduler has the highest performance and fairness, while being the simplest. The Blacklisting memory scheduler achieves the highest performance and close to the highest fairness, while approaching the simplicity of application-unaware schedulers. Hence, we conclude that the blacklisting scheduler is the closest to the ideal among all schedulers.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performance,</a:t>
            </a:r>
            <a:r>
              <a:rPr lang="en-US" baseline="0" dirty="0" smtClean="0"/>
              <a:t> fairness and simplicity on three axes. The ideal scheduler should maximize all three of these quantities. Now, let’s look at where different schedulers lie in this space.</a:t>
            </a:r>
          </a:p>
          <a:p>
            <a:endParaRPr lang="en-US" baseline="0" dirty="0" smtClean="0"/>
          </a:p>
          <a:p>
            <a:r>
              <a:rPr lang="en-US" baseline="0" dirty="0" smtClean="0"/>
              <a:t>First, let’s look at a state-of-the-art application-unaware scheduler. It is simple, but has low performance and fairness. Next, let’s look at some application-aware schedulers. This scheduler optimizes for fairness and performance, but gives up simplicity. This one optimizes for performance, but gives up simplicity and fairness. Finally, this one optimizes for both performance and fairness, but gives up simplicity. One common attribute of these application-aware schedulers is that they trade-off simplicity to achieve performance and/or fairness, since they all use a ranking-based scheme like the one I described in the previous slide.</a:t>
            </a:r>
          </a:p>
          <a:p>
            <a:endParaRPr lang="en-US" baseline="0" dirty="0" smtClean="0"/>
          </a:p>
          <a:p>
            <a:r>
              <a:rPr lang="en-US" baseline="0" dirty="0" smtClean="0"/>
              <a:t>In this work, we ask the key question, is it essential to give up simplicity in order to optimize for performance and fairness? We propose a new memory scheduling algorithm that is simple, high performance and fair, by eliminating the idea of employing a full ordered ranking among all applications.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15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Shared</a:t>
            </a:r>
            <a:r>
              <a:rPr lang="en-US" baseline="0" dirty="0" smtClean="0"/>
              <a:t> request service rate can be measured using per-core counters to track the number of requests serviced during each interval.</a:t>
            </a:r>
          </a:p>
          <a:p>
            <a:r>
              <a:rPr lang="en-US" baseline="0" dirty="0" smtClean="0"/>
              <a:t>At the end of the interval, SRSR can be computed as the number of requests serviced divided by the length of the interval.</a:t>
            </a:r>
          </a:p>
          <a:p>
            <a:endParaRPr lang="en-US" baseline="0" dirty="0" smtClean="0"/>
          </a:p>
          <a:p>
            <a:r>
              <a:rPr lang="en-US" baseline="0" dirty="0" smtClean="0"/>
              <a:t>Memory phase fraction  of each application can be computed by counting the number of cycles the core stalls waiting for memory and then computing what fraction are these cycles of the interval length.</a:t>
            </a:r>
          </a:p>
          <a:p>
            <a:endParaRPr lang="en-US" baseline="0" dirty="0" smtClean="0"/>
          </a:p>
          <a:p>
            <a:r>
              <a:rPr lang="en-US" baseline="0" dirty="0" smtClean="0"/>
              <a:t>Measuring SRSR and alpha is the straightforward part. Now, for the more interesting part, estimating alone request service rate.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to estimate alone request service rate. To do this, we periodically give each application the highest priority in accessing memory, based on observation 2.</a:t>
            </a:r>
          </a:p>
          <a:p>
            <a:endParaRPr lang="en-US" baseline="0" dirty="0" smtClean="0"/>
          </a:p>
          <a:p>
            <a:r>
              <a:rPr lang="en-US" baseline="0" dirty="0" smtClean="0"/>
              <a:t>How exactly do we do this. First, each interval is divided into shorter epochs. At the beginning of each epoch, the memory controller picks one application at random and designates it the highest priority application. This way each application is given highest priority at different epochs during the interval.</a:t>
            </a:r>
          </a:p>
          <a:p>
            <a:endParaRPr lang="en-US" baseline="0" dirty="0" smtClean="0"/>
          </a:p>
          <a:p>
            <a:r>
              <a:rPr lang="en-US" baseline="0" dirty="0" smtClean="0"/>
              <a:t>At the end of the interval, ARSR is estimated for each application as the ratio of the number of requests of the application serviced during the high priority epochs to the number of cycles the application was given highest priority.</a:t>
            </a:r>
          </a:p>
          <a:p>
            <a:endParaRPr lang="en-US" baseline="0" dirty="0" smtClean="0"/>
          </a:p>
          <a:p>
            <a:r>
              <a:rPr lang="en-US" baseline="0" dirty="0" smtClean="0"/>
              <a:t>Now, is this an accurate way of estimating ARSR. It turns out not. We have been ignoring an inaccuracy all along.</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105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That is, even</a:t>
            </a:r>
            <a:r>
              <a:rPr lang="en-US" baseline="0" dirty="0" smtClean="0"/>
              <a:t> when an application has highest priority, it </a:t>
            </a:r>
            <a:r>
              <a:rPr lang="en-US" i="1" baseline="0" dirty="0" smtClean="0"/>
              <a:t>still</a:t>
            </a:r>
            <a:r>
              <a:rPr lang="en-US" baseline="0" dirty="0" smtClean="0"/>
              <a:t> experiences some interference from other applications.</a:t>
            </a:r>
          </a:p>
          <a:p>
            <a:endParaRPr lang="en-US" baseline="0" dirty="0" smtClean="0"/>
          </a:p>
          <a:p>
            <a:r>
              <a:rPr lang="en-US" baseline="0" dirty="0" smtClean="0"/>
              <a:t>Here is an example showing why.</a:t>
            </a:r>
          </a:p>
          <a:p>
            <a:endParaRPr lang="en-US" baseline="0" dirty="0" smtClean="0"/>
          </a:p>
          <a:p>
            <a:r>
              <a:rPr lang="en-US" baseline="0" dirty="0" smtClean="0"/>
              <a:t>The red application has highest priority and is run along with another application, the blue application. First, there is just one request in the request buffer and it is from the red application. Since this is the only request, it is scheduled by the memory controller and completes in one time unit.</a:t>
            </a:r>
          </a:p>
          <a:p>
            <a:endParaRPr lang="en-US" baseline="0" dirty="0" smtClean="0"/>
          </a:p>
          <a:p>
            <a:r>
              <a:rPr lang="en-US" baseline="0" dirty="0" smtClean="0"/>
              <a:t>While this request is being serviced, there comes another request from the blue application. Our memory controller is work conserving and schedules another application’s request, if there is no request from the red application. So, it schedules the blue application’s request next. </a:t>
            </a:r>
          </a:p>
          <a:p>
            <a:endParaRPr lang="en-US" baseline="0" dirty="0" smtClean="0"/>
          </a:p>
          <a:p>
            <a:r>
              <a:rPr lang="en-US" baseline="0" dirty="0" smtClean="0"/>
              <a:t>However, just as the blue application’s request is being scheduled comes another request from the red application. Ideally, we would like to pre-empt the blue application’s request. However, because of the way DRAM operates, preempting the blue application’s request incurs overhead. Therefore, the red application’s request would have to wait until the blue application’s request completes and only then is it serviced. These extra cycles that the red application spent waiting for the blue application’s request to complete are interference cycles that it would not have experienced had it been running alone.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to account</a:t>
            </a:r>
            <a:r>
              <a:rPr lang="en-US" baseline="0" dirty="0" smtClean="0"/>
              <a:t> for this interference is to determine and remove such interference cycles from the ARSR computation.</a:t>
            </a:r>
          </a:p>
          <a:p>
            <a:endParaRPr lang="en-US" baseline="0" dirty="0" smtClean="0"/>
          </a:p>
          <a:p>
            <a:r>
              <a:rPr lang="en-US" dirty="0" smtClean="0"/>
              <a:t>How we do this is to</a:t>
            </a:r>
            <a:r>
              <a:rPr lang="en-US" baseline="0" dirty="0" smtClean="0"/>
              <a:t> subtract</a:t>
            </a:r>
            <a:r>
              <a:rPr lang="en-US" dirty="0" smtClean="0"/>
              <a:t> these cycles from the number</a:t>
            </a:r>
            <a:r>
              <a:rPr lang="en-US" baseline="0" dirty="0" smtClean="0"/>
              <a:t> of high priority epoch cycles.</a:t>
            </a:r>
          </a:p>
          <a:p>
            <a:endParaRPr lang="en-US" baseline="0" dirty="0" smtClean="0"/>
          </a:p>
          <a:p>
            <a:r>
              <a:rPr lang="en-US" baseline="0" dirty="0" smtClean="0"/>
              <a:t>Now, the question is how do we determine which cycles are interference cycles.</a:t>
            </a:r>
          </a:p>
          <a:p>
            <a:endParaRPr lang="en-US" baseline="0" dirty="0" smtClean="0"/>
          </a:p>
          <a:p>
            <a:r>
              <a:rPr lang="en-US" baseline="0" dirty="0" smtClean="0"/>
              <a:t>We deem a cycle an interference cycle if …. (read from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This repeats during every interval.</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108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NEEDS WORK</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described these two major problems with full ranking-based application-aware</a:t>
            </a:r>
            <a:r>
              <a:rPr lang="en-US" baseline="0" dirty="0" smtClean="0"/>
              <a:t> schedulers, our goal in this work is to overcome these problems and design a new memory scheduler that has low complexity, high performance and high fairness.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16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first observe that it is sufficient to separate applications into two groups, rather than perform a full ordered ranking across all applications.</a:t>
            </a:r>
          </a:p>
          <a:p>
            <a:endParaRPr lang="en-US" baseline="0" dirty="0" smtClean="0"/>
          </a:p>
          <a:p>
            <a:r>
              <a:rPr lang="en-US" baseline="0" dirty="0" smtClean="0"/>
              <a:t>Like I described earlier, application-aware memory schedulers typically monitor applications’ memory access characteristics and perform a full ordered ranking across all applications based on their memory access characteristics. We observe that such a full ordered ranking is not necessary. Instead, applications can be classified into only two groups, one containing vulnerable applications and the other containing interference-causing applications. Requests from the vulnerable application group are prioritized over requests from the interference-causing application group. Apart from this single level of prioritization, there is no ranking between applications’ requests within a group.</a:t>
            </a:r>
          </a:p>
          <a:p>
            <a:endParaRPr lang="en-US" baseline="0" dirty="0" smtClean="0"/>
          </a:p>
          <a:p>
            <a:r>
              <a:rPr lang="en-US" baseline="0" dirty="0" smtClean="0"/>
              <a:t>One clear benefit of such a grouping-based scheduler is reduced complexity. There is no need to rank or sort all applications. Furthermore, the enforcement of a single level of priority incurs much lower complexity than the enforcement of a full ordered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first observe that it is sufficient to separate applications into two groups, rather than perform a full ordered ranking across all applications.</a:t>
            </a:r>
          </a:p>
          <a:p>
            <a:endParaRPr lang="en-US" baseline="0" dirty="0" smtClean="0"/>
          </a:p>
          <a:p>
            <a:r>
              <a:rPr lang="en-US" baseline="0" dirty="0" smtClean="0"/>
              <a:t>Like I described earlier, application-aware memory schedulers typically monitor applications’ memory access characteristics and perform a full ordered ranking across all applications based on their memory access characteristics. We observe that such a full ordered ranking is not necessary. Instead, applications can be classified into only two groups, one containing vulnerable applications and the other containing interference-causing applications. Requests from the vulnerable application group are prioritized over requests from the interference-causing application group. Apart from this single level of prioritization, there is no ranking between applications’ requests within a group.</a:t>
            </a:r>
          </a:p>
          <a:p>
            <a:endParaRPr lang="en-US" baseline="0" dirty="0" smtClean="0"/>
          </a:p>
          <a:p>
            <a:r>
              <a:rPr lang="en-US" baseline="0" dirty="0" smtClean="0"/>
              <a:t>One clear benefit of such a grouping-based scheduler is reduced complexity. There is no need to rank or sort all applications. Furthermore, the enforcement of a single level of priority incurs much lower complexity than the enforcement of a full ordered ranking.</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observe</a:t>
            </a:r>
            <a:r>
              <a:rPr lang="en-US" baseline="0" dirty="0" smtClean="0"/>
              <a:t> that when a large number of consecutive requests are served from an application, it interferes with other applications since their requests are delayed. </a:t>
            </a:r>
          </a:p>
          <a:p>
            <a:endParaRPr lang="en-US" baseline="0" dirty="0" smtClean="0"/>
          </a:p>
          <a:p>
            <a:r>
              <a:rPr lang="en-US" baseline="0" dirty="0" smtClean="0"/>
              <a:t>Based on this observation, we propose to group applications by monitoring the number of consecutive requests served from an application. Applications with a number of consecutive requests served are classified as interference-causing. Essentially, these applications are blacklisted. Requests from these blacklisted applications are </a:t>
            </a:r>
            <a:r>
              <a:rPr lang="en-US" baseline="0" dirty="0" err="1" smtClean="0"/>
              <a:t>deprioritized</a:t>
            </a:r>
            <a:r>
              <a:rPr lang="en-US" baseline="0" dirty="0" smtClean="0"/>
              <a:t>. This blacklist status is cleared periodically (at fine time granularities) in order to ensure that no applications are </a:t>
            </a:r>
            <a:r>
              <a:rPr lang="en-US" baseline="0" dirty="0" err="1" smtClean="0"/>
              <a:t>deprioritized</a:t>
            </a:r>
            <a:r>
              <a:rPr lang="en-US" baseline="0" dirty="0" smtClean="0"/>
              <a:t> for too long.</a:t>
            </a:r>
          </a:p>
          <a:p>
            <a:endParaRPr lang="en-US" baseline="0" dirty="0" smtClean="0"/>
          </a:p>
          <a:p>
            <a:r>
              <a:rPr lang="en-US" baseline="0" dirty="0" smtClean="0"/>
              <a:t>This kind of a grouping scheme has two main benefits. First, lower complexity compared to a scheme that monitors metrics like memory intensity on an interval basis. With this kind of a grouping scheme, only a single bit needs to be maintained for each application in order to denote its blacklist status, rather than having to count and maintain memory intensity for every application. Second, this scheme enables fine grained grouping decisions. Applications are classified into groups based on monitoring a few consecutive requests. Furthermore, this grouping is also cleared at fine time granularities. This prevents any application from being </a:t>
            </a:r>
            <a:r>
              <a:rPr lang="en-US" baseline="0" dirty="0" err="1" smtClean="0"/>
              <a:t>deprioritized</a:t>
            </a:r>
            <a:r>
              <a:rPr lang="en-US" baseline="0" dirty="0" smtClean="0"/>
              <a:t> for too long, unlike an interval based scheme that monitors memory access characteristics over a long time and then classifies applications.</a:t>
            </a:r>
            <a:endParaRPr lang="en-US" dirty="0"/>
          </a:p>
        </p:txBody>
      </p:sp>
      <p:sp>
        <p:nvSpPr>
          <p:cNvPr id="4" name="Slide Number Placeholder 3"/>
          <p:cNvSpPr>
            <a:spLocks noGrp="1"/>
          </p:cNvSpPr>
          <p:nvPr>
            <p:ph type="sldNum" sz="quarter" idx="10"/>
          </p:nvPr>
        </p:nvSpPr>
        <p:spPr/>
        <p:txBody>
          <a:bodyPr/>
          <a:lstStyle/>
          <a:p>
            <a:fld id="{21375686-941F-4DC7-A5A6-05ADD4B87607}"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a:t>
            </a:r>
            <a:r>
              <a:rPr lang="en-US" baseline="0" dirty="0" smtClean="0"/>
              <a:t> Blacklisting memory scheduler or BLISS, for short, first monitors the number of consecutive requests from applications. At the memory controller, a bit vector is maintained to indicate the blacklist status of each application.</a:t>
            </a:r>
          </a:p>
          <a:p>
            <a:endParaRPr lang="en-US" baseline="0" dirty="0" smtClean="0"/>
          </a:p>
          <a:p>
            <a:r>
              <a:rPr lang="en-US" baseline="0" dirty="0" smtClean="0"/>
              <a:t>Only two counters are required to track the number of consecutive requests. One that indicates the application ID (AID) of the last request and another that indicates the number of consecutive requests from the application that generated the last request.</a:t>
            </a:r>
          </a:p>
          <a:p>
            <a:endParaRPr lang="en-US" baseline="0" dirty="0" smtClean="0"/>
          </a:p>
          <a:p>
            <a:r>
              <a:rPr lang="en-US" baseline="0" dirty="0" smtClean="0"/>
              <a:t>Here is an example request sequence. The first request is from application 2….</a:t>
            </a:r>
          </a:p>
          <a:p>
            <a:endParaRPr lang="en-US" baseline="0" dirty="0" smtClean="0"/>
          </a:p>
          <a:p>
            <a:r>
              <a:rPr lang="en-US" baseline="0" dirty="0" smtClean="0"/>
              <a:t>When the number of consecutive requests hits a certain threshold, the application is blacklisted and the bit vector is updated to indicate this. The monitoring and blacklisting of applications are ongoing operations that happen throughout execution.</a:t>
            </a:r>
          </a:p>
          <a:p>
            <a:endParaRPr lang="en-US" baseline="0" dirty="0" smtClean="0"/>
          </a:p>
          <a:p>
            <a:r>
              <a:rPr lang="en-US" baseline="0" dirty="0" smtClean="0"/>
              <a:t>The blacklist status of applications is used to determine request scheduling order. The blacklist status of each request is checked and a request from a non-blacklisted application is preferentially scheduled. This is just a one-bit comparison as against an N-bit comparison when using a full ranking based application-aware scheduler.</a:t>
            </a:r>
          </a:p>
          <a:p>
            <a:endParaRPr lang="en-US" baseline="0" dirty="0" smtClean="0"/>
          </a:p>
          <a:p>
            <a:r>
              <a:rPr lang="en-US" baseline="0" dirty="0" smtClean="0"/>
              <a:t>The blacklist information is cleared periodically in order to prevent any application from being blacklisted for a long time.</a:t>
            </a:r>
          </a:p>
          <a:p>
            <a:endParaRPr lang="en-US" baseline="0" dirty="0" smtClean="0"/>
          </a:p>
          <a:p>
            <a:r>
              <a:rPr lang="en-US" baseline="0" dirty="0" smtClean="0"/>
              <a:t>Overall, the complexity of the different steps in the blacklisting memory scheduler is significantly lower than previous application-aware schedulers. Only the number of consecutive requests served needs to be monitored. Furthermore, the blacklist information is just a bit vector. Finally, the comparison logic to prioritize requests from non-blacklisted applications is also simpler. Hence, this design is simple and more easily scalable to larger cores.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1375686-941F-4DC7-A5A6-05ADD4B8760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2F27D-BACB-4F81-81D0-2EE9B7B1A0B6}" type="datetime1">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2CF4AA75-1AE0-4593-99DD-33F3F40BED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A5886-0DF5-4132-AC71-64CBC154B293}" type="datetime1">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8B676-3D6A-4939-84C5-7991905D1938}" type="datetime1">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183959-0CDE-4CBB-A1C7-9D2F44764C60}" type="datetime1">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2CF4AA75-1AE0-4593-99DD-33F3F40BED72}" type="slidenum">
              <a:rPr lang="en-US" smtClean="0"/>
              <a:pPr/>
              <a:t>‹#›</a:t>
            </a:fld>
            <a:endParaRPr lang="en-US"/>
          </a:p>
        </p:txBody>
      </p:sp>
      <p:sp>
        <p:nvSpPr>
          <p:cNvPr id="7" name="Rectangle 6"/>
          <p:cNvSpPr/>
          <p:nvPr userDrawn="1"/>
        </p:nvSpPr>
        <p:spPr>
          <a:xfrm>
            <a:off x="0" y="0"/>
            <a:ext cx="9144000" cy="1447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782BB-7289-4764-9AB9-0E5AD1B5165F}" type="datetime1">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B18E4-4571-439D-9D4D-0C8953EB4DC5}" type="datetime1">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D505E-8AB7-4525-967A-0893CF0965D9}" type="datetime1">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EF2117-225E-4630-A917-BB3B5E30F076}" type="datetime1">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95DD8-265D-461D-A493-FB435BE07728}" type="datetime1">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BACEC-ABF7-4816-B4A1-8CAA0C2C53AC}" type="datetime1">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5A31A-48FA-4935-BAC9-EDF36BD9543B}" type="datetime1">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4AA75-1AE0-4593-99DD-33F3F40BED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2FE3F-03E9-4373-AD6B-EDC1520A3185}" type="datetime1">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4AA75-1AE0-4593-99DD-33F3F40BED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notesSlide" Target="../notesSlides/notesSlide40.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14.vml"/><Relationship Id="rId5" Type="http://schemas.openxmlformats.org/officeDocument/2006/relationships/oleObject" Target="../embeddings/oleObject23.bin"/><Relationship Id="rId4" Type="http://schemas.openxmlformats.org/officeDocument/2006/relationships/notesSlide" Target="../notesSlides/notesSlide4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15.vml"/><Relationship Id="rId5" Type="http://schemas.openxmlformats.org/officeDocument/2006/relationships/oleObject" Target="../embeddings/oleObject24.bin"/><Relationship Id="rId4" Type="http://schemas.openxmlformats.org/officeDocument/2006/relationships/notesSlide" Target="../notesSlides/notesSlide43.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notesSlide" Target="../notesSlides/notesSlide44.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1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chart" Target="../charts/chart67.xml"/></Relationships>
</file>

<file path=ppt/slides/_rels/slide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chart" Target="../charts/chart5.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notesSlide" Target="../notesSlides/notesSlide19.xml"/><Relationship Id="rId9"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24.xml"/><Relationship Id="rId7"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 Id="rId9" Type="http://schemas.openxmlformats.org/officeDocument/2006/relationships/chart" Target="../charts/char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1.vml"/><Relationship Id="rId5" Type="http://schemas.openxmlformats.org/officeDocument/2006/relationships/oleObject" Target="../embeddings/oleObject19.bin"/><Relationship Id="rId4"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8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8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8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chart" Target="../charts/chart32.xml"/></Relationships>
</file>

<file path=ppt/slides/_rels/slide8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chart" Target="../charts/char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36.xml"/></Relationships>
</file>

<file path=ppt/slides/_rels/slide9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533651"/>
          </a:xfrm>
        </p:spPr>
        <p:txBody>
          <a:bodyPr>
            <a:noAutofit/>
          </a:bodyPr>
          <a:lstStyle/>
          <a:p>
            <a:r>
              <a:rPr lang="en-US" sz="3600" b="1" dirty="0" smtClean="0"/>
              <a:t>Providing High and Predictable Performance </a:t>
            </a:r>
            <a:br>
              <a:rPr lang="en-US" sz="3600" b="1" dirty="0" smtClean="0"/>
            </a:br>
            <a:r>
              <a:rPr lang="en-US" sz="3600" b="1" dirty="0" smtClean="0"/>
              <a:t>in </a:t>
            </a:r>
            <a:r>
              <a:rPr lang="en-US" sz="3600" b="1" dirty="0" err="1" smtClean="0"/>
              <a:t>Multicore</a:t>
            </a:r>
            <a:r>
              <a:rPr lang="en-US" sz="3600" b="1" dirty="0" smtClean="0"/>
              <a:t> Systems </a:t>
            </a:r>
            <a:br>
              <a:rPr lang="en-US" sz="3600" b="1" dirty="0" smtClean="0"/>
            </a:br>
            <a:r>
              <a:rPr lang="en-US" sz="3600" b="1" dirty="0" smtClean="0"/>
              <a:t>Through Shared Resource Management</a:t>
            </a:r>
            <a:endParaRPr lang="en-US" sz="3600" b="1" dirty="0"/>
          </a:p>
        </p:txBody>
      </p:sp>
      <p:sp>
        <p:nvSpPr>
          <p:cNvPr id="3" name="Subtitle 2"/>
          <p:cNvSpPr>
            <a:spLocks noGrp="1"/>
          </p:cNvSpPr>
          <p:nvPr>
            <p:ph type="subTitle" idx="1"/>
          </p:nvPr>
        </p:nvSpPr>
        <p:spPr>
          <a:xfrm>
            <a:off x="485775" y="2895600"/>
            <a:ext cx="8153400" cy="1828800"/>
          </a:xfrm>
        </p:spPr>
        <p:txBody>
          <a:bodyPr>
            <a:noAutofit/>
          </a:bodyPr>
          <a:lstStyle/>
          <a:p>
            <a:r>
              <a:rPr lang="en-US" sz="4000" dirty="0" smtClean="0">
                <a:solidFill>
                  <a:srgbClr val="C00000"/>
                </a:solidFill>
              </a:rPr>
              <a:t>Thesis Defense</a:t>
            </a:r>
          </a:p>
          <a:p>
            <a:r>
              <a:rPr lang="en-US" sz="4000" b="1" dirty="0" smtClean="0">
                <a:solidFill>
                  <a:srgbClr val="C00000"/>
                </a:solidFill>
              </a:rPr>
              <a:t>Lavanya Subramanian</a:t>
            </a:r>
            <a:endParaRPr lang="en-US" sz="4000" dirty="0" smtClean="0">
              <a:solidFill>
                <a:srgbClr val="C00000"/>
              </a:solidFill>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pPr/>
              <a:t>1</a:t>
            </a:fld>
            <a:endParaRPr lang="en-US"/>
          </a:p>
        </p:txBody>
      </p:sp>
      <p:sp>
        <p:nvSpPr>
          <p:cNvPr id="7" name="TextBox 6"/>
          <p:cNvSpPr txBox="1"/>
          <p:nvPr/>
        </p:nvSpPr>
        <p:spPr>
          <a:xfrm>
            <a:off x="2362200" y="4572000"/>
            <a:ext cx="4343400" cy="2015936"/>
          </a:xfrm>
          <a:prstGeom prst="rect">
            <a:avLst/>
          </a:prstGeom>
          <a:noFill/>
        </p:spPr>
        <p:txBody>
          <a:bodyPr wrap="square" rtlCol="0">
            <a:spAutoFit/>
          </a:bodyPr>
          <a:lstStyle/>
          <a:p>
            <a:pPr algn="ctr"/>
            <a:r>
              <a:rPr lang="en-US" sz="2500" dirty="0" smtClean="0"/>
              <a:t>Committee:</a:t>
            </a:r>
          </a:p>
          <a:p>
            <a:pPr algn="ctr"/>
            <a:r>
              <a:rPr lang="en-US" sz="2500" b="1" dirty="0" smtClean="0"/>
              <a:t>Advisor: </a:t>
            </a:r>
            <a:r>
              <a:rPr lang="en-US" sz="2500" b="1" dirty="0" err="1" smtClean="0"/>
              <a:t>Onur</a:t>
            </a:r>
            <a:r>
              <a:rPr lang="en-US" sz="2500" b="1" dirty="0" smtClean="0"/>
              <a:t> </a:t>
            </a:r>
            <a:r>
              <a:rPr lang="en-US" sz="2500" b="1" dirty="0" err="1" smtClean="0"/>
              <a:t>Mutlu</a:t>
            </a:r>
            <a:endParaRPr lang="en-US" sz="2500" b="1" dirty="0" smtClean="0"/>
          </a:p>
          <a:p>
            <a:pPr algn="ctr"/>
            <a:r>
              <a:rPr lang="en-US" sz="2500" b="1" dirty="0" smtClean="0"/>
              <a:t>Greg Ganger</a:t>
            </a:r>
          </a:p>
          <a:p>
            <a:pPr algn="ctr"/>
            <a:r>
              <a:rPr lang="en-US" sz="2500" b="1" dirty="0" smtClean="0"/>
              <a:t>James Hoe</a:t>
            </a:r>
          </a:p>
          <a:p>
            <a:pPr algn="ctr"/>
            <a:r>
              <a:rPr lang="en-US" sz="2500" b="1" dirty="0" smtClean="0"/>
              <a:t>Ravi </a:t>
            </a:r>
            <a:r>
              <a:rPr lang="en-US" sz="2500" b="1" dirty="0" err="1" smtClean="0"/>
              <a:t>Iyer</a:t>
            </a:r>
            <a:r>
              <a:rPr lang="en-US" sz="2500" b="1" dirty="0" smtClean="0"/>
              <a:t> (Intel)</a:t>
            </a:r>
            <a:endParaRPr lang="en-US" sz="2500" b="1" dirty="0"/>
          </a:p>
        </p:txBody>
      </p:sp>
    </p:spTree>
    <p:extLst>
      <p:ext uri="{BB962C8B-B14F-4D97-AF65-F5344CB8AC3E}">
        <p14:creationId xmlns:p14="http://schemas.microsoft.com/office/powerpoint/2010/main" xmlns="" val="1313539797"/>
      </p:ext>
    </p:extLst>
  </p:cSld>
  <p:clrMapOvr>
    <a:masterClrMapping/>
  </p:clrMapOvr>
  <p:transition advTm="213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Prior Work</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10</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96664"/>
            <a:ext cx="2590800" cy="2462213"/>
          </a:xfrm>
          <a:prstGeom prst="rect">
            <a:avLst/>
          </a:prstGeom>
          <a:noFill/>
          <a:ln>
            <a:noFill/>
          </a:ln>
        </p:spPr>
        <p:txBody>
          <a:bodyPr wrap="square" rtlCol="0">
            <a:spAutoFit/>
          </a:bodyPr>
          <a:lstStyle/>
          <a:p>
            <a:pPr algn="ctr"/>
            <a:endParaRPr lang="en-US" sz="2200" dirty="0" smtClean="0"/>
          </a:p>
          <a:p>
            <a:pPr algn="ctr"/>
            <a:r>
              <a:rPr lang="en-US" sz="2200" dirty="0" err="1" smtClean="0"/>
              <a:t>CQoS</a:t>
            </a:r>
            <a:r>
              <a:rPr lang="en-US" sz="2200" dirty="0" smtClean="0"/>
              <a:t> </a:t>
            </a:r>
            <a:r>
              <a:rPr lang="en-US" dirty="0" smtClean="0"/>
              <a:t>(ICS ‘04), </a:t>
            </a:r>
            <a:r>
              <a:rPr lang="en-US" sz="2200" dirty="0" smtClean="0"/>
              <a:t>UCP </a:t>
            </a:r>
            <a:r>
              <a:rPr lang="en-US" dirty="0" smtClean="0"/>
              <a:t>(MICRO ‘06), </a:t>
            </a:r>
            <a:r>
              <a:rPr lang="en-US" sz="2200" dirty="0" smtClean="0"/>
              <a:t>DIP </a:t>
            </a:r>
            <a:r>
              <a:rPr lang="en-US" dirty="0" smtClean="0"/>
              <a:t>(ISCA ‘07)</a:t>
            </a:r>
            <a:r>
              <a:rPr lang="en-US" sz="2200" dirty="0" smtClean="0"/>
              <a:t>, DRRIP </a:t>
            </a:r>
            <a:r>
              <a:rPr lang="en-US" dirty="0" smtClean="0"/>
              <a:t>(ISCA ‘10)</a:t>
            </a:r>
            <a:r>
              <a:rPr lang="en-US" sz="2200" dirty="0" smtClean="0"/>
              <a:t>, EAF </a:t>
            </a:r>
            <a:r>
              <a:rPr lang="en-US" dirty="0" smtClean="0"/>
              <a:t>(PACT ‘12)</a:t>
            </a:r>
          </a:p>
          <a:p>
            <a:endParaRPr lang="en-US" sz="2200" dirty="0" smtClean="0"/>
          </a:p>
          <a:p>
            <a:endParaRPr lang="en-US" sz="2200" dirty="0"/>
          </a:p>
        </p:txBody>
      </p:sp>
      <p:sp>
        <p:nvSpPr>
          <p:cNvPr id="17" name="TextBox 16"/>
          <p:cNvSpPr txBox="1"/>
          <p:nvPr/>
        </p:nvSpPr>
        <p:spPr>
          <a:xfrm>
            <a:off x="1371600" y="4267200"/>
            <a:ext cx="2743200" cy="2739211"/>
          </a:xfrm>
          <a:prstGeom prst="rect">
            <a:avLst/>
          </a:prstGeom>
          <a:noFill/>
        </p:spPr>
        <p:txBody>
          <a:bodyPr wrap="square" rtlCol="0">
            <a:spAutoFit/>
          </a:bodyPr>
          <a:lstStyle/>
          <a:p>
            <a:pPr algn="ctr"/>
            <a:r>
              <a:rPr lang="en-US" sz="2200" dirty="0" smtClean="0"/>
              <a:t>STFM </a:t>
            </a:r>
            <a:r>
              <a:rPr lang="en-US" dirty="0" smtClean="0"/>
              <a:t>(MICRO ’07), </a:t>
            </a:r>
            <a:r>
              <a:rPr lang="en-US" sz="2200" dirty="0" smtClean="0"/>
              <a:t>PARBS </a:t>
            </a:r>
            <a:r>
              <a:rPr lang="en-US" dirty="0" smtClean="0"/>
              <a:t>(ISCA ’08), </a:t>
            </a:r>
            <a:r>
              <a:rPr lang="en-US" sz="2200" dirty="0" smtClean="0"/>
              <a:t>ATLAS </a:t>
            </a:r>
            <a:r>
              <a:rPr lang="en-US" dirty="0" smtClean="0"/>
              <a:t>(HPCA ’10),  </a:t>
            </a:r>
            <a:r>
              <a:rPr lang="en-US" sz="2200" dirty="0" smtClean="0"/>
              <a:t>TCM </a:t>
            </a:r>
            <a:r>
              <a:rPr lang="en-US" dirty="0" smtClean="0"/>
              <a:t>(MICRO ’11), </a:t>
            </a:r>
            <a:r>
              <a:rPr lang="en-US" sz="2200" dirty="0" smtClean="0"/>
              <a:t>Criticality-aware</a:t>
            </a:r>
            <a:r>
              <a:rPr lang="en-US" dirty="0" smtClean="0"/>
              <a:t> (ISCA ‘’13)</a:t>
            </a:r>
          </a:p>
          <a:p>
            <a:pPr algn="ctr"/>
            <a:r>
              <a:rPr lang="en-US" sz="2200" b="1" i="1" dirty="0" smtClean="0">
                <a:solidFill>
                  <a:srgbClr val="0070C0"/>
                </a:solidFill>
              </a:rPr>
              <a:t>Challenge: </a:t>
            </a:r>
          </a:p>
          <a:p>
            <a:pPr algn="ctr"/>
            <a:r>
              <a:rPr lang="en-US" sz="2200" b="1" i="1" dirty="0" smtClean="0">
                <a:solidFill>
                  <a:srgbClr val="0070C0"/>
                </a:solidFill>
              </a:rPr>
              <a:t>High complexity</a:t>
            </a:r>
          </a:p>
          <a:p>
            <a:pPr algn="ctr"/>
            <a:endParaRPr lang="en-US" sz="2200" dirty="0"/>
          </a:p>
        </p:txBody>
      </p:sp>
      <p:sp>
        <p:nvSpPr>
          <p:cNvPr id="19" name="TextBox 18"/>
          <p:cNvSpPr txBox="1"/>
          <p:nvPr/>
        </p:nvSpPr>
        <p:spPr>
          <a:xfrm>
            <a:off x="4159468" y="2165132"/>
            <a:ext cx="2590800" cy="2800767"/>
          </a:xfrm>
          <a:prstGeom prst="rect">
            <a:avLst/>
          </a:prstGeom>
          <a:noFill/>
        </p:spPr>
        <p:txBody>
          <a:bodyPr wrap="square" rtlCol="0">
            <a:spAutoFit/>
          </a:bodyPr>
          <a:lstStyle/>
          <a:p>
            <a:pPr algn="ctr"/>
            <a:endParaRPr lang="en-US" sz="2200" dirty="0" smtClean="0"/>
          </a:p>
          <a:p>
            <a:pPr algn="ctr"/>
            <a:r>
              <a:rPr lang="en-US" sz="2200" dirty="0" smtClean="0"/>
              <a:t>PCASA </a:t>
            </a:r>
            <a:r>
              <a:rPr lang="en-US" dirty="0" smtClean="0"/>
              <a:t>(DATE ’12), </a:t>
            </a:r>
          </a:p>
          <a:p>
            <a:pPr algn="ctr"/>
            <a:r>
              <a:rPr lang="en-US" sz="2200" dirty="0" err="1" smtClean="0"/>
              <a:t>Ubik</a:t>
            </a:r>
            <a:r>
              <a:rPr lang="en-US" sz="2200" dirty="0" smtClean="0"/>
              <a:t> </a:t>
            </a:r>
            <a:r>
              <a:rPr lang="en-US" dirty="0" smtClean="0"/>
              <a:t>(ASPLOS ’14)</a:t>
            </a:r>
          </a:p>
          <a:p>
            <a:pPr algn="ctr"/>
            <a:endParaRPr lang="en-US" sz="2200" b="1" i="1" dirty="0" smtClean="0">
              <a:solidFill>
                <a:srgbClr val="0070C0"/>
              </a:solidFill>
            </a:endParaRPr>
          </a:p>
          <a:p>
            <a:pPr algn="ctr"/>
            <a:r>
              <a:rPr lang="en-US" sz="2200" b="1" i="1" dirty="0" smtClean="0">
                <a:solidFill>
                  <a:srgbClr val="0070C0"/>
                </a:solidFill>
              </a:rPr>
              <a:t>Goal: Meet resource allocation target</a:t>
            </a:r>
          </a:p>
          <a:p>
            <a:endParaRPr lang="en-US" sz="2200" dirty="0" smtClean="0"/>
          </a:p>
          <a:p>
            <a:endParaRPr lang="en-US" sz="2200" dirty="0"/>
          </a:p>
        </p:txBody>
      </p:sp>
      <p:sp>
        <p:nvSpPr>
          <p:cNvPr id="20" name="TextBox 19"/>
          <p:cNvSpPr txBox="1"/>
          <p:nvPr/>
        </p:nvSpPr>
        <p:spPr>
          <a:xfrm>
            <a:off x="4127936" y="4377562"/>
            <a:ext cx="2743200" cy="2677656"/>
          </a:xfrm>
          <a:prstGeom prst="rect">
            <a:avLst/>
          </a:prstGeom>
          <a:noFill/>
        </p:spPr>
        <p:txBody>
          <a:bodyPr wrap="square" rtlCol="0">
            <a:spAutoFit/>
          </a:bodyPr>
          <a:lstStyle/>
          <a:p>
            <a:pPr algn="ctr"/>
            <a:endParaRPr lang="en-US" sz="2200" b="1" dirty="0" smtClean="0"/>
          </a:p>
          <a:p>
            <a:pPr algn="ctr"/>
            <a:r>
              <a:rPr lang="en-US" sz="2200" i="1" dirty="0" smtClean="0"/>
              <a:t>STFM </a:t>
            </a:r>
            <a:r>
              <a:rPr lang="en-US" i="1" dirty="0" smtClean="0"/>
              <a:t>(MICRO ’07)</a:t>
            </a:r>
          </a:p>
          <a:p>
            <a:pPr algn="ctr"/>
            <a:endParaRPr lang="en-US" i="1" dirty="0" smtClean="0"/>
          </a:p>
          <a:p>
            <a:pPr algn="ctr"/>
            <a:r>
              <a:rPr lang="en-US" sz="2200" b="1" i="1" dirty="0" smtClean="0">
                <a:solidFill>
                  <a:srgbClr val="0070C0"/>
                </a:solidFill>
              </a:rPr>
              <a:t>Challenge: </a:t>
            </a:r>
          </a:p>
          <a:p>
            <a:pPr algn="ctr"/>
            <a:r>
              <a:rPr lang="en-US" sz="2200" b="1" i="1" dirty="0" smtClean="0">
                <a:solidFill>
                  <a:srgbClr val="0070C0"/>
                </a:solidFill>
              </a:rPr>
              <a:t>High inaccuracy</a:t>
            </a:r>
          </a:p>
          <a:p>
            <a:pPr algn="ctr"/>
            <a:endParaRPr lang="en-US" i="1" dirty="0" smtClean="0"/>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p:txBody>
      </p:sp>
      <p:sp>
        <p:nvSpPr>
          <p:cNvPr id="22" name="TextBox 21"/>
          <p:cNvSpPr txBox="1"/>
          <p:nvPr/>
        </p:nvSpPr>
        <p:spPr>
          <a:xfrm>
            <a:off x="7013030" y="3276600"/>
            <a:ext cx="2057400" cy="2277547"/>
          </a:xfrm>
          <a:prstGeom prst="rect">
            <a:avLst/>
          </a:prstGeom>
          <a:noFill/>
        </p:spPr>
        <p:txBody>
          <a:bodyPr wrap="square" rtlCol="0">
            <a:spAutoFit/>
          </a:bodyPr>
          <a:lstStyle/>
          <a:p>
            <a:r>
              <a:rPr lang="en-US" sz="2200" i="1" dirty="0" smtClean="0"/>
              <a:t>FST </a:t>
            </a:r>
            <a:r>
              <a:rPr lang="en-US" i="1" dirty="0" smtClean="0"/>
              <a:t>(ASPLOS ’10), </a:t>
            </a:r>
            <a:r>
              <a:rPr lang="en-US" sz="2200" i="1" dirty="0" smtClean="0"/>
              <a:t>PTCA </a:t>
            </a:r>
            <a:r>
              <a:rPr lang="en-US" i="1" dirty="0" smtClean="0"/>
              <a:t>(TACO ’13)</a:t>
            </a:r>
          </a:p>
          <a:p>
            <a:endParaRPr lang="en-US" i="1" dirty="0" smtClean="0"/>
          </a:p>
          <a:p>
            <a:pPr lvl="0" algn="ctr"/>
            <a:r>
              <a:rPr lang="en-US" sz="2200" b="1" i="1" dirty="0" smtClean="0">
                <a:solidFill>
                  <a:srgbClr val="0070C0"/>
                </a:solidFill>
              </a:rPr>
              <a:t>Challenge: </a:t>
            </a:r>
          </a:p>
          <a:p>
            <a:pPr lvl="0" algn="ctr"/>
            <a:r>
              <a:rPr lang="en-US" sz="2200" b="1" i="1" dirty="0" smtClean="0">
                <a:solidFill>
                  <a:srgbClr val="0070C0"/>
                </a:solidFill>
              </a:rPr>
              <a:t>High inaccuracy</a:t>
            </a:r>
          </a:p>
          <a:p>
            <a:endParaRPr lang="en-US" i="1" dirty="0" smtClean="0"/>
          </a:p>
          <a:p>
            <a:endParaRPr lang="en-US" dirty="0"/>
          </a:p>
        </p:txBody>
      </p:sp>
      <p:sp>
        <p:nvSpPr>
          <p:cNvPr id="23" name="TextBox 22"/>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24" name="TextBox 23"/>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pPr algn="ctr"/>
            <a:endParaRPr lang="en-US" sz="2200" b="1" dirty="0" smtClean="0">
              <a:solidFill>
                <a:schemeClr val="bg1">
                  <a:lumMod val="50000"/>
                </a:schemeClr>
              </a:solidFill>
            </a:endParaRPr>
          </a:p>
          <a:p>
            <a:endParaRPr lang="en-US" sz="2200" dirty="0" smtClean="0"/>
          </a:p>
          <a:p>
            <a:endParaRPr lang="en-US" sz="2200" dirty="0"/>
          </a:p>
        </p:txBody>
      </p:sp>
    </p:spTree>
  </p:cSld>
  <p:clrMapOvr>
    <a:masterClrMapping/>
  </p:clrMapOvr>
  <p:transition advTm="1818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Breakdown of Benefits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100</a:t>
            </a:fld>
            <a:endParaRPr lang="en-US"/>
          </a:p>
        </p:txBody>
      </p:sp>
      <p:graphicFrame>
        <p:nvGraphicFramePr>
          <p:cNvPr id="5" name="Chart 4"/>
          <p:cNvGraphicFramePr/>
          <p:nvPr/>
        </p:nvGraphicFramePr>
        <p:xfrm>
          <a:off x="0" y="2362200"/>
          <a:ext cx="38862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86200" y="2362200"/>
          <a:ext cx="52578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BLISS vs. Criticality-aware Scheduling</a:t>
            </a:r>
            <a:endParaRPr lang="en-US" sz="4000"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101</a:t>
            </a:fld>
            <a:endParaRPr lang="en-US"/>
          </a:p>
        </p:txBody>
      </p:sp>
      <p:graphicFrame>
        <p:nvGraphicFramePr>
          <p:cNvPr id="5" name="Chart 4"/>
          <p:cNvGraphicFramePr/>
          <p:nvPr/>
        </p:nvGraphicFramePr>
        <p:xfrm>
          <a:off x="0" y="2133600"/>
          <a:ext cx="39624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86200" y="2133600"/>
          <a:ext cx="52578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Sub-row Interleaving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102</a:t>
            </a:fld>
            <a:endParaRPr lang="en-US"/>
          </a:p>
        </p:txBody>
      </p:sp>
      <p:graphicFrame>
        <p:nvGraphicFramePr>
          <p:cNvPr id="8" name="Chart 7"/>
          <p:cNvGraphicFramePr/>
          <p:nvPr/>
        </p:nvGraphicFramePr>
        <p:xfrm>
          <a:off x="3962400" y="2209800"/>
          <a:ext cx="51816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0" y="2209800"/>
          <a:ext cx="37338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Measuring </a:t>
            </a:r>
            <a:r>
              <a:rPr lang="en-US" dirty="0" err="1" smtClean="0"/>
              <a:t>RSR</a:t>
            </a:r>
            <a:r>
              <a:rPr lang="en-US" baseline="-25000" dirty="0" err="1" smtClean="0"/>
              <a:t>Shared</a:t>
            </a:r>
            <a:r>
              <a:rPr lang="en-US" dirty="0" smtClean="0"/>
              <a:t> and </a:t>
            </a:r>
            <a:r>
              <a:rPr lang="el-GR" dirty="0" smtClean="0"/>
              <a:t>α</a:t>
            </a:r>
            <a:endParaRPr lang="en-US" dirty="0" smtClean="0"/>
          </a:p>
        </p:txBody>
      </p:sp>
      <p:sp>
        <p:nvSpPr>
          <p:cNvPr id="4100" name="Content Placeholder 2"/>
          <p:cNvSpPr>
            <a:spLocks noGrp="1"/>
          </p:cNvSpPr>
          <p:nvPr>
            <p:ph idx="1"/>
          </p:nvPr>
        </p:nvSpPr>
        <p:spPr/>
        <p:txBody>
          <a:bodyPr>
            <a:normAutofit fontScale="92500" lnSpcReduction="20000"/>
          </a:bodyPr>
          <a:lstStyle/>
          <a:p>
            <a:r>
              <a:rPr lang="en-US" dirty="0" smtClean="0"/>
              <a:t>Request Service Rate </a:t>
            </a:r>
            <a:r>
              <a:rPr lang="en-US" baseline="-25000" dirty="0" smtClean="0"/>
              <a:t>Shared</a:t>
            </a:r>
            <a:r>
              <a:rPr lang="en-US" dirty="0" smtClean="0"/>
              <a:t> (</a:t>
            </a:r>
            <a:r>
              <a:rPr lang="en-US" dirty="0" err="1" smtClean="0"/>
              <a:t>RSR</a:t>
            </a:r>
            <a:r>
              <a:rPr lang="en-US" baseline="-25000" dirty="0" err="1" smtClean="0"/>
              <a:t>Shared</a:t>
            </a:r>
            <a:r>
              <a:rPr lang="en-US" dirty="0" smtClean="0"/>
              <a:t>)</a:t>
            </a:r>
          </a:p>
          <a:p>
            <a:pPr lvl="1"/>
            <a:r>
              <a:rPr lang="en-US" dirty="0" smtClean="0">
                <a:solidFill>
                  <a:srgbClr val="0070C0"/>
                </a:solidFill>
              </a:rPr>
              <a:t>Per-core counter to track number of requests serviced</a:t>
            </a:r>
          </a:p>
          <a:p>
            <a:pPr lvl="1"/>
            <a:r>
              <a:rPr lang="en-US" dirty="0" smtClean="0"/>
              <a:t>At the end of each interval, measure</a:t>
            </a:r>
          </a:p>
          <a:p>
            <a:pPr lvl="1"/>
            <a:endParaRPr lang="en-US" dirty="0" smtClean="0"/>
          </a:p>
          <a:p>
            <a:pPr lvl="1"/>
            <a:endParaRPr lang="en-US" dirty="0" smtClean="0"/>
          </a:p>
          <a:p>
            <a:endParaRPr lang="en-US" dirty="0" smtClean="0"/>
          </a:p>
          <a:p>
            <a:endParaRPr lang="en-US" dirty="0" smtClean="0"/>
          </a:p>
          <a:p>
            <a:r>
              <a:rPr lang="en-US" dirty="0" smtClean="0"/>
              <a:t>Memory Phase Fraction (  )</a:t>
            </a:r>
          </a:p>
          <a:p>
            <a:pPr lvl="1"/>
            <a:r>
              <a:rPr lang="en-US" dirty="0" smtClean="0">
                <a:solidFill>
                  <a:srgbClr val="0070C0"/>
                </a:solidFill>
              </a:rPr>
              <a:t>Count number of stall cycles at the core</a:t>
            </a:r>
          </a:p>
          <a:p>
            <a:pPr lvl="1"/>
            <a:r>
              <a:rPr lang="en-US" dirty="0" smtClean="0"/>
              <a:t>Compute fraction of cycles stalled for memory</a:t>
            </a:r>
          </a:p>
          <a:p>
            <a:pPr lvl="1">
              <a:buFontTx/>
              <a:buNone/>
            </a:pPr>
            <a:endParaRPr lang="en-US" dirty="0" smtClean="0"/>
          </a:p>
          <a:p>
            <a:pPr lvl="1"/>
            <a:endParaRPr lang="en-US" dirty="0" smtClean="0"/>
          </a:p>
          <a:p>
            <a:endParaRPr lang="en-US" dirty="0" smtClean="0"/>
          </a:p>
          <a:p>
            <a:pPr lvl="1"/>
            <a:endParaRPr lang="en-US" dirty="0" smtClean="0"/>
          </a:p>
        </p:txBody>
      </p:sp>
      <p:graphicFrame>
        <p:nvGraphicFramePr>
          <p:cNvPr id="4098" name="Object 5"/>
          <p:cNvGraphicFramePr>
            <a:graphicFrameLocks noChangeAspect="1"/>
          </p:cNvGraphicFramePr>
          <p:nvPr/>
        </p:nvGraphicFramePr>
        <p:xfrm>
          <a:off x="1173163" y="3057525"/>
          <a:ext cx="6016625" cy="1016000"/>
        </p:xfrm>
        <a:graphic>
          <a:graphicData uri="http://schemas.openxmlformats.org/presentationml/2006/ole">
            <p:oleObj spid="_x0000_s736258" name="Equation" r:id="rId5" imgW="2857320" imgH="482400" progId="Equation.3">
              <p:embed/>
            </p:oleObj>
          </a:graphicData>
        </a:graphic>
      </p:graphicFrame>
      <p:graphicFrame>
        <p:nvGraphicFramePr>
          <p:cNvPr id="122885" name="Object 5"/>
          <p:cNvGraphicFramePr>
            <a:graphicFrameLocks noChangeAspect="1"/>
          </p:cNvGraphicFramePr>
          <p:nvPr/>
        </p:nvGraphicFramePr>
        <p:xfrm>
          <a:off x="4663966" y="4619298"/>
          <a:ext cx="360362" cy="330200"/>
        </p:xfrm>
        <a:graphic>
          <a:graphicData uri="http://schemas.openxmlformats.org/presentationml/2006/ole">
            <p:oleObj spid="_x0000_s736259" name="Equation" r:id="rId6" imgW="152334" imgH="139639" progId="Equation.3">
              <p:embed/>
            </p:oleObj>
          </a:graphicData>
        </a:graphic>
      </p:graphicFrame>
      <p:sp>
        <p:nvSpPr>
          <p:cNvPr id="6" name="Slide Number Placeholder 5"/>
          <p:cNvSpPr>
            <a:spLocks noGrp="1"/>
          </p:cNvSpPr>
          <p:nvPr>
            <p:ph type="sldNum" sz="quarter" idx="11"/>
          </p:nvPr>
        </p:nvSpPr>
        <p:spPr>
          <a:xfrm>
            <a:off x="7391400" y="6492875"/>
            <a:ext cx="2895600" cy="365125"/>
          </a:xfrm>
        </p:spPr>
        <p:txBody>
          <a:bodyPr/>
          <a:lstStyle/>
          <a:p>
            <a:fld id="{323594FA-E141-4234-AE05-360401972BE7}" type="slidenum">
              <a:rPr lang="en-US" altLang="en-US" sz="1600" smtClean="0"/>
              <a:pPr/>
              <a:t>104</a:t>
            </a:fld>
            <a:endParaRPr lang="en-US" altLang="en-US" sz="1600" dirty="0"/>
          </a:p>
        </p:txBody>
      </p:sp>
    </p:spTree>
    <p:custDataLst>
      <p:tags r:id="rId2"/>
    </p:custDataLst>
  </p:cSld>
  <p:clrMapOvr>
    <a:masterClrMapping/>
  </p:clrMapOvr>
  <p:transition advTm="35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normAutofit fontScale="90000"/>
          </a:bodyPr>
          <a:lstStyle/>
          <a:p>
            <a:r>
              <a:rPr lang="en-US" sz="3600" dirty="0" smtClean="0"/>
              <a:t>Estimating Request Service Rate </a:t>
            </a:r>
            <a:r>
              <a:rPr lang="en-US" sz="3600" baseline="-25000" dirty="0" smtClean="0"/>
              <a:t>Alone</a:t>
            </a:r>
            <a:r>
              <a:rPr lang="en-US" sz="3600" dirty="0" smtClean="0"/>
              <a:t> (</a:t>
            </a:r>
            <a:r>
              <a:rPr lang="en-US" sz="3600" dirty="0" err="1" smtClean="0"/>
              <a:t>RSR</a:t>
            </a:r>
            <a:r>
              <a:rPr lang="en-US" sz="3600" baseline="-25000" dirty="0" err="1" smtClean="0"/>
              <a:t>Alone</a:t>
            </a:r>
            <a:r>
              <a:rPr lang="en-US" sz="3600" dirty="0" smtClean="0"/>
              <a:t>)</a:t>
            </a:r>
          </a:p>
        </p:txBody>
      </p:sp>
      <p:sp>
        <p:nvSpPr>
          <p:cNvPr id="3" name="Content Placeholder 2"/>
          <p:cNvSpPr>
            <a:spLocks noGrp="1"/>
          </p:cNvSpPr>
          <p:nvPr>
            <p:ph idx="1"/>
          </p:nvPr>
        </p:nvSpPr>
        <p:spPr/>
        <p:txBody>
          <a:bodyPr/>
          <a:lstStyle/>
          <a:p>
            <a:r>
              <a:rPr lang="en-US" dirty="0" smtClean="0"/>
              <a:t>Divide each interval into shorter epochs</a:t>
            </a:r>
          </a:p>
          <a:p>
            <a:pPr>
              <a:buNone/>
            </a:pPr>
            <a:endParaRPr lang="en-US" dirty="0" smtClean="0"/>
          </a:p>
          <a:p>
            <a:r>
              <a:rPr lang="en-US" dirty="0" smtClean="0"/>
              <a:t>At the beginning of each epoch</a:t>
            </a:r>
          </a:p>
          <a:p>
            <a:pPr lvl="1"/>
            <a:r>
              <a:rPr lang="en-US" sz="2500" dirty="0" smtClean="0"/>
              <a:t>Randomly pick an application as the highest priority application</a:t>
            </a:r>
          </a:p>
          <a:p>
            <a:pPr lvl="1">
              <a:buNone/>
            </a:pPr>
            <a:endParaRPr lang="en-US" sz="2500" dirty="0" smtClean="0"/>
          </a:p>
          <a:p>
            <a:r>
              <a:rPr lang="en-US" dirty="0" smtClean="0"/>
              <a:t>At the end of an interval, for each application, estimate </a:t>
            </a:r>
          </a:p>
          <a:p>
            <a:endParaRPr lang="en-US" dirty="0" smtClean="0"/>
          </a:p>
        </p:txBody>
      </p:sp>
      <p:graphicFrame>
        <p:nvGraphicFramePr>
          <p:cNvPr id="5" name="Object 2"/>
          <p:cNvGraphicFramePr>
            <a:graphicFrameLocks noChangeAspect="1"/>
          </p:cNvGraphicFramePr>
          <p:nvPr/>
        </p:nvGraphicFramePr>
        <p:xfrm>
          <a:off x="49649" y="5243513"/>
          <a:ext cx="9088437" cy="1423987"/>
        </p:xfrm>
        <a:graphic>
          <a:graphicData uri="http://schemas.openxmlformats.org/presentationml/2006/ole">
            <p:oleObj spid="_x0000_s737282" name="Equation" r:id="rId5" imgW="4457520" imgH="698400" progId="Equation.3">
              <p:embed/>
            </p:oleObj>
          </a:graphicData>
        </a:graphic>
      </p:graphicFrame>
      <p:sp>
        <p:nvSpPr>
          <p:cNvPr id="6" name="Slide Number Placeholder 5"/>
          <p:cNvSpPr>
            <a:spLocks noGrp="1"/>
          </p:cNvSpPr>
          <p:nvPr>
            <p:ph type="sldNum" sz="quarter" idx="11"/>
          </p:nvPr>
        </p:nvSpPr>
        <p:spPr>
          <a:xfrm>
            <a:off x="7467600" y="6492875"/>
            <a:ext cx="2895600" cy="365125"/>
          </a:xfrm>
        </p:spPr>
        <p:txBody>
          <a:bodyPr/>
          <a:lstStyle/>
          <a:p>
            <a:fld id="{323594FA-E141-4234-AE05-360401972BE7}" type="slidenum">
              <a:rPr lang="en-US" altLang="en-US" sz="1600" smtClean="0"/>
              <a:pPr/>
              <a:t>105</a:t>
            </a:fld>
            <a:endParaRPr lang="en-US" altLang="en-US" sz="1600" dirty="0"/>
          </a:p>
        </p:txBody>
      </p:sp>
      <p:sp>
        <p:nvSpPr>
          <p:cNvPr id="8" name="Content Placeholder 2"/>
          <p:cNvSpPr txBox="1">
            <a:spLocks/>
          </p:cNvSpPr>
          <p:nvPr/>
        </p:nvSpPr>
        <p:spPr bwMode="auto">
          <a:xfrm>
            <a:off x="176242" y="913504"/>
            <a:ext cx="8610600" cy="5339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accent1"/>
              </a:buClr>
              <a:buSzPct val="65000"/>
              <a:tabLst/>
              <a:defRPr/>
            </a:pPr>
            <a:r>
              <a:rPr kumimoji="0" lang="en-US" sz="3500" b="0" i="0" u="none" strike="noStrike" kern="0" cap="none" spc="0" normalizeH="0" baseline="0" noProof="0" dirty="0" smtClean="0">
                <a:ln>
                  <a:noFill/>
                </a:ln>
                <a:solidFill>
                  <a:srgbClr val="FF0000"/>
                </a:solidFill>
                <a:effectLst/>
                <a:uLnTx/>
                <a:uFillTx/>
                <a:latin typeface="+mn-lt"/>
                <a:ea typeface="+mn-ea"/>
                <a:cs typeface="+mn-cs"/>
              </a:rPr>
              <a:t>Goal: Estimate </a:t>
            </a:r>
            <a:r>
              <a:rPr kumimoji="0" lang="en-US" sz="3500" b="0" i="0" u="none" strike="noStrike" kern="0" cap="none" spc="0" normalizeH="0" baseline="0" noProof="0" dirty="0" err="1" smtClean="0">
                <a:ln>
                  <a:noFill/>
                </a:ln>
                <a:solidFill>
                  <a:srgbClr val="FF0000"/>
                </a:solidFill>
                <a:effectLst/>
                <a:uLnTx/>
                <a:uFillTx/>
                <a:latin typeface="+mn-lt"/>
                <a:ea typeface="+mn-ea"/>
                <a:cs typeface="+mn-cs"/>
              </a:rPr>
              <a:t>RSR</a:t>
            </a:r>
            <a:r>
              <a:rPr kumimoji="0" lang="en-US" sz="3500" b="0" i="0" u="none" strike="noStrike" kern="0" cap="none" spc="0" normalizeH="0" baseline="-25000" noProof="0" dirty="0" err="1" smtClean="0">
                <a:ln>
                  <a:noFill/>
                </a:ln>
                <a:solidFill>
                  <a:srgbClr val="FF0000"/>
                </a:solidFill>
                <a:effectLst/>
                <a:uLnTx/>
                <a:uFillTx/>
                <a:latin typeface="+mn-lt"/>
                <a:ea typeface="+mn-ea"/>
                <a:cs typeface="+mn-cs"/>
              </a:rPr>
              <a:t>Alone</a:t>
            </a:r>
            <a:endParaRPr kumimoji="0" lang="en-US" sz="3500" b="0" i="0" u="none" strike="noStrike" kern="0" cap="none" spc="0" normalizeH="0" baseline="-25000" noProof="0" dirty="0" smtClean="0">
              <a:ln>
                <a:noFill/>
              </a:ln>
              <a:solidFill>
                <a:srgbClr val="FF000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accent1"/>
              </a:buClr>
              <a:buSzPct val="65000"/>
              <a:tabLst/>
              <a:defRPr/>
            </a:pPr>
            <a:r>
              <a:rPr kumimoji="0" lang="en-US" sz="3500" b="0" i="0" u="none" strike="noStrike" kern="0" cap="none" spc="0" normalizeH="0" baseline="0" noProof="0" dirty="0" smtClean="0">
                <a:ln>
                  <a:noFill/>
                </a:ln>
                <a:solidFill>
                  <a:srgbClr val="2A55D6"/>
                </a:solidFill>
                <a:effectLst/>
                <a:uLnTx/>
                <a:uFillTx/>
                <a:latin typeface="+mn-lt"/>
                <a:ea typeface="+mn-ea"/>
                <a:cs typeface="+mn-cs"/>
              </a:rPr>
              <a:t>How: Periodically</a:t>
            </a:r>
            <a:r>
              <a:rPr kumimoji="0" lang="en-US" sz="3500" b="0" i="0" u="none" strike="noStrike" kern="0" cap="none" spc="0" normalizeH="0" noProof="0" dirty="0" smtClean="0">
                <a:ln>
                  <a:noFill/>
                </a:ln>
                <a:solidFill>
                  <a:srgbClr val="2A55D6"/>
                </a:solidFill>
                <a:effectLst/>
                <a:uLnTx/>
                <a:uFillTx/>
                <a:latin typeface="+mn-lt"/>
                <a:ea typeface="+mn-ea"/>
                <a:cs typeface="+mn-cs"/>
              </a:rPr>
              <a:t> g</a:t>
            </a:r>
            <a:r>
              <a:rPr kumimoji="0" lang="en-US" sz="3500" b="0" i="0" u="none" strike="noStrike" kern="0" cap="none" spc="0" normalizeH="0" baseline="0" noProof="0" dirty="0" smtClean="0">
                <a:ln>
                  <a:noFill/>
                </a:ln>
                <a:solidFill>
                  <a:srgbClr val="2A55D6"/>
                </a:solidFill>
                <a:effectLst/>
                <a:uLnTx/>
                <a:uFillTx/>
                <a:latin typeface="+mn-lt"/>
                <a:ea typeface="+mn-ea"/>
                <a:cs typeface="+mn-cs"/>
              </a:rPr>
              <a:t>ive each application highest priority in accessing memory </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2"/>
    </p:custDataLst>
  </p:cSld>
  <p:clrMapOvr>
    <a:masterClrMapping/>
  </p:clrMapOvr>
  <p:transition advTm="70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Inaccuracy in Estimating </a:t>
            </a:r>
            <a:r>
              <a:rPr lang="en-US" dirty="0" err="1" smtClean="0"/>
              <a:t>RSR</a:t>
            </a:r>
            <a:r>
              <a:rPr lang="en-US" baseline="-25000" dirty="0" err="1" smtClean="0"/>
              <a:t>Alone</a:t>
            </a:r>
            <a:endParaRPr lang="en-US" baseline="-25000" dirty="0"/>
          </a:p>
        </p:txBody>
      </p:sp>
      <p:sp>
        <p:nvSpPr>
          <p:cNvPr id="4" name="Slide Number Placeholder 3"/>
          <p:cNvSpPr>
            <a:spLocks noGrp="1"/>
          </p:cNvSpPr>
          <p:nvPr>
            <p:ph type="sldNum" sz="quarter" idx="11"/>
          </p:nvPr>
        </p:nvSpPr>
        <p:spPr>
          <a:xfrm>
            <a:off x="7467600" y="6492875"/>
            <a:ext cx="2895600" cy="365125"/>
          </a:xfrm>
        </p:spPr>
        <p:txBody>
          <a:bodyPr/>
          <a:lstStyle/>
          <a:p>
            <a:fld id="{323594FA-E141-4234-AE05-360401972BE7}" type="slidenum">
              <a:rPr lang="en-US" altLang="en-US" sz="1600" smtClean="0"/>
              <a:pPr/>
              <a:t>106</a:t>
            </a:fld>
            <a:endParaRPr lang="en-US" altLang="en-US" sz="1600" dirty="0"/>
          </a:p>
        </p:txBody>
      </p:sp>
      <p:sp>
        <p:nvSpPr>
          <p:cNvPr id="5" name="Rectangle 4"/>
          <p:cNvSpPr/>
          <p:nvPr/>
        </p:nvSpPr>
        <p:spPr>
          <a:xfrm>
            <a:off x="1500166" y="273368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908" y="2019304"/>
            <a:ext cx="2500330" cy="707886"/>
          </a:xfrm>
          <a:prstGeom prst="rect">
            <a:avLst/>
          </a:prstGeom>
          <a:noFill/>
        </p:spPr>
        <p:txBody>
          <a:bodyPr wrap="square" rtlCol="0">
            <a:spAutoFit/>
          </a:bodyPr>
          <a:lstStyle/>
          <a:p>
            <a:pPr algn="ctr"/>
            <a:r>
              <a:rPr lang="en-US" sz="2000" dirty="0" smtClean="0"/>
              <a:t>Request Buffer</a:t>
            </a:r>
          </a:p>
          <a:p>
            <a:pPr algn="ctr"/>
            <a:r>
              <a:rPr lang="en-US" sz="2000" dirty="0" smtClean="0"/>
              <a:t> State</a:t>
            </a:r>
            <a:endParaRPr lang="en-US" sz="2000" dirty="0"/>
          </a:p>
        </p:txBody>
      </p:sp>
      <p:sp>
        <p:nvSpPr>
          <p:cNvPr id="7" name="Rectangle 6"/>
          <p:cNvSpPr/>
          <p:nvPr/>
        </p:nvSpPr>
        <p:spPr>
          <a:xfrm>
            <a:off x="2357422" y="244793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cxnSp>
        <p:nvCxnSpPr>
          <p:cNvPr id="10" name="Straight Arrow Connector 9"/>
          <p:cNvCxnSpPr/>
          <p:nvPr/>
        </p:nvCxnSpPr>
        <p:spPr>
          <a:xfrm rot="10800000">
            <a:off x="4071934" y="237490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610" y="1357298"/>
            <a:ext cx="184731" cy="369332"/>
          </a:xfrm>
          <a:prstGeom prst="rect">
            <a:avLst/>
          </a:prstGeom>
          <a:noFill/>
        </p:spPr>
        <p:txBody>
          <a:bodyPr wrap="none" rtlCol="0">
            <a:spAutoFit/>
          </a:bodyPr>
          <a:lstStyle/>
          <a:p>
            <a:endParaRPr lang="en-US" dirty="0"/>
          </a:p>
        </p:txBody>
      </p:sp>
      <p:sp>
        <p:nvSpPr>
          <p:cNvPr id="12" name="TextBox 11"/>
          <p:cNvSpPr txBox="1"/>
          <p:nvPr/>
        </p:nvSpPr>
        <p:spPr>
          <a:xfrm>
            <a:off x="3571868" y="2033372"/>
            <a:ext cx="1785950" cy="369332"/>
          </a:xfrm>
          <a:prstGeom prst="rect">
            <a:avLst/>
          </a:prstGeom>
          <a:noFill/>
        </p:spPr>
        <p:txBody>
          <a:bodyPr wrap="square" rtlCol="0">
            <a:spAutoFit/>
          </a:bodyPr>
          <a:lstStyle/>
          <a:p>
            <a:r>
              <a:rPr lang="en-US" dirty="0" smtClean="0"/>
              <a:t>Time units</a:t>
            </a:r>
            <a:endParaRPr lang="en-US" dirty="0"/>
          </a:p>
        </p:txBody>
      </p:sp>
      <p:sp>
        <p:nvSpPr>
          <p:cNvPr id="13" name="TextBox 12"/>
          <p:cNvSpPr txBox="1"/>
          <p:nvPr/>
        </p:nvSpPr>
        <p:spPr>
          <a:xfrm>
            <a:off x="5357818" y="2019304"/>
            <a:ext cx="1571636" cy="369332"/>
          </a:xfrm>
          <a:prstGeom prst="rect">
            <a:avLst/>
          </a:prstGeom>
          <a:noFill/>
        </p:spPr>
        <p:txBody>
          <a:bodyPr wrap="square" rtlCol="0">
            <a:spAutoFit/>
          </a:bodyPr>
          <a:lstStyle/>
          <a:p>
            <a:r>
              <a:rPr lang="en-US" dirty="0" smtClean="0"/>
              <a:t>Service order</a:t>
            </a:r>
            <a:endParaRPr lang="en-US" dirty="0"/>
          </a:p>
        </p:txBody>
      </p:sp>
      <p:sp>
        <p:nvSpPr>
          <p:cNvPr id="14" name="Rectangle 13"/>
          <p:cNvSpPr/>
          <p:nvPr/>
        </p:nvSpPr>
        <p:spPr>
          <a:xfrm>
            <a:off x="6786578" y="244793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15" name="Rectangle 14"/>
          <p:cNvSpPr/>
          <p:nvPr/>
        </p:nvSpPr>
        <p:spPr>
          <a:xfrm>
            <a:off x="5929322" y="273368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522345" y="291227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665089" y="29114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00334" y="2376494"/>
            <a:ext cx="214314" cy="323165"/>
          </a:xfrm>
          <a:prstGeom prst="rect">
            <a:avLst/>
          </a:prstGeom>
          <a:noFill/>
        </p:spPr>
        <p:txBody>
          <a:bodyPr wrap="square" rtlCol="0">
            <a:spAutoFit/>
          </a:bodyPr>
          <a:lstStyle/>
          <a:p>
            <a:r>
              <a:rPr lang="en-US" sz="1500" dirty="0" smtClean="0"/>
              <a:t>1</a:t>
            </a:r>
          </a:p>
        </p:txBody>
      </p:sp>
      <p:sp>
        <p:nvSpPr>
          <p:cNvPr id="20" name="TextBox 19"/>
          <p:cNvSpPr txBox="1"/>
          <p:nvPr/>
        </p:nvSpPr>
        <p:spPr>
          <a:xfrm>
            <a:off x="5286380" y="2376494"/>
            <a:ext cx="214314" cy="323165"/>
          </a:xfrm>
          <a:prstGeom prst="rect">
            <a:avLst/>
          </a:prstGeom>
          <a:noFill/>
        </p:spPr>
        <p:txBody>
          <a:bodyPr wrap="square" rtlCol="0">
            <a:spAutoFit/>
          </a:bodyPr>
          <a:lstStyle/>
          <a:p>
            <a:r>
              <a:rPr lang="en-US" sz="1500" dirty="0" smtClean="0"/>
              <a:t>2</a:t>
            </a:r>
          </a:p>
        </p:txBody>
      </p:sp>
      <p:cxnSp>
        <p:nvCxnSpPr>
          <p:cNvPr id="21" name="Straight Connector 20"/>
          <p:cNvCxnSpPr/>
          <p:nvPr/>
        </p:nvCxnSpPr>
        <p:spPr>
          <a:xfrm rot="5400000">
            <a:off x="3822695" y="29114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29124" y="2367217"/>
            <a:ext cx="214314" cy="323165"/>
          </a:xfrm>
          <a:prstGeom prst="rect">
            <a:avLst/>
          </a:prstGeom>
          <a:noFill/>
        </p:spPr>
        <p:txBody>
          <a:bodyPr wrap="square" rtlCol="0">
            <a:spAutoFit/>
          </a:bodyPr>
          <a:lstStyle/>
          <a:p>
            <a:r>
              <a:rPr lang="en-US" sz="1500" dirty="0" smtClean="0"/>
              <a:t>3</a:t>
            </a:r>
          </a:p>
        </p:txBody>
      </p:sp>
      <p:sp>
        <p:nvSpPr>
          <p:cNvPr id="24" name="Content Placeholder 2"/>
          <p:cNvSpPr>
            <a:spLocks noGrp="1"/>
          </p:cNvSpPr>
          <p:nvPr>
            <p:ph idx="1"/>
          </p:nvPr>
        </p:nvSpPr>
        <p:spPr>
          <a:xfrm>
            <a:off x="228600" y="1447800"/>
            <a:ext cx="8610600" cy="5339680"/>
          </a:xfrm>
        </p:spPr>
        <p:txBody>
          <a:bodyPr/>
          <a:lstStyle/>
          <a:p>
            <a:r>
              <a:rPr lang="en-US" dirty="0" smtClean="0"/>
              <a:t>When an application has highest priority</a:t>
            </a:r>
          </a:p>
          <a:p>
            <a:pPr lvl="1"/>
            <a:r>
              <a:rPr lang="en-US" sz="2600" dirty="0" smtClean="0"/>
              <a:t>Still experiences some interference</a:t>
            </a:r>
            <a:endParaRPr lang="en-US" sz="2600" dirty="0" smtClean="0">
              <a:solidFill>
                <a:srgbClr val="C00000"/>
              </a:solidFill>
            </a:endParaRPr>
          </a:p>
        </p:txBody>
      </p:sp>
      <p:sp>
        <p:nvSpPr>
          <p:cNvPr id="25" name="Rectangle 24"/>
          <p:cNvSpPr/>
          <p:nvPr/>
        </p:nvSpPr>
        <p:spPr>
          <a:xfrm>
            <a:off x="1500166" y="416244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4979" y="3448064"/>
            <a:ext cx="2500330" cy="707886"/>
          </a:xfrm>
          <a:prstGeom prst="rect">
            <a:avLst/>
          </a:prstGeom>
          <a:noFill/>
        </p:spPr>
        <p:txBody>
          <a:bodyPr wrap="square" rtlCol="0">
            <a:spAutoFit/>
          </a:bodyPr>
          <a:lstStyle/>
          <a:p>
            <a:pPr algn="ctr"/>
            <a:r>
              <a:rPr lang="en-US" sz="2000" dirty="0" smtClean="0"/>
              <a:t>Request Buffer </a:t>
            </a:r>
          </a:p>
          <a:p>
            <a:pPr algn="ctr"/>
            <a:r>
              <a:rPr lang="en-US" sz="2000" dirty="0" smtClean="0"/>
              <a:t>State</a:t>
            </a:r>
            <a:endParaRPr lang="en-US" sz="2000" dirty="0"/>
          </a:p>
        </p:txBody>
      </p:sp>
      <p:sp>
        <p:nvSpPr>
          <p:cNvPr id="27" name="Rectangle 26"/>
          <p:cNvSpPr/>
          <p:nvPr/>
        </p:nvSpPr>
        <p:spPr>
          <a:xfrm>
            <a:off x="2357422" y="387669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cxnSp>
        <p:nvCxnSpPr>
          <p:cNvPr id="28" name="Straight Arrow Connector 27"/>
          <p:cNvCxnSpPr/>
          <p:nvPr/>
        </p:nvCxnSpPr>
        <p:spPr>
          <a:xfrm rot="10800000">
            <a:off x="4071934" y="380366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71868" y="3462132"/>
            <a:ext cx="1785950" cy="369332"/>
          </a:xfrm>
          <a:prstGeom prst="rect">
            <a:avLst/>
          </a:prstGeom>
          <a:noFill/>
        </p:spPr>
        <p:txBody>
          <a:bodyPr wrap="square" rtlCol="0">
            <a:spAutoFit/>
          </a:bodyPr>
          <a:lstStyle/>
          <a:p>
            <a:r>
              <a:rPr lang="en-US" dirty="0" smtClean="0"/>
              <a:t>Time units</a:t>
            </a:r>
            <a:endParaRPr lang="en-US" dirty="0"/>
          </a:p>
        </p:txBody>
      </p:sp>
      <p:sp>
        <p:nvSpPr>
          <p:cNvPr id="30" name="TextBox 29"/>
          <p:cNvSpPr txBox="1"/>
          <p:nvPr/>
        </p:nvSpPr>
        <p:spPr>
          <a:xfrm>
            <a:off x="5000628" y="3448064"/>
            <a:ext cx="1571636" cy="369332"/>
          </a:xfrm>
          <a:prstGeom prst="rect">
            <a:avLst/>
          </a:prstGeom>
          <a:noFill/>
        </p:spPr>
        <p:txBody>
          <a:bodyPr wrap="square" rtlCol="0">
            <a:spAutoFit/>
          </a:bodyPr>
          <a:lstStyle/>
          <a:p>
            <a:r>
              <a:rPr lang="en-US" dirty="0" smtClean="0"/>
              <a:t>Service order</a:t>
            </a:r>
            <a:endParaRPr lang="en-US" dirty="0"/>
          </a:p>
        </p:txBody>
      </p:sp>
      <p:sp>
        <p:nvSpPr>
          <p:cNvPr id="31" name="Rectangle 30"/>
          <p:cNvSpPr/>
          <p:nvPr/>
        </p:nvSpPr>
        <p:spPr>
          <a:xfrm>
            <a:off x="6786578" y="387669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32" name="Rectangle 31"/>
          <p:cNvSpPr/>
          <p:nvPr/>
        </p:nvSpPr>
        <p:spPr>
          <a:xfrm>
            <a:off x="5929322" y="416244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a:off x="5522345" y="434103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665089" y="434024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00334" y="3805254"/>
            <a:ext cx="214314" cy="323165"/>
          </a:xfrm>
          <a:prstGeom prst="rect">
            <a:avLst/>
          </a:prstGeom>
          <a:noFill/>
        </p:spPr>
        <p:txBody>
          <a:bodyPr wrap="square" rtlCol="0">
            <a:spAutoFit/>
          </a:bodyPr>
          <a:lstStyle/>
          <a:p>
            <a:r>
              <a:rPr lang="en-US" sz="1500" dirty="0" smtClean="0"/>
              <a:t>1</a:t>
            </a:r>
          </a:p>
        </p:txBody>
      </p:sp>
      <p:sp>
        <p:nvSpPr>
          <p:cNvPr id="36" name="TextBox 35"/>
          <p:cNvSpPr txBox="1"/>
          <p:nvPr/>
        </p:nvSpPr>
        <p:spPr>
          <a:xfrm>
            <a:off x="5286380" y="3805254"/>
            <a:ext cx="214314" cy="323165"/>
          </a:xfrm>
          <a:prstGeom prst="rect">
            <a:avLst/>
          </a:prstGeom>
          <a:noFill/>
        </p:spPr>
        <p:txBody>
          <a:bodyPr wrap="square" rtlCol="0">
            <a:spAutoFit/>
          </a:bodyPr>
          <a:lstStyle/>
          <a:p>
            <a:r>
              <a:rPr lang="en-US" sz="1500" dirty="0" smtClean="0"/>
              <a:t>2</a:t>
            </a:r>
          </a:p>
        </p:txBody>
      </p:sp>
      <p:cxnSp>
        <p:nvCxnSpPr>
          <p:cNvPr id="37" name="Straight Connector 36"/>
          <p:cNvCxnSpPr/>
          <p:nvPr/>
        </p:nvCxnSpPr>
        <p:spPr>
          <a:xfrm rot="5400000">
            <a:off x="3822695" y="434024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29124" y="3795977"/>
            <a:ext cx="214314" cy="323165"/>
          </a:xfrm>
          <a:prstGeom prst="rect">
            <a:avLst/>
          </a:prstGeom>
          <a:noFill/>
        </p:spPr>
        <p:txBody>
          <a:bodyPr wrap="square" rtlCol="0">
            <a:spAutoFit/>
          </a:bodyPr>
          <a:lstStyle/>
          <a:p>
            <a:r>
              <a:rPr lang="en-US" sz="1500" dirty="0" smtClean="0"/>
              <a:t>3</a:t>
            </a:r>
          </a:p>
        </p:txBody>
      </p:sp>
      <p:sp>
        <p:nvSpPr>
          <p:cNvPr id="40" name="Rectangle 39"/>
          <p:cNvSpPr/>
          <p:nvPr/>
        </p:nvSpPr>
        <p:spPr>
          <a:xfrm>
            <a:off x="5041840" y="416244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500166" y="566264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2908" y="4948262"/>
            <a:ext cx="2500330" cy="707886"/>
          </a:xfrm>
          <a:prstGeom prst="rect">
            <a:avLst/>
          </a:prstGeom>
          <a:noFill/>
        </p:spPr>
        <p:txBody>
          <a:bodyPr wrap="square" rtlCol="0">
            <a:spAutoFit/>
          </a:bodyPr>
          <a:lstStyle/>
          <a:p>
            <a:pPr algn="ctr"/>
            <a:r>
              <a:rPr lang="en-US" sz="2000" dirty="0" smtClean="0"/>
              <a:t>Request Buffer </a:t>
            </a:r>
          </a:p>
          <a:p>
            <a:pPr algn="ctr"/>
            <a:r>
              <a:rPr lang="en-US" sz="2000" dirty="0" smtClean="0"/>
              <a:t>State</a:t>
            </a:r>
            <a:endParaRPr lang="en-US" sz="2000" dirty="0"/>
          </a:p>
        </p:txBody>
      </p:sp>
      <p:sp>
        <p:nvSpPr>
          <p:cNvPr id="43" name="Rectangle 42"/>
          <p:cNvSpPr/>
          <p:nvPr/>
        </p:nvSpPr>
        <p:spPr>
          <a:xfrm>
            <a:off x="2357422" y="537689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cxnSp>
        <p:nvCxnSpPr>
          <p:cNvPr id="44" name="Straight Arrow Connector 43"/>
          <p:cNvCxnSpPr/>
          <p:nvPr/>
        </p:nvCxnSpPr>
        <p:spPr>
          <a:xfrm rot="10800000">
            <a:off x="4071934" y="530386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71868" y="4962330"/>
            <a:ext cx="1785950" cy="369332"/>
          </a:xfrm>
          <a:prstGeom prst="rect">
            <a:avLst/>
          </a:prstGeom>
          <a:noFill/>
        </p:spPr>
        <p:txBody>
          <a:bodyPr wrap="square" rtlCol="0">
            <a:spAutoFit/>
          </a:bodyPr>
          <a:lstStyle/>
          <a:p>
            <a:r>
              <a:rPr lang="en-US" dirty="0" smtClean="0"/>
              <a:t>Time units</a:t>
            </a:r>
            <a:endParaRPr lang="en-US" dirty="0"/>
          </a:p>
        </p:txBody>
      </p:sp>
      <p:sp>
        <p:nvSpPr>
          <p:cNvPr id="46" name="TextBox 45"/>
          <p:cNvSpPr txBox="1"/>
          <p:nvPr/>
        </p:nvSpPr>
        <p:spPr>
          <a:xfrm>
            <a:off x="5000628" y="4948262"/>
            <a:ext cx="1571636" cy="369332"/>
          </a:xfrm>
          <a:prstGeom prst="rect">
            <a:avLst/>
          </a:prstGeom>
          <a:noFill/>
        </p:spPr>
        <p:txBody>
          <a:bodyPr wrap="square" rtlCol="0">
            <a:spAutoFit/>
          </a:bodyPr>
          <a:lstStyle/>
          <a:p>
            <a:r>
              <a:rPr lang="en-US" dirty="0" smtClean="0"/>
              <a:t>Service order</a:t>
            </a:r>
            <a:endParaRPr lang="en-US" dirty="0"/>
          </a:p>
        </p:txBody>
      </p:sp>
      <p:sp>
        <p:nvSpPr>
          <p:cNvPr id="47" name="Rectangle 46"/>
          <p:cNvSpPr/>
          <p:nvPr/>
        </p:nvSpPr>
        <p:spPr>
          <a:xfrm>
            <a:off x="6786578" y="537689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48" name="Rectangle 47"/>
          <p:cNvSpPr/>
          <p:nvPr/>
        </p:nvSpPr>
        <p:spPr>
          <a:xfrm>
            <a:off x="5929322" y="566264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rot="5400000">
            <a:off x="5522345" y="584123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65089" y="584044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100334" y="5305452"/>
            <a:ext cx="214314" cy="323165"/>
          </a:xfrm>
          <a:prstGeom prst="rect">
            <a:avLst/>
          </a:prstGeom>
          <a:noFill/>
        </p:spPr>
        <p:txBody>
          <a:bodyPr wrap="square" rtlCol="0">
            <a:spAutoFit/>
          </a:bodyPr>
          <a:lstStyle/>
          <a:p>
            <a:r>
              <a:rPr lang="en-US" sz="1500" dirty="0" smtClean="0"/>
              <a:t>1</a:t>
            </a:r>
          </a:p>
        </p:txBody>
      </p:sp>
      <p:sp>
        <p:nvSpPr>
          <p:cNvPr id="52" name="TextBox 51"/>
          <p:cNvSpPr txBox="1"/>
          <p:nvPr/>
        </p:nvSpPr>
        <p:spPr>
          <a:xfrm>
            <a:off x="5286380" y="5305452"/>
            <a:ext cx="214314" cy="323165"/>
          </a:xfrm>
          <a:prstGeom prst="rect">
            <a:avLst/>
          </a:prstGeom>
          <a:noFill/>
        </p:spPr>
        <p:txBody>
          <a:bodyPr wrap="square" rtlCol="0">
            <a:spAutoFit/>
          </a:bodyPr>
          <a:lstStyle/>
          <a:p>
            <a:r>
              <a:rPr lang="en-US" sz="1500" dirty="0" smtClean="0"/>
              <a:t>2</a:t>
            </a:r>
          </a:p>
        </p:txBody>
      </p:sp>
      <p:cxnSp>
        <p:nvCxnSpPr>
          <p:cNvPr id="53" name="Straight Connector 52"/>
          <p:cNvCxnSpPr/>
          <p:nvPr/>
        </p:nvCxnSpPr>
        <p:spPr>
          <a:xfrm rot="5400000">
            <a:off x="3822695" y="584044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29124" y="5296175"/>
            <a:ext cx="214314" cy="323165"/>
          </a:xfrm>
          <a:prstGeom prst="rect">
            <a:avLst/>
          </a:prstGeom>
          <a:noFill/>
        </p:spPr>
        <p:txBody>
          <a:bodyPr wrap="square" rtlCol="0">
            <a:spAutoFit/>
          </a:bodyPr>
          <a:lstStyle/>
          <a:p>
            <a:r>
              <a:rPr lang="en-US" sz="1500" dirty="0" smtClean="0"/>
              <a:t>3</a:t>
            </a:r>
          </a:p>
        </p:txBody>
      </p:sp>
      <p:sp>
        <p:nvSpPr>
          <p:cNvPr id="55" name="Rectangle 54"/>
          <p:cNvSpPr/>
          <p:nvPr/>
        </p:nvSpPr>
        <p:spPr>
          <a:xfrm>
            <a:off x="5059769" y="5662642"/>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214810" y="566264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a:off x="4965048" y="6302195"/>
            <a:ext cx="928694" cy="33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375615" y="6377022"/>
            <a:ext cx="2428892" cy="369332"/>
          </a:xfrm>
          <a:prstGeom prst="rect">
            <a:avLst/>
          </a:prstGeom>
          <a:noFill/>
        </p:spPr>
        <p:txBody>
          <a:bodyPr wrap="square" rtlCol="0">
            <a:spAutoFit/>
          </a:bodyPr>
          <a:lstStyle/>
          <a:p>
            <a:r>
              <a:rPr lang="en-US" dirty="0" smtClean="0"/>
              <a:t>Interference Cycles</a:t>
            </a:r>
            <a:endParaRPr lang="en-US" dirty="0"/>
          </a:p>
        </p:txBody>
      </p:sp>
      <p:sp>
        <p:nvSpPr>
          <p:cNvPr id="62" name="Rectangle 61"/>
          <p:cNvSpPr/>
          <p:nvPr/>
        </p:nvSpPr>
        <p:spPr>
          <a:xfrm>
            <a:off x="6858016" y="1769132"/>
            <a:ext cx="500066" cy="2857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429520" y="1733552"/>
            <a:ext cx="1857356" cy="400110"/>
          </a:xfrm>
          <a:prstGeom prst="rect">
            <a:avLst/>
          </a:prstGeom>
          <a:noFill/>
        </p:spPr>
        <p:txBody>
          <a:bodyPr wrap="square" rtlCol="0">
            <a:spAutoFit/>
          </a:bodyPr>
          <a:lstStyle/>
          <a:p>
            <a:r>
              <a:rPr lang="en-US" sz="2000" dirty="0" smtClean="0"/>
              <a:t>High Priority</a:t>
            </a:r>
            <a:endParaRPr lang="en-US" sz="2000" dirty="0"/>
          </a:p>
        </p:txBody>
      </p:sp>
    </p:spTree>
    <p:custDataLst>
      <p:tags r:id="rId1"/>
    </p:custDataLst>
  </p:cSld>
  <p:clrMapOvr>
    <a:masterClrMapping/>
  </p:clrMapOvr>
  <p:transition advTm="1024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nodeType="click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p:cTn id="121" dur="1000" fill="hold"/>
                                        <p:tgtEl>
                                          <p:spTgt spid="57"/>
                                        </p:tgtEl>
                                        <p:attrNameLst>
                                          <p:attrName>ppt_w</p:attrName>
                                        </p:attrNameLst>
                                      </p:cBhvr>
                                      <p:tavLst>
                                        <p:tav tm="0">
                                          <p:val>
                                            <p:strVal val="#ppt_w*0.70"/>
                                          </p:val>
                                        </p:tav>
                                        <p:tav tm="100000">
                                          <p:val>
                                            <p:strVal val="#ppt_w"/>
                                          </p:val>
                                        </p:tav>
                                      </p:tavLst>
                                    </p:anim>
                                    <p:anim calcmode="lin" valueType="num">
                                      <p:cBhvr>
                                        <p:cTn id="122" dur="1000" fill="hold"/>
                                        <p:tgtEl>
                                          <p:spTgt spid="57"/>
                                        </p:tgtEl>
                                        <p:attrNameLst>
                                          <p:attrName>ppt_h</p:attrName>
                                        </p:attrNameLst>
                                      </p:cBhvr>
                                      <p:tavLst>
                                        <p:tav tm="0">
                                          <p:val>
                                            <p:strVal val="#ppt_h"/>
                                          </p:val>
                                        </p:tav>
                                        <p:tav tm="100000">
                                          <p:val>
                                            <p:strVal val="#ppt_h"/>
                                          </p:val>
                                        </p:tav>
                                      </p:tavLst>
                                    </p:anim>
                                    <p:animEffect transition="in" filter="fade">
                                      <p:cBhvr>
                                        <p:cTn id="123" dur="1000"/>
                                        <p:tgtEl>
                                          <p:spTgt spid="57"/>
                                        </p:tgtEl>
                                      </p:cBhvr>
                                    </p:animEffect>
                                  </p:childTnLst>
                                </p:cTn>
                              </p:par>
                            </p:childTnLst>
                          </p:cTn>
                        </p:par>
                        <p:par>
                          <p:cTn id="124" fill="hold">
                            <p:stCondLst>
                              <p:cond delay="1000"/>
                            </p:stCondLst>
                            <p:childTnLst>
                              <p:par>
                                <p:cTn id="125" presetID="1" presetClass="entr" presetSubtype="0" fill="hold" grpId="0" nodeType="after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2" grpId="0"/>
      <p:bldP spid="13" grpId="0"/>
      <p:bldP spid="14" grpId="0" animBg="1"/>
      <p:bldP spid="15" grpId="0" animBg="1"/>
      <p:bldP spid="19" grpId="0"/>
      <p:bldP spid="20" grpId="0"/>
      <p:bldP spid="22" grpId="0"/>
      <p:bldP spid="24" grpId="0" build="p"/>
      <p:bldP spid="25" grpId="0" animBg="1"/>
      <p:bldP spid="26" grpId="0"/>
      <p:bldP spid="27" grpId="0" animBg="1"/>
      <p:bldP spid="29" grpId="0"/>
      <p:bldP spid="30" grpId="0"/>
      <p:bldP spid="31" grpId="0" animBg="1"/>
      <p:bldP spid="32" grpId="0" animBg="1"/>
      <p:bldP spid="35" grpId="0"/>
      <p:bldP spid="36" grpId="0"/>
      <p:bldP spid="38" grpId="0"/>
      <p:bldP spid="40" grpId="0" animBg="1"/>
      <p:bldP spid="41" grpId="0" animBg="1"/>
      <p:bldP spid="42" grpId="0"/>
      <p:bldP spid="43" grpId="0" animBg="1"/>
      <p:bldP spid="45" grpId="0"/>
      <p:bldP spid="46" grpId="0"/>
      <p:bldP spid="47" grpId="0" animBg="1"/>
      <p:bldP spid="48" grpId="0" animBg="1"/>
      <p:bldP spid="51" grpId="0"/>
      <p:bldP spid="52" grpId="0"/>
      <p:bldP spid="54" grpId="0"/>
      <p:bldP spid="55" grpId="0" animBg="1"/>
      <p:bldP spid="56" grpId="0" animBg="1"/>
      <p:bldP spid="58" grpId="0"/>
      <p:bldP spid="62" grpId="0" animBg="1"/>
      <p:bldP spid="6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386680"/>
            <a:ext cx="8701118" cy="756320"/>
          </a:xfrm>
        </p:spPr>
        <p:txBody>
          <a:bodyPr>
            <a:noAutofit/>
          </a:bodyPr>
          <a:lstStyle/>
          <a:p>
            <a:r>
              <a:rPr lang="en-US" sz="4000" dirty="0" smtClean="0"/>
              <a:t>Accounting for Interference in </a:t>
            </a:r>
            <a:br>
              <a:rPr lang="en-US" sz="4000" dirty="0" smtClean="0"/>
            </a:br>
            <a:r>
              <a:rPr lang="en-US" sz="4000" dirty="0" err="1" smtClean="0"/>
              <a:t>RSR</a:t>
            </a:r>
            <a:r>
              <a:rPr lang="en-US" sz="4000" baseline="-25000" dirty="0" err="1" smtClean="0"/>
              <a:t>Alone</a:t>
            </a:r>
            <a:r>
              <a:rPr lang="en-US" sz="4000" dirty="0" smtClean="0"/>
              <a:t> Estimation</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smtClean="0">
                <a:solidFill>
                  <a:srgbClr val="FF0000"/>
                </a:solidFill>
              </a:rPr>
              <a:t>Solution: Determine and remove interference cycles from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 calculation</a:t>
            </a:r>
          </a:p>
          <a:p>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t>A cycle is an interference cycle if</a:t>
            </a:r>
          </a:p>
          <a:p>
            <a:pPr lvl="1"/>
            <a:r>
              <a:rPr lang="en-US" sz="2600" dirty="0" smtClean="0"/>
              <a:t>a request from the highest priority application is waiting in the request buffer </a:t>
            </a:r>
            <a:r>
              <a:rPr lang="en-US" sz="2600" i="1" dirty="0" smtClean="0"/>
              <a:t>and</a:t>
            </a:r>
          </a:p>
          <a:p>
            <a:pPr lvl="1"/>
            <a:r>
              <a:rPr lang="en-US" sz="2600" dirty="0" smtClean="0"/>
              <a:t>another application’s request was issued previously</a:t>
            </a:r>
          </a:p>
          <a:p>
            <a:endParaRPr lang="en-US" dirty="0" smtClean="0"/>
          </a:p>
        </p:txBody>
      </p:sp>
      <p:sp>
        <p:nvSpPr>
          <p:cNvPr id="8" name="Oval 7"/>
          <p:cNvSpPr>
            <a:spLocks noChangeArrowheads="1"/>
          </p:cNvSpPr>
          <p:nvPr/>
        </p:nvSpPr>
        <p:spPr bwMode="auto">
          <a:xfrm>
            <a:off x="6858016" y="3186107"/>
            <a:ext cx="2287586" cy="500066"/>
          </a:xfrm>
          <a:prstGeom prst="ellipse">
            <a:avLst/>
          </a:prstGeom>
          <a:noFill/>
          <a:ln w="25400" algn="ctr">
            <a:solidFill>
              <a:srgbClr val="FF0000"/>
            </a:solidFill>
            <a:round/>
            <a:headEnd/>
            <a:tailEnd/>
          </a:ln>
        </p:spPr>
        <p:txBody>
          <a:bodyPr/>
          <a:lstStyle/>
          <a:p>
            <a:endParaRPr lang="en-US"/>
          </a:p>
        </p:txBody>
      </p:sp>
      <p:sp>
        <p:nvSpPr>
          <p:cNvPr id="6" name="Slide Number Placeholder 5"/>
          <p:cNvSpPr>
            <a:spLocks noGrp="1"/>
          </p:cNvSpPr>
          <p:nvPr>
            <p:ph type="sldNum" sz="quarter" idx="11"/>
          </p:nvPr>
        </p:nvSpPr>
        <p:spPr>
          <a:xfrm>
            <a:off x="7467600" y="6492875"/>
            <a:ext cx="2895600" cy="365125"/>
          </a:xfrm>
        </p:spPr>
        <p:txBody>
          <a:bodyPr/>
          <a:lstStyle/>
          <a:p>
            <a:fld id="{323594FA-E141-4234-AE05-360401972BE7}" type="slidenum">
              <a:rPr lang="en-US" altLang="en-US" sz="1600" smtClean="0"/>
              <a:pPr/>
              <a:t>107</a:t>
            </a:fld>
            <a:endParaRPr lang="en-US" altLang="en-US" sz="1600" dirty="0"/>
          </a:p>
        </p:txBody>
      </p:sp>
      <p:graphicFrame>
        <p:nvGraphicFramePr>
          <p:cNvPr id="2" name="Object 2"/>
          <p:cNvGraphicFramePr>
            <a:graphicFrameLocks noChangeAspect="1"/>
          </p:cNvGraphicFramePr>
          <p:nvPr/>
        </p:nvGraphicFramePr>
        <p:xfrm>
          <a:off x="0" y="2543175"/>
          <a:ext cx="9144000" cy="1111250"/>
        </p:xfrm>
        <a:graphic>
          <a:graphicData uri="http://schemas.openxmlformats.org/presentationml/2006/ole">
            <p:oleObj spid="_x0000_s738306" name="Equation" r:id="rId5" imgW="5016240" imgH="609480" progId="Equation.3">
              <p:embed/>
            </p:oleObj>
          </a:graphicData>
        </a:graphic>
      </p:graphicFrame>
    </p:spTree>
    <p:custDataLst>
      <p:tags r:id="rId2"/>
    </p:custDataLst>
  </p:cSld>
  <p:clrMapOvr>
    <a:masterClrMapping/>
  </p:clrMapOvr>
  <p:transition advTm="507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MISE Operation: Putting it All Together</a:t>
            </a:r>
            <a:endParaRPr lang="en-US" dirty="0"/>
          </a:p>
        </p:txBody>
      </p:sp>
      <p:grpSp>
        <p:nvGrpSpPr>
          <p:cNvPr id="3" name="Group 29"/>
          <p:cNvGrpSpPr/>
          <p:nvPr/>
        </p:nvGrpSpPr>
        <p:grpSpPr>
          <a:xfrm>
            <a:off x="344825" y="2352437"/>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r>
                <a:rPr lang="en-US" sz="2400" dirty="0" smtClean="0"/>
                <a:t>time</a:t>
              </a:r>
              <a:endParaRPr lang="en-US" sz="2400" dirty="0"/>
            </a:p>
          </p:txBody>
        </p:sp>
      </p:grpSp>
      <p:sp>
        <p:nvSpPr>
          <p:cNvPr id="14" name="Left Brace 13"/>
          <p:cNvSpPr/>
          <p:nvPr/>
        </p:nvSpPr>
        <p:spPr>
          <a:xfrm rot="5400000">
            <a:off x="2044816" y="141192"/>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69824" y="1322454"/>
            <a:ext cx="3816424" cy="553998"/>
          </a:xfrm>
          <a:prstGeom prst="rect">
            <a:avLst/>
          </a:prstGeom>
          <a:noFill/>
        </p:spPr>
        <p:txBody>
          <a:bodyPr wrap="square" rtlCol="0">
            <a:spAutoFit/>
          </a:bodyPr>
          <a:lstStyle/>
          <a:p>
            <a:pPr algn="ctr"/>
            <a:r>
              <a:rPr lang="en-US" sz="3000" dirty="0" smtClean="0"/>
              <a:t>Interval</a:t>
            </a:r>
            <a:endParaRPr lang="en-US" sz="3000" dirty="0"/>
          </a:p>
        </p:txBody>
      </p:sp>
      <p:sp>
        <p:nvSpPr>
          <p:cNvPr id="21" name="Right Arrow 20"/>
          <p:cNvSpPr/>
          <p:nvPr/>
        </p:nvSpPr>
        <p:spPr>
          <a:xfrm>
            <a:off x="346493" y="3040578"/>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a:off x="3177819" y="4643181"/>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807570"/>
          <a:ext cx="360362" cy="330200"/>
        </p:xfrm>
        <a:graphic>
          <a:graphicData uri="http://schemas.openxmlformats.org/presentationml/2006/ole">
            <p:oleObj spid="_x0000_s739330" name="Equation" r:id="rId5" imgW="152334" imgH="139639" progId="Equation.3">
              <p:embed/>
            </p:oleObj>
          </a:graphicData>
        </a:graphic>
      </p:graphicFrame>
      <p:sp>
        <p:nvSpPr>
          <p:cNvPr id="24" name="Content Placeholder 2"/>
          <p:cNvSpPr txBox="1">
            <a:spLocks/>
          </p:cNvSpPr>
          <p:nvPr/>
        </p:nvSpPr>
        <p:spPr bwMode="auto">
          <a:xfrm>
            <a:off x="3214678" y="5663954"/>
            <a:ext cx="2088232" cy="65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Estimate </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slowdown</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5" name="Left Brace 14"/>
          <p:cNvSpPr/>
          <p:nvPr/>
        </p:nvSpPr>
        <p:spPr>
          <a:xfrm rot="5400000">
            <a:off x="6045344" y="141192"/>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470352" y="1322454"/>
            <a:ext cx="3816424" cy="553998"/>
          </a:xfrm>
          <a:prstGeom prst="rect">
            <a:avLst/>
          </a:prstGeom>
          <a:noFill/>
        </p:spPr>
        <p:txBody>
          <a:bodyPr wrap="square" rtlCol="0">
            <a:spAutoFit/>
          </a:bodyPr>
          <a:lstStyle/>
          <a:p>
            <a:pPr algn="ctr"/>
            <a:r>
              <a:rPr lang="en-US" sz="3000" dirty="0" smtClean="0"/>
              <a:t>Interval</a:t>
            </a:r>
            <a:endParaRPr lang="en-US" sz="3000" dirty="0"/>
          </a:p>
        </p:txBody>
      </p:sp>
      <p:sp>
        <p:nvSpPr>
          <p:cNvPr id="17" name="Right Arrow 16"/>
          <p:cNvSpPr/>
          <p:nvPr/>
        </p:nvSpPr>
        <p:spPr>
          <a:xfrm>
            <a:off x="4429124" y="3036966"/>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7266315" y="4644667"/>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665440"/>
            <a:ext cx="2088232" cy="65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Estimate </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slowdown</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31" name="Content Placeholder 2"/>
          <p:cNvSpPr txBox="1">
            <a:spLocks/>
          </p:cNvSpPr>
          <p:nvPr/>
        </p:nvSpPr>
        <p:spPr bwMode="auto">
          <a:xfrm>
            <a:off x="142844" y="3679908"/>
            <a:ext cx="3914740" cy="1305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Measure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RSR</a:t>
            </a:r>
            <a:r>
              <a:rPr kumimoji="0" lang="en-US" sz="2800" b="0" i="0" u="none" strike="noStrike" kern="0" cap="none" spc="0" normalizeH="0" baseline="-25000" noProof="0" dirty="0" err="1" smtClean="0">
                <a:ln>
                  <a:noFill/>
                </a:ln>
                <a:solidFill>
                  <a:schemeClr val="tx1"/>
                </a:solidFill>
                <a:effectLst/>
                <a:uLnTx/>
                <a:uFillTx/>
                <a:latin typeface="+mn-lt"/>
                <a:ea typeface="+mn-ea"/>
                <a:cs typeface="+mn-cs"/>
              </a:rPr>
              <a:t>Shared</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sz="2800" kern="0" dirty="0" smtClean="0"/>
              <a:t>Estimate </a:t>
            </a:r>
            <a:r>
              <a:rPr lang="en-US" sz="2800" kern="0" dirty="0" err="1" smtClean="0"/>
              <a:t>RSR</a:t>
            </a:r>
            <a:r>
              <a:rPr lang="en-US" sz="2800" kern="0" baseline="-25000" dirty="0" err="1" smtClean="0"/>
              <a:t>Alone</a:t>
            </a:r>
            <a:endParaRPr kumimoji="0" lang="en-US" sz="2800" b="0" i="0" u="none" strike="noStrike" kern="0" cap="none" spc="0" normalizeH="0" baseline="-2500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Tx/>
              <a:buNone/>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graphicFrame>
        <p:nvGraphicFramePr>
          <p:cNvPr id="124932" name="Object 4"/>
          <p:cNvGraphicFramePr>
            <a:graphicFrameLocks noChangeAspect="1"/>
          </p:cNvGraphicFramePr>
          <p:nvPr/>
        </p:nvGraphicFramePr>
        <p:xfrm>
          <a:off x="7640661" y="3793550"/>
          <a:ext cx="360363" cy="330200"/>
        </p:xfrm>
        <a:graphic>
          <a:graphicData uri="http://schemas.openxmlformats.org/presentationml/2006/ole">
            <p:oleObj spid="_x0000_s739331" name="Equation" r:id="rId6" imgW="152334" imgH="139639" progId="Equation.3">
              <p:embed/>
            </p:oleObj>
          </a:graphicData>
        </a:graphic>
      </p:graphicFrame>
      <p:sp>
        <p:nvSpPr>
          <p:cNvPr id="22" name="Content Placeholder 2"/>
          <p:cNvSpPr txBox="1">
            <a:spLocks/>
          </p:cNvSpPr>
          <p:nvPr/>
        </p:nvSpPr>
        <p:spPr bwMode="auto">
          <a:xfrm>
            <a:off x="4300598" y="3659958"/>
            <a:ext cx="3914740" cy="1305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Measure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RSR</a:t>
            </a:r>
            <a:r>
              <a:rPr kumimoji="0" lang="en-US" sz="2800" b="0" i="0" u="none" strike="noStrike" kern="0" cap="none" spc="0" normalizeH="0" baseline="-25000" noProof="0" dirty="0" err="1" smtClean="0">
                <a:ln>
                  <a:noFill/>
                </a:ln>
                <a:solidFill>
                  <a:schemeClr val="tx1"/>
                </a:solidFill>
                <a:effectLst/>
                <a:uLnTx/>
                <a:uFillTx/>
                <a:latin typeface="+mn-lt"/>
                <a:ea typeface="+mn-ea"/>
                <a:cs typeface="+mn-cs"/>
              </a:rPr>
              <a:t>Shared</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sz="2800" kern="0" dirty="0" smtClean="0"/>
              <a:t>Estimate </a:t>
            </a:r>
            <a:r>
              <a:rPr lang="en-US" sz="2800" kern="0" dirty="0" err="1" smtClean="0"/>
              <a:t>RSR</a:t>
            </a:r>
            <a:r>
              <a:rPr lang="en-US" sz="2800" kern="0" baseline="-25000" dirty="0" err="1" smtClean="0"/>
              <a:t>Alone</a:t>
            </a:r>
            <a:endParaRPr kumimoji="0" lang="en-US" sz="2800" b="0" i="0" u="none" strike="noStrike" kern="0" cap="none" spc="0" normalizeH="0" baseline="-2500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Tx/>
              <a:buNone/>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25" name="Slide Number Placeholder 24"/>
          <p:cNvSpPr>
            <a:spLocks noGrp="1"/>
          </p:cNvSpPr>
          <p:nvPr>
            <p:ph type="sldNum" sz="quarter" idx="12"/>
          </p:nvPr>
        </p:nvSpPr>
        <p:spPr/>
        <p:txBody>
          <a:bodyPr/>
          <a:lstStyle/>
          <a:p>
            <a:fld id="{2CF4AA75-1AE0-4593-99DD-33F3F40BED72}" type="slidenum">
              <a:rPr lang="en-US" smtClean="0"/>
              <a:pPr/>
              <a:t>108</a:t>
            </a:fld>
            <a:endParaRPr lang="en-US"/>
          </a:p>
        </p:txBody>
      </p:sp>
    </p:spTree>
    <p:custDataLst>
      <p:tags r:id="rId2"/>
    </p:custDataLst>
  </p:cSld>
  <p:clrMapOvr>
    <a:masterClrMapping/>
  </p:clrMapOvr>
  <p:transition advTm="15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52400"/>
            <a:ext cx="8964612" cy="755650"/>
          </a:xfrm>
        </p:spPr>
        <p:txBody>
          <a:bodyPr/>
          <a:lstStyle/>
          <a:p>
            <a:r>
              <a:rPr lang="en-US" sz="3600" dirty="0" smtClean="0"/>
              <a:t>MISE-</a:t>
            </a:r>
            <a:r>
              <a:rPr lang="en-US" sz="3600" dirty="0" err="1" smtClean="0"/>
              <a:t>QoS</a:t>
            </a:r>
            <a:r>
              <a:rPr lang="en-US" sz="3600" dirty="0" smtClean="0"/>
              <a:t>: Mechanism to Provide Soft </a:t>
            </a:r>
            <a:r>
              <a:rPr lang="en-US" sz="3600" dirty="0" err="1" smtClean="0"/>
              <a:t>QoS</a:t>
            </a:r>
            <a:endParaRPr lang="en-US" sz="3600" dirty="0" smtClean="0"/>
          </a:p>
        </p:txBody>
      </p:sp>
      <p:sp>
        <p:nvSpPr>
          <p:cNvPr id="3" name="Content Placeholder 2"/>
          <p:cNvSpPr>
            <a:spLocks noGrp="1"/>
          </p:cNvSpPr>
          <p:nvPr>
            <p:ph idx="1"/>
          </p:nvPr>
        </p:nvSpPr>
        <p:spPr>
          <a:xfrm>
            <a:off x="228600" y="1422400"/>
            <a:ext cx="8915400" cy="4339650"/>
          </a:xfrm>
        </p:spPr>
        <p:txBody>
          <a:bodyPr>
            <a:noAutofit/>
          </a:bodyPr>
          <a:lstStyle/>
          <a:p>
            <a:pPr>
              <a:spcAft>
                <a:spcPts val="650"/>
              </a:spcAft>
            </a:pPr>
            <a:r>
              <a:rPr lang="en-US" dirty="0" smtClean="0"/>
              <a:t>Assign an initial bandwidth allocation to </a:t>
            </a:r>
            <a:r>
              <a:rPr lang="en-US" dirty="0" err="1" smtClean="0"/>
              <a:t>QoS</a:t>
            </a:r>
            <a:r>
              <a:rPr lang="en-US" dirty="0" smtClean="0"/>
              <a:t>-critical application</a:t>
            </a:r>
          </a:p>
          <a:p>
            <a:pPr>
              <a:spcAft>
                <a:spcPts val="650"/>
              </a:spcAft>
            </a:pPr>
            <a:r>
              <a:rPr lang="en-US" dirty="0" smtClean="0"/>
              <a:t>Estimate slowdown of </a:t>
            </a:r>
            <a:r>
              <a:rPr lang="en-US" dirty="0" err="1" smtClean="0"/>
              <a:t>QoS</a:t>
            </a:r>
            <a:r>
              <a:rPr lang="en-US" dirty="0" smtClean="0"/>
              <a:t>-critical application using the MISE model</a:t>
            </a:r>
          </a:p>
          <a:p>
            <a:pPr>
              <a:spcAft>
                <a:spcPts val="650"/>
              </a:spcAft>
            </a:pPr>
            <a:r>
              <a:rPr lang="en-US" dirty="0" smtClean="0"/>
              <a:t>After every N intervals</a:t>
            </a:r>
            <a:endParaRPr lang="en-US" sz="2500" dirty="0" smtClean="0"/>
          </a:p>
          <a:p>
            <a:pPr lvl="1">
              <a:spcAft>
                <a:spcPts val="650"/>
              </a:spcAft>
            </a:pPr>
            <a:r>
              <a:rPr lang="en-US" sz="2400" dirty="0" smtClean="0">
                <a:solidFill>
                  <a:srgbClr val="0070C0"/>
                </a:solidFill>
              </a:rPr>
              <a:t>If slowdown &gt; bound B +/- </a:t>
            </a:r>
            <a:r>
              <a:rPr lang="el-GR" sz="2400" dirty="0" smtClean="0">
                <a:solidFill>
                  <a:srgbClr val="0070C0"/>
                </a:solidFill>
                <a:latin typeface="Gulim"/>
                <a:ea typeface="Gulim"/>
              </a:rPr>
              <a:t>ε</a:t>
            </a:r>
            <a:r>
              <a:rPr lang="en-US" sz="2400" dirty="0" smtClean="0">
                <a:solidFill>
                  <a:srgbClr val="0070C0"/>
                </a:solidFill>
              </a:rPr>
              <a:t>, increase bandwidth allocation</a:t>
            </a:r>
          </a:p>
          <a:p>
            <a:pPr lvl="1">
              <a:spcAft>
                <a:spcPts val="650"/>
              </a:spcAft>
            </a:pPr>
            <a:r>
              <a:rPr lang="en-US" sz="2400" dirty="0" smtClean="0">
                <a:solidFill>
                  <a:srgbClr val="0070C0"/>
                </a:solidFill>
              </a:rPr>
              <a:t>If slowdown &lt; bound B +/- </a:t>
            </a:r>
            <a:r>
              <a:rPr lang="el-GR" sz="2400" dirty="0" smtClean="0">
                <a:solidFill>
                  <a:srgbClr val="0070C0"/>
                </a:solidFill>
                <a:latin typeface="Gulim"/>
                <a:ea typeface="Gulim"/>
              </a:rPr>
              <a:t>ε</a:t>
            </a:r>
            <a:r>
              <a:rPr lang="en-US" sz="2400" dirty="0" smtClean="0">
                <a:solidFill>
                  <a:srgbClr val="0070C0"/>
                </a:solidFill>
              </a:rPr>
              <a:t>, decrease bandwidth allocation</a:t>
            </a:r>
          </a:p>
          <a:p>
            <a:pPr>
              <a:spcAft>
                <a:spcPts val="650"/>
              </a:spcAft>
            </a:pPr>
            <a:r>
              <a:rPr lang="en-US" sz="2900" dirty="0" smtClean="0"/>
              <a:t>When slowdown bound not met for N intervals</a:t>
            </a:r>
          </a:p>
          <a:p>
            <a:pPr lvl="1">
              <a:spcAft>
                <a:spcPts val="650"/>
              </a:spcAft>
            </a:pPr>
            <a:r>
              <a:rPr lang="en-US" sz="2500" dirty="0" smtClean="0">
                <a:solidFill>
                  <a:srgbClr val="FF0000"/>
                </a:solidFill>
              </a:rPr>
              <a:t>Notify the OS so it can migrate/de-schedule jobs</a:t>
            </a:r>
          </a:p>
        </p:txBody>
      </p:sp>
      <p:sp>
        <p:nvSpPr>
          <p:cNvPr id="5" name="Slide Number Placeholder 4"/>
          <p:cNvSpPr>
            <a:spLocks noGrp="1"/>
          </p:cNvSpPr>
          <p:nvPr>
            <p:ph type="sldNum" sz="quarter" idx="12"/>
          </p:nvPr>
        </p:nvSpPr>
        <p:spPr/>
        <p:txBody>
          <a:bodyPr/>
          <a:lstStyle/>
          <a:p>
            <a:fld id="{2CF4AA75-1AE0-4593-99DD-33F3F40BED72}" type="slidenum">
              <a:rPr lang="en-US" smtClean="0"/>
              <a:pPr/>
              <a:t>109</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11</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p>
          <a:p>
            <a:pPr algn="ct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Tree>
  </p:cSld>
  <p:clrMapOvr>
    <a:masterClrMapping/>
  </p:clrMapOvr>
  <p:transition advTm="38516"/>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sz="3600" dirty="0" smtClean="0"/>
              <a:t>Performance of Non-</a:t>
            </a:r>
            <a:r>
              <a:rPr lang="en-US" sz="3600" dirty="0" err="1" smtClean="0"/>
              <a:t>QoS</a:t>
            </a:r>
            <a:r>
              <a:rPr lang="en-US" sz="3600" dirty="0" smtClean="0"/>
              <a:t>-Critical Applications</a:t>
            </a:r>
          </a:p>
        </p:txBody>
      </p:sp>
      <p:graphicFrame>
        <p:nvGraphicFramePr>
          <p:cNvPr id="14" name="Chart 13"/>
          <p:cNvGraphicFramePr/>
          <p:nvPr/>
        </p:nvGraphicFramePr>
        <p:xfrm>
          <a:off x="428596" y="1400140"/>
          <a:ext cx="828680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786050" y="2328834"/>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14744" y="3043214"/>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3438" y="3471842"/>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25641" y="2614586"/>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8596" y="5472106"/>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000" dirty="0" smtClean="0">
                <a:solidFill>
                  <a:srgbClr val="C00000"/>
                </a:solidFill>
                <a:ea typeface="Tahoma" pitchFamily="34" charset="0"/>
                <a:cs typeface="Tahoma" pitchFamily="34" charset="0"/>
              </a:rPr>
              <a:t>Higher performance when bound is loose</a:t>
            </a:r>
          </a:p>
          <a:p>
            <a:pPr algn="ctr"/>
            <a:endParaRPr lang="en-US" dirty="0"/>
          </a:p>
        </p:txBody>
      </p:sp>
      <p:sp>
        <p:nvSpPr>
          <p:cNvPr id="13" name="TextBox 12"/>
          <p:cNvSpPr txBox="1"/>
          <p:nvPr/>
        </p:nvSpPr>
        <p:spPr>
          <a:xfrm>
            <a:off x="98476" y="5385137"/>
            <a:ext cx="8964613" cy="1015663"/>
          </a:xfrm>
          <a:prstGeom prst="rect">
            <a:avLst/>
          </a:prstGeom>
          <a:solidFill>
            <a:schemeClr val="bg1"/>
          </a:solidFill>
          <a:ln w="25400">
            <a:solidFill>
              <a:schemeClr val="tx1"/>
            </a:solidFill>
          </a:ln>
        </p:spPr>
        <p:txBody>
          <a:bodyPr>
            <a:spAutoFit/>
          </a:bodyPr>
          <a:lstStyle/>
          <a:p>
            <a:pPr lvl="0" algn="ctr"/>
            <a:r>
              <a:rPr lang="en-US" sz="3000" dirty="0" smtClean="0">
                <a:solidFill>
                  <a:srgbClr val="C00000"/>
                </a:solidFill>
                <a:cs typeface="Tahoma" pitchFamily="34" charset="0"/>
              </a:rPr>
              <a:t>When slowdown bound is 10/3 </a:t>
            </a:r>
          </a:p>
          <a:p>
            <a:pPr lvl="0" algn="ctr"/>
            <a:r>
              <a:rPr lang="en-US" sz="3000" dirty="0" smtClean="0">
                <a:solidFill>
                  <a:srgbClr val="C00000"/>
                </a:solidFill>
                <a:cs typeface="Tahoma" pitchFamily="34" charset="0"/>
              </a:rPr>
              <a:t>MISE-</a:t>
            </a:r>
            <a:r>
              <a:rPr lang="en-US" sz="3000" dirty="0" err="1" smtClean="0">
                <a:solidFill>
                  <a:srgbClr val="C00000"/>
                </a:solidFill>
                <a:cs typeface="Tahoma" pitchFamily="34" charset="0"/>
              </a:rPr>
              <a:t>QoS</a:t>
            </a:r>
            <a:r>
              <a:rPr lang="en-US" sz="3000" dirty="0" smtClean="0">
                <a:solidFill>
                  <a:srgbClr val="C00000"/>
                </a:solidFill>
                <a:cs typeface="Tahoma" pitchFamily="34" charset="0"/>
              </a:rPr>
              <a:t> improves system performance by 10%  </a:t>
            </a:r>
            <a:r>
              <a:rPr lang="en-US" sz="3000" dirty="0" smtClean="0">
                <a:solidFill>
                  <a:srgbClr val="C00000"/>
                </a:solidFill>
                <a:latin typeface="+mn-lt"/>
                <a:ea typeface="Tahoma" pitchFamily="34" charset="0"/>
                <a:cs typeface="Tahoma" pitchFamily="34" charset="0"/>
              </a:rPr>
              <a:t> </a:t>
            </a:r>
            <a:endParaRPr lang="en-US" sz="3000" dirty="0">
              <a:solidFill>
                <a:srgbClr val="C00000"/>
              </a:solidFill>
              <a:latin typeface="+mn-lt"/>
              <a:ea typeface="Tahoma" pitchFamily="34" charset="0"/>
              <a:cs typeface="Tahoma" pitchFamily="34" charset="0"/>
            </a:endParaRPr>
          </a:p>
        </p:txBody>
      </p:sp>
      <p:sp>
        <p:nvSpPr>
          <p:cNvPr id="11" name="Slide Number Placeholder 10"/>
          <p:cNvSpPr>
            <a:spLocks noGrp="1"/>
          </p:cNvSpPr>
          <p:nvPr>
            <p:ph type="sldNum" sz="quarter" idx="12"/>
          </p:nvPr>
        </p:nvSpPr>
        <p:spPr/>
        <p:txBody>
          <a:bodyPr/>
          <a:lstStyle/>
          <a:p>
            <a:fld id="{2CF4AA75-1AE0-4593-99DD-33F3F40BED72}" type="slidenum">
              <a:rPr lang="en-US" smtClean="0"/>
              <a:pPr/>
              <a:t>110</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graphicEl>
                                              <a:chart seriesIdx="1" categoryIdx="-4" bldStep="series"/>
                                            </p:graphic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graphicEl>
                                              <a:chart seriesIdx="3" categoryIdx="-4" bldStep="series"/>
                                            </p:graphic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graphicEl>
                                              <a:chart seriesIdx="4" categoryIdx="-4" bldStep="series"/>
                                            </p:graphic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graphicEl>
                                              <a:chart seriesIdx="5" categoryIdx="-4" bldStep="series"/>
                                            </p:graphic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7" grpId="0" animBg="1"/>
      <p:bldP spid="7" grpId="1" animBg="1"/>
      <p:bldP spid="8" grpId="0" animBg="1"/>
      <p:bldP spid="8" grpId="1" animBg="1"/>
      <p:bldP spid="9" grpId="0" animBg="1"/>
      <p:bldP spid="9" grpId="1" animBg="1"/>
      <p:bldP spid="10" grpId="0" animBg="1"/>
      <p:bldP spid="10" grpId="1" animBg="1"/>
      <p:bldP spid="12" grpId="0" animBg="1"/>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sz="3500" dirty="0" smtClean="0"/>
              <a:t>Case Study with Two </a:t>
            </a:r>
            <a:r>
              <a:rPr lang="en-US" sz="3500" dirty="0" err="1" smtClean="0"/>
              <a:t>QoS</a:t>
            </a:r>
            <a:r>
              <a:rPr lang="en-US" sz="3500" dirty="0" smtClean="0"/>
              <a:t>-Critical Applications</a:t>
            </a:r>
          </a:p>
        </p:txBody>
      </p:sp>
      <p:sp>
        <p:nvSpPr>
          <p:cNvPr id="3" name="Content Placeholder 2"/>
          <p:cNvSpPr>
            <a:spLocks noGrp="1"/>
          </p:cNvSpPr>
          <p:nvPr>
            <p:ph idx="1"/>
          </p:nvPr>
        </p:nvSpPr>
        <p:spPr>
          <a:xfrm>
            <a:off x="457200" y="1997075"/>
            <a:ext cx="8229600" cy="4525963"/>
          </a:xfrm>
        </p:spPr>
        <p:txBody>
          <a:bodyPr/>
          <a:lstStyle/>
          <a:p>
            <a:r>
              <a:rPr lang="en-US" dirty="0" smtClean="0"/>
              <a:t>Two comparison points</a:t>
            </a:r>
          </a:p>
          <a:p>
            <a:pPr lvl="1"/>
            <a:r>
              <a:rPr lang="en-US" dirty="0" smtClean="0"/>
              <a:t>Always prioritize both applications</a:t>
            </a:r>
          </a:p>
          <a:p>
            <a:pPr lvl="1"/>
            <a:r>
              <a:rPr lang="en-US" dirty="0" smtClean="0"/>
              <a:t>Prioritize each application 50% of time</a:t>
            </a:r>
          </a:p>
        </p:txBody>
      </p:sp>
      <p:graphicFrame>
        <p:nvGraphicFramePr>
          <p:cNvPr id="13" name="Chart 12"/>
          <p:cNvGraphicFramePr/>
          <p:nvPr/>
        </p:nvGraphicFramePr>
        <p:xfrm>
          <a:off x="285720" y="1396983"/>
          <a:ext cx="8429684"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22" name="Oval 21"/>
          <p:cNvSpPr/>
          <p:nvPr/>
        </p:nvSpPr>
        <p:spPr>
          <a:xfrm>
            <a:off x="1428728" y="5969015"/>
            <a:ext cx="2214578"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Oval 22"/>
          <p:cNvSpPr/>
          <p:nvPr/>
        </p:nvSpPr>
        <p:spPr>
          <a:xfrm>
            <a:off x="3929058" y="5951364"/>
            <a:ext cx="2214578" cy="428628"/>
          </a:xfrm>
          <a:prstGeom prst="ellipse">
            <a:avLst/>
          </a:prstGeom>
          <a:noFill/>
          <a:ln w="25400" cap="flat" cmpd="sng" algn="ctr">
            <a:solidFill>
              <a:srgbClr val="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TextBox 23"/>
          <p:cNvSpPr txBox="1">
            <a:spLocks noChangeArrowheads="1"/>
          </p:cNvSpPr>
          <p:nvPr/>
        </p:nvSpPr>
        <p:spPr bwMode="auto">
          <a:xfrm>
            <a:off x="785786" y="5468949"/>
            <a:ext cx="7924800" cy="1015663"/>
          </a:xfrm>
          <a:prstGeom prst="rect">
            <a:avLst/>
          </a:prstGeom>
          <a:solidFill>
            <a:schemeClr val="bg1"/>
          </a:solidFill>
          <a:ln w="9525">
            <a:solidFill>
              <a:schemeClr val="tx1"/>
            </a:solidFill>
            <a:miter lim="800000"/>
            <a:headEnd/>
            <a:tailEnd/>
          </a:ln>
        </p:spPr>
        <p:txBody>
          <a:bodyPr>
            <a:spAutoFit/>
          </a:bodyPr>
          <a:lstStyle/>
          <a:p>
            <a:pPr algn="ctr"/>
            <a:r>
              <a:rPr lang="en-US" sz="3000" dirty="0">
                <a:solidFill>
                  <a:srgbClr val="C00000"/>
                </a:solidFill>
                <a:cs typeface="Tahoma" pitchFamily="34" charset="0"/>
              </a:rPr>
              <a:t>MISE-</a:t>
            </a:r>
            <a:r>
              <a:rPr lang="en-US" sz="3000" dirty="0" err="1">
                <a:solidFill>
                  <a:srgbClr val="C00000"/>
                </a:solidFill>
                <a:cs typeface="Tahoma" pitchFamily="34" charset="0"/>
              </a:rPr>
              <a:t>QoS</a:t>
            </a:r>
            <a:r>
              <a:rPr lang="en-US" sz="3000" dirty="0">
                <a:solidFill>
                  <a:srgbClr val="C00000"/>
                </a:solidFill>
                <a:cs typeface="Tahoma" pitchFamily="34" charset="0"/>
              </a:rPr>
              <a:t> can achieve a lower slowdown bound for both applications</a:t>
            </a:r>
          </a:p>
        </p:txBody>
      </p:sp>
      <p:sp>
        <p:nvSpPr>
          <p:cNvPr id="26" name="TextBox 25"/>
          <p:cNvSpPr txBox="1"/>
          <p:nvPr/>
        </p:nvSpPr>
        <p:spPr>
          <a:xfrm>
            <a:off x="785786" y="5468949"/>
            <a:ext cx="7924800" cy="1015663"/>
          </a:xfrm>
          <a:prstGeom prst="rect">
            <a:avLst/>
          </a:prstGeom>
          <a:solidFill>
            <a:schemeClr val="bg1"/>
          </a:solidFill>
          <a:ln>
            <a:solidFill>
              <a:schemeClr val="tx1"/>
            </a:solidFill>
          </a:ln>
        </p:spPr>
        <p:txBody>
          <a:bodyPr wrap="square">
            <a:spAutoFit/>
          </a:bodyPr>
          <a:lstStyle/>
          <a:p>
            <a:pPr algn="ctr">
              <a:defRPr/>
            </a:pPr>
            <a:r>
              <a:rPr lang="en-US" sz="3000" dirty="0">
                <a:solidFill>
                  <a:srgbClr val="C00000"/>
                </a:solidFill>
                <a:latin typeface="+mn-lt"/>
                <a:ea typeface="Tahoma" pitchFamily="34" charset="0"/>
                <a:cs typeface="Tahoma" pitchFamily="34" charset="0"/>
              </a:rPr>
              <a:t>MISE-</a:t>
            </a:r>
            <a:r>
              <a:rPr lang="en-US" sz="3000" dirty="0" err="1">
                <a:solidFill>
                  <a:srgbClr val="C00000"/>
                </a:solidFill>
                <a:latin typeface="+mn-lt"/>
                <a:ea typeface="Tahoma" pitchFamily="34" charset="0"/>
                <a:cs typeface="Tahoma" pitchFamily="34" charset="0"/>
              </a:rPr>
              <a:t>QoS</a:t>
            </a:r>
            <a:r>
              <a:rPr lang="en-US" sz="3000" dirty="0">
                <a:solidFill>
                  <a:srgbClr val="C00000"/>
                </a:solidFill>
                <a:latin typeface="+mn-lt"/>
                <a:ea typeface="Tahoma" pitchFamily="34" charset="0"/>
                <a:cs typeface="Tahoma" pitchFamily="34" charset="0"/>
              </a:rPr>
              <a:t> provides much lower slowdowns for non-</a:t>
            </a:r>
            <a:r>
              <a:rPr lang="en-US" sz="3000" dirty="0" err="1">
                <a:solidFill>
                  <a:srgbClr val="C00000"/>
                </a:solidFill>
                <a:latin typeface="+mn-lt"/>
                <a:ea typeface="Tahoma" pitchFamily="34" charset="0"/>
                <a:cs typeface="Tahoma" pitchFamily="34" charset="0"/>
              </a:rPr>
              <a:t>QoS</a:t>
            </a:r>
            <a:r>
              <a:rPr lang="en-US" sz="3000" dirty="0">
                <a:solidFill>
                  <a:srgbClr val="C00000"/>
                </a:solidFill>
                <a:latin typeface="+mn-lt"/>
                <a:ea typeface="Tahoma" pitchFamily="34" charset="0"/>
                <a:cs typeface="Tahoma" pitchFamily="34" charset="0"/>
              </a:rPr>
              <a:t>-critical applications </a:t>
            </a:r>
          </a:p>
        </p:txBody>
      </p:sp>
      <p:sp>
        <p:nvSpPr>
          <p:cNvPr id="10" name="Slide Number Placeholder 9"/>
          <p:cNvSpPr>
            <a:spLocks noGrp="1"/>
          </p:cNvSpPr>
          <p:nvPr>
            <p:ph type="sldNum" sz="quarter" idx="12"/>
          </p:nvPr>
        </p:nvSpPr>
        <p:spPr/>
        <p:txBody>
          <a:bodyPr/>
          <a:lstStyle/>
          <a:p>
            <a:fld id="{2CF4AA75-1AE0-4593-99DD-33F3F40BED72}" type="slidenum">
              <a:rPr lang="en-US" smtClean="0"/>
              <a:pPr/>
              <a:t>111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3" grpId="0">
        <p:bldAsOne/>
      </p:bldGraphic>
      <p:bldP spid="22" grpId="0" animBg="1"/>
      <p:bldP spid="22" grpId="1" animBg="1"/>
      <p:bldP spid="23" grpId="0" animBg="1"/>
      <p:bldP spid="23" grpId="1" animBg="1"/>
      <p:bldP spid="24" grpId="0" animBg="1"/>
      <p:bldP spid="24" grpId="1" animBg="1"/>
      <p:bldP spid="2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4300" dirty="0" smtClean="0"/>
              <a:t>Minimizing Maximum Slowdown</a:t>
            </a:r>
          </a:p>
        </p:txBody>
      </p:sp>
      <p:sp>
        <p:nvSpPr>
          <p:cNvPr id="3" name="Content Placeholder 2"/>
          <p:cNvSpPr>
            <a:spLocks noGrp="1"/>
          </p:cNvSpPr>
          <p:nvPr>
            <p:ph idx="1"/>
          </p:nvPr>
        </p:nvSpPr>
        <p:spPr/>
        <p:txBody>
          <a:bodyPr/>
          <a:lstStyle/>
          <a:p>
            <a:r>
              <a:rPr lang="en-US" dirty="0" smtClean="0"/>
              <a:t>Goal</a:t>
            </a:r>
          </a:p>
          <a:p>
            <a:pPr lvl="1"/>
            <a:r>
              <a:rPr lang="en-US" sz="2500" dirty="0" smtClean="0"/>
              <a:t>Minimize the maximum slowdown experienced by any application</a:t>
            </a:r>
          </a:p>
          <a:p>
            <a:pPr lvl="1">
              <a:buFontTx/>
              <a:buNone/>
            </a:pPr>
            <a:endParaRPr lang="en-US" dirty="0" smtClean="0"/>
          </a:p>
          <a:p>
            <a:r>
              <a:rPr lang="en-US" dirty="0" smtClean="0"/>
              <a:t>Basic Idea</a:t>
            </a:r>
          </a:p>
          <a:p>
            <a:pPr lvl="1"/>
            <a:r>
              <a:rPr lang="en-US" sz="2500" dirty="0" smtClean="0"/>
              <a:t>Assign more memory bandwidth to the more slowed down application</a:t>
            </a:r>
          </a:p>
          <a:p>
            <a:pPr lvl="1"/>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112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Mechanism</a:t>
            </a:r>
          </a:p>
        </p:txBody>
      </p:sp>
      <p:sp>
        <p:nvSpPr>
          <p:cNvPr id="3" name="Content Placeholder 2"/>
          <p:cNvSpPr>
            <a:spLocks noGrp="1"/>
          </p:cNvSpPr>
          <p:nvPr>
            <p:ph idx="1"/>
          </p:nvPr>
        </p:nvSpPr>
        <p:spPr/>
        <p:txBody>
          <a:bodyPr/>
          <a:lstStyle/>
          <a:p>
            <a:r>
              <a:rPr lang="en-US" dirty="0" smtClean="0"/>
              <a:t>Memory controller tracks</a:t>
            </a:r>
          </a:p>
          <a:p>
            <a:pPr lvl="1"/>
            <a:r>
              <a:rPr lang="en-US" sz="2500" dirty="0" smtClean="0"/>
              <a:t>Slowdown bound B</a:t>
            </a:r>
          </a:p>
          <a:p>
            <a:pPr lvl="1"/>
            <a:r>
              <a:rPr lang="en-US" sz="2500" dirty="0" smtClean="0"/>
              <a:t>Bandwidth allocation of all applications</a:t>
            </a:r>
          </a:p>
          <a:p>
            <a:pPr lvl="1"/>
            <a:endParaRPr lang="en-US" dirty="0" smtClean="0"/>
          </a:p>
          <a:p>
            <a:r>
              <a:rPr lang="en-US" dirty="0" smtClean="0"/>
              <a:t>Different components of mechanism</a:t>
            </a:r>
          </a:p>
          <a:p>
            <a:pPr lvl="1"/>
            <a:r>
              <a:rPr lang="en-US" sz="2500" dirty="0" smtClean="0"/>
              <a:t>Bandwidth redistribution policy</a:t>
            </a:r>
          </a:p>
          <a:p>
            <a:pPr lvl="1"/>
            <a:r>
              <a:rPr lang="en-US" sz="2500" dirty="0" smtClean="0"/>
              <a:t>Modifying target bound</a:t>
            </a:r>
          </a:p>
          <a:p>
            <a:pPr lvl="1"/>
            <a:r>
              <a:rPr lang="en-US" sz="2500" dirty="0" smtClean="0">
                <a:solidFill>
                  <a:srgbClr val="FF0000"/>
                </a:solidFill>
              </a:rPr>
              <a:t>Communicating target bound to OS periodically</a:t>
            </a:r>
          </a:p>
          <a:p>
            <a:pPr lvl="1">
              <a:buFontTx/>
              <a:buNone/>
            </a:pPr>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113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Bandwidth Redistribution</a:t>
            </a:r>
          </a:p>
        </p:txBody>
      </p:sp>
      <p:sp>
        <p:nvSpPr>
          <p:cNvPr id="3" name="Content Placeholder 2"/>
          <p:cNvSpPr>
            <a:spLocks noGrp="1"/>
          </p:cNvSpPr>
          <p:nvPr>
            <p:ph idx="1"/>
          </p:nvPr>
        </p:nvSpPr>
        <p:spPr/>
        <p:txBody>
          <a:bodyPr>
            <a:normAutofit fontScale="77500" lnSpcReduction="20000"/>
          </a:bodyPr>
          <a:lstStyle/>
          <a:p>
            <a:r>
              <a:rPr lang="en-US" sz="3800" dirty="0" smtClean="0"/>
              <a:t>At the end of each interval,</a:t>
            </a:r>
          </a:p>
          <a:p>
            <a:pPr>
              <a:buNone/>
            </a:pPr>
            <a:endParaRPr lang="en-US" sz="3000" dirty="0" smtClean="0"/>
          </a:p>
          <a:p>
            <a:pPr lvl="1"/>
            <a:r>
              <a:rPr lang="en-US" sz="3300" dirty="0" smtClean="0"/>
              <a:t>Group applications into two clusters</a:t>
            </a:r>
          </a:p>
          <a:p>
            <a:pPr lvl="1">
              <a:buNone/>
            </a:pPr>
            <a:endParaRPr lang="en-US" sz="3300" dirty="0" smtClean="0"/>
          </a:p>
          <a:p>
            <a:pPr lvl="1"/>
            <a:r>
              <a:rPr lang="en-US" sz="3300" dirty="0" smtClean="0">
                <a:solidFill>
                  <a:srgbClr val="FF0000"/>
                </a:solidFill>
              </a:rPr>
              <a:t>Cluster 1: applications that meet bound</a:t>
            </a:r>
          </a:p>
          <a:p>
            <a:pPr lvl="1">
              <a:buNone/>
            </a:pPr>
            <a:endParaRPr lang="en-US" sz="3300" dirty="0" smtClean="0">
              <a:solidFill>
                <a:srgbClr val="FF0000"/>
              </a:solidFill>
            </a:endParaRPr>
          </a:p>
          <a:p>
            <a:pPr lvl="1"/>
            <a:r>
              <a:rPr lang="en-US" sz="3300" dirty="0" smtClean="0">
                <a:solidFill>
                  <a:srgbClr val="FF0000"/>
                </a:solidFill>
              </a:rPr>
              <a:t>Cluster 2: applications that don’t meet bound</a:t>
            </a:r>
          </a:p>
          <a:p>
            <a:pPr lvl="1">
              <a:buNone/>
            </a:pPr>
            <a:endParaRPr lang="en-US" sz="3300" dirty="0" smtClean="0">
              <a:solidFill>
                <a:srgbClr val="C00000"/>
              </a:solidFill>
            </a:endParaRPr>
          </a:p>
          <a:p>
            <a:pPr lvl="1"/>
            <a:r>
              <a:rPr lang="en-US" sz="3300" dirty="0" smtClean="0"/>
              <a:t>Steal small amount of bandwidth from each application in cluster 1 and allocate to applications in cluster 2</a:t>
            </a:r>
          </a:p>
        </p:txBody>
      </p:sp>
      <p:sp>
        <p:nvSpPr>
          <p:cNvPr id="4" name="Slide Number Placeholder 3"/>
          <p:cNvSpPr>
            <a:spLocks noGrp="1"/>
          </p:cNvSpPr>
          <p:nvPr>
            <p:ph type="sldNum" sz="quarter" idx="12"/>
          </p:nvPr>
        </p:nvSpPr>
        <p:spPr/>
        <p:txBody>
          <a:bodyPr/>
          <a:lstStyle/>
          <a:p>
            <a:fld id="{2CF4AA75-1AE0-4593-99DD-33F3F40BED72}" type="slidenum">
              <a:rPr lang="en-US" smtClean="0"/>
              <a:pPr/>
              <a:t>114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Modifying Target Bound</a:t>
            </a:r>
          </a:p>
        </p:txBody>
      </p:sp>
      <p:sp>
        <p:nvSpPr>
          <p:cNvPr id="3" name="Content Placeholder 2"/>
          <p:cNvSpPr>
            <a:spLocks noGrp="1"/>
          </p:cNvSpPr>
          <p:nvPr>
            <p:ph idx="1"/>
          </p:nvPr>
        </p:nvSpPr>
        <p:spPr>
          <a:xfrm>
            <a:off x="157194" y="1442120"/>
            <a:ext cx="8915400" cy="5339680"/>
          </a:xfrm>
        </p:spPr>
        <p:txBody>
          <a:bodyPr/>
          <a:lstStyle/>
          <a:p>
            <a:r>
              <a:rPr lang="en-US" dirty="0" smtClean="0"/>
              <a:t>If bound B is met for past N intervals</a:t>
            </a:r>
          </a:p>
          <a:p>
            <a:pPr lvl="1"/>
            <a:r>
              <a:rPr lang="en-US" sz="2500" dirty="0" smtClean="0"/>
              <a:t>Bound can be made more aggressive</a:t>
            </a:r>
          </a:p>
          <a:p>
            <a:pPr lvl="1"/>
            <a:r>
              <a:rPr lang="en-US" sz="2500" dirty="0" smtClean="0">
                <a:solidFill>
                  <a:srgbClr val="FF0000"/>
                </a:solidFill>
              </a:rPr>
              <a:t>Set bound higher than the slowdown of most slowed down application</a:t>
            </a:r>
          </a:p>
          <a:p>
            <a:pPr lvl="1"/>
            <a:endParaRPr lang="en-US" dirty="0" smtClean="0">
              <a:solidFill>
                <a:srgbClr val="C00000"/>
              </a:solidFill>
            </a:endParaRPr>
          </a:p>
          <a:p>
            <a:pPr lvl="1">
              <a:buNone/>
            </a:pPr>
            <a:endParaRPr lang="en-US" dirty="0" smtClean="0">
              <a:solidFill>
                <a:srgbClr val="C00000"/>
              </a:solidFill>
            </a:endParaRPr>
          </a:p>
          <a:p>
            <a:r>
              <a:rPr lang="en-US" dirty="0" smtClean="0"/>
              <a:t>If bound B not met for past N intervals by more than half the applications</a:t>
            </a:r>
          </a:p>
          <a:p>
            <a:pPr lvl="1"/>
            <a:r>
              <a:rPr lang="en-US" sz="2500" dirty="0" smtClean="0"/>
              <a:t>Bound should be more relaxed</a:t>
            </a:r>
          </a:p>
          <a:p>
            <a:pPr lvl="1"/>
            <a:r>
              <a:rPr lang="en-US" sz="2500" dirty="0" smtClean="0">
                <a:solidFill>
                  <a:srgbClr val="FF0000"/>
                </a:solidFill>
              </a:rPr>
              <a:t>Set bound to slowdown of most slowed down application</a:t>
            </a:r>
          </a:p>
          <a:p>
            <a:pPr lvl="1"/>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115</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Harmonic Speedup </a:t>
            </a:r>
            <a:endParaRPr lang="en-US" dirty="0"/>
          </a:p>
        </p:txBody>
      </p:sp>
      <p:graphicFrame>
        <p:nvGraphicFramePr>
          <p:cNvPr id="6" name="Chart 5"/>
          <p:cNvGraphicFramePr/>
          <p:nvPr/>
        </p:nvGraphicFramePr>
        <p:xfrm>
          <a:off x="714348" y="1508109"/>
          <a:ext cx="7643866"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2CF4AA75-1AE0-4593-99DD-33F3F40BED72}" type="slidenum">
              <a:rPr lang="en-US" smtClean="0"/>
              <a:pPr/>
              <a:t>116</a:t>
            </a:fld>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Maximum Slowdown</a:t>
            </a:r>
            <a:endParaRPr lang="en-US" dirty="0"/>
          </a:p>
        </p:txBody>
      </p:sp>
      <p:graphicFrame>
        <p:nvGraphicFramePr>
          <p:cNvPr id="6" name="Chart 5"/>
          <p:cNvGraphicFramePr/>
          <p:nvPr/>
        </p:nvGraphicFramePr>
        <p:xfrm>
          <a:off x="857224" y="1512871"/>
          <a:ext cx="7572428"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2CF4AA75-1AE0-4593-99DD-33F3F40BED72}" type="slidenum">
              <a:rPr lang="en-US" smtClean="0"/>
              <a:pPr/>
              <a:t>117</a:t>
            </a:fld>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smtClean="0"/>
              <a:t>Sensitivity to Memory Intensity</a:t>
            </a:r>
            <a:br>
              <a:rPr lang="en-US" dirty="0" smtClean="0"/>
            </a:br>
            <a:r>
              <a:rPr lang="en-US" dirty="0" smtClean="0"/>
              <a:t>(16 cores)</a:t>
            </a:r>
          </a:p>
        </p:txBody>
      </p:sp>
      <p:graphicFrame>
        <p:nvGraphicFramePr>
          <p:cNvPr id="8" name="Chart 7"/>
          <p:cNvGraphicFramePr/>
          <p:nvPr/>
        </p:nvGraphicFramePr>
        <p:xfrm>
          <a:off x="457200" y="1600200"/>
          <a:ext cx="8072494"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CF4AA75-1AE0-4593-99DD-33F3F40BED72}" type="slidenum">
              <a:rPr lang="en-US" smtClean="0"/>
              <a:pPr/>
              <a:t>118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 Per-Application Error</a:t>
            </a:r>
            <a:endParaRPr lang="en-US" dirty="0"/>
          </a:p>
        </p:txBody>
      </p:sp>
      <p:graphicFrame>
        <p:nvGraphicFramePr>
          <p:cNvPr id="5" name="Table 4"/>
          <p:cNvGraphicFramePr>
            <a:graphicFrameLocks noGrp="1"/>
          </p:cNvGraphicFramePr>
          <p:nvPr/>
        </p:nvGraphicFramePr>
        <p:xfrm>
          <a:off x="519085" y="1465283"/>
          <a:ext cx="8143931" cy="5273040"/>
        </p:xfrm>
        <a:graphic>
          <a:graphicData uri="http://schemas.openxmlformats.org/drawingml/2006/table">
            <a:tbl>
              <a:tblPr firstRow="1" bandRow="1">
                <a:tableStyleId>{5C22544A-7EE6-4342-B048-85BDC9FD1C3A}</a:tableStyleId>
              </a:tblPr>
              <a:tblGrid>
                <a:gridCol w="1900251"/>
                <a:gridCol w="1085857"/>
                <a:gridCol w="995369"/>
                <a:gridCol w="1900251"/>
                <a:gridCol w="1085857"/>
                <a:gridCol w="1176346"/>
              </a:tblGrid>
              <a:tr h="357020">
                <a:tc>
                  <a:txBody>
                    <a:bodyPr/>
                    <a:lstStyle/>
                    <a:p>
                      <a:r>
                        <a:rPr lang="en-US" dirty="0" smtClean="0">
                          <a:solidFill>
                            <a:srgbClr val="FF0000"/>
                          </a:solidFill>
                        </a:rPr>
                        <a:t>Benchmark</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rgbClr val="FF0000"/>
                          </a:solidFill>
                        </a:rPr>
                        <a:t>STFM</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rgbClr val="FF0000"/>
                          </a:solidFill>
                        </a:rPr>
                        <a:t>MISE</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rgbClr val="FF0000"/>
                          </a:solidFill>
                        </a:rPr>
                        <a:t>Benchmark</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rgbClr val="FF0000"/>
                          </a:solidFill>
                        </a:rPr>
                        <a:t>STFM</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rgbClr val="FF0000"/>
                          </a:solidFill>
                        </a:rPr>
                        <a:t>MISE</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453.povray</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56.3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0.1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473.astar</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12.3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454.calculix</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43.5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456.hmmer</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17.9</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400.perlbench</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26.8</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464.h264ref</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13.7</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447.dealII</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37.5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401.bzip2</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28.3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436.cactusADM</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18.4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458.sjeng</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21.3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8.8</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450.soplex</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29.8</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433.milc</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26.4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9.5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444.namd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43.6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3.7</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481.wrf</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33.6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11.1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437.leslie3d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26.4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429.mcf</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83.74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11.5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403.gcc</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25.4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445.gobmk</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23.1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12.5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462.libquantum</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48.9</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5.3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483.xalancbmk</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18</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13.6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459.GemsFDTD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21.6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5.5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435.gromacs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31.4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15.6</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470.lbm</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6.9</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6.3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482.sphinx3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16.8</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473.astar</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12.3</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471.omnetpp</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26.2</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17.5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582">
                <a:tc>
                  <a:txBody>
                    <a:bodyPr/>
                    <a:lstStyle/>
                    <a:p>
                      <a:r>
                        <a:rPr lang="en-US" sz="1700" dirty="0" smtClean="0"/>
                        <a:t>456.hmmer</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17.9</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8.1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465.tonto</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32.7</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smtClean="0"/>
                        <a:t>19.5</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a:spLocks noGrp="1"/>
          </p:cNvSpPr>
          <p:nvPr>
            <p:ph type="sldNum" sz="quarter" idx="12"/>
          </p:nvPr>
        </p:nvSpPr>
        <p:spPr/>
        <p:txBody>
          <a:bodyPr/>
          <a:lstStyle/>
          <a:p>
            <a:fld id="{2CF4AA75-1AE0-4593-99DD-33F3F40BED72}" type="slidenum">
              <a:rPr lang="en-US" smtClean="0"/>
              <a:pPr/>
              <a:t>119</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12</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p>
          <a:p>
            <a:pPr algn="ct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
        <p:nvSpPr>
          <p:cNvPr id="18" name="Rectangle 17"/>
          <p:cNvSpPr/>
          <p:nvPr/>
        </p:nvSpPr>
        <p:spPr>
          <a:xfrm>
            <a:off x="1476702" y="4346030"/>
            <a:ext cx="2590800" cy="22098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00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to Epoch and Interval Lengths</a:t>
            </a:r>
            <a:endParaRPr lang="en-US" dirty="0"/>
          </a:p>
        </p:txBody>
      </p:sp>
      <p:graphicFrame>
        <p:nvGraphicFramePr>
          <p:cNvPr id="5" name="Table 4"/>
          <p:cNvGraphicFramePr>
            <a:graphicFrameLocks noGrp="1"/>
          </p:cNvGraphicFramePr>
          <p:nvPr/>
        </p:nvGraphicFramePr>
        <p:xfrm>
          <a:off x="1285853" y="2286548"/>
          <a:ext cx="7215237" cy="2857520"/>
        </p:xfrm>
        <a:graphic>
          <a:graphicData uri="http://schemas.openxmlformats.org/drawingml/2006/table">
            <a:tbl>
              <a:tblPr firstRow="1" bandRow="1">
                <a:tableStyleId>{5C22544A-7EE6-4342-B048-85BDC9FD1C3A}</a:tableStyleId>
              </a:tblPr>
              <a:tblGrid>
                <a:gridCol w="1775638"/>
                <a:gridCol w="1099204"/>
                <a:gridCol w="1014649"/>
                <a:gridCol w="1055783"/>
                <a:gridCol w="1198394"/>
                <a:gridCol w="1071569"/>
              </a:tblGrid>
              <a:tr h="571504">
                <a:tc>
                  <a:txBody>
                    <a:bodyPr/>
                    <a:lstStyle/>
                    <a:p>
                      <a:endParaRPr lang="en-US"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smtClean="0">
                          <a:solidFill>
                            <a:srgbClr val="0070C0"/>
                          </a:solidFill>
                        </a:rPr>
                        <a:t>1 mil.</a:t>
                      </a:r>
                      <a:endParaRPr lang="en-US" sz="19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smtClean="0">
                          <a:solidFill>
                            <a:srgbClr val="0070C0"/>
                          </a:solidFill>
                        </a:rPr>
                        <a:t>5 mil.</a:t>
                      </a:r>
                      <a:endParaRPr lang="en-US" sz="19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smtClean="0">
                          <a:solidFill>
                            <a:srgbClr val="0070C0"/>
                          </a:solidFill>
                        </a:rPr>
                        <a:t>10</a:t>
                      </a:r>
                      <a:r>
                        <a:rPr lang="en-US" sz="1900" baseline="0" dirty="0" smtClean="0">
                          <a:solidFill>
                            <a:srgbClr val="0070C0"/>
                          </a:solidFill>
                        </a:rPr>
                        <a:t> mil.</a:t>
                      </a:r>
                      <a:endParaRPr lang="en-US" sz="19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smtClean="0">
                          <a:solidFill>
                            <a:srgbClr val="0070C0"/>
                          </a:solidFill>
                        </a:rPr>
                        <a:t>25 mil.</a:t>
                      </a:r>
                      <a:endParaRPr lang="en-US" sz="19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smtClean="0">
                          <a:solidFill>
                            <a:srgbClr val="0070C0"/>
                          </a:solidFill>
                        </a:rPr>
                        <a:t>50 mil.</a:t>
                      </a:r>
                      <a:endParaRPr lang="en-US" sz="19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1504">
                <a:tc>
                  <a:txBody>
                    <a:bodyPr/>
                    <a:lstStyle/>
                    <a:p>
                      <a:r>
                        <a:rPr lang="en-US" sz="1900" b="1" baseline="0" dirty="0" smtClean="0">
                          <a:solidFill>
                            <a:srgbClr val="0070C0"/>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9.1%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10.7%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1504">
                <a:tc>
                  <a:txBody>
                    <a:bodyPr/>
                    <a:lstStyle/>
                    <a:p>
                      <a:r>
                        <a:rPr lang="en-US" sz="1900" b="1" baseline="0" dirty="0" smtClean="0">
                          <a:solidFill>
                            <a:srgbClr val="0070C0"/>
                          </a:solidFill>
                        </a:rPr>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9.6%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1504">
                <a:tc>
                  <a:txBody>
                    <a:bodyPr/>
                    <a:lstStyle/>
                    <a:p>
                      <a:r>
                        <a:rPr lang="en-US" sz="1900" b="1" baseline="0" dirty="0" smtClean="0">
                          <a:solidFill>
                            <a:srgbClr val="0070C0"/>
                          </a:solidFill>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9.1%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1504">
                <a:tc>
                  <a:txBody>
                    <a:bodyPr/>
                    <a:lstStyle/>
                    <a:p>
                      <a:r>
                        <a:rPr lang="en-US" sz="1900" b="1" baseline="0" dirty="0" smtClean="0">
                          <a:solidFill>
                            <a:srgbClr val="0070C0"/>
                          </a:solidFill>
                        </a:rPr>
                        <a:t>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31.3%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14.8%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14.9%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11.7%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4286248" y="1428736"/>
            <a:ext cx="1928826" cy="861774"/>
          </a:xfrm>
          <a:prstGeom prst="rect">
            <a:avLst/>
          </a:prstGeom>
          <a:noFill/>
        </p:spPr>
        <p:txBody>
          <a:bodyPr wrap="square" rtlCol="0">
            <a:spAutoFit/>
          </a:bodyPr>
          <a:lstStyle/>
          <a:p>
            <a:pPr algn="ctr"/>
            <a:r>
              <a:rPr lang="en-US" sz="2500" b="1" dirty="0" smtClean="0">
                <a:solidFill>
                  <a:srgbClr val="FF0000"/>
                </a:solidFill>
              </a:rPr>
              <a:t>Interval </a:t>
            </a:r>
          </a:p>
          <a:p>
            <a:pPr algn="ctr"/>
            <a:r>
              <a:rPr lang="en-US" sz="2500" b="1" dirty="0" smtClean="0">
                <a:solidFill>
                  <a:srgbClr val="FF0000"/>
                </a:solidFill>
              </a:rPr>
              <a:t>Length</a:t>
            </a:r>
            <a:endParaRPr lang="en-US" sz="2500" b="1" dirty="0">
              <a:solidFill>
                <a:srgbClr val="FF0000"/>
              </a:solidFill>
            </a:endParaRPr>
          </a:p>
        </p:txBody>
      </p:sp>
      <p:sp>
        <p:nvSpPr>
          <p:cNvPr id="7" name="TextBox 6"/>
          <p:cNvSpPr txBox="1"/>
          <p:nvPr/>
        </p:nvSpPr>
        <p:spPr>
          <a:xfrm>
            <a:off x="-232275" y="3495920"/>
            <a:ext cx="1928826" cy="861774"/>
          </a:xfrm>
          <a:prstGeom prst="rect">
            <a:avLst/>
          </a:prstGeom>
          <a:noFill/>
        </p:spPr>
        <p:txBody>
          <a:bodyPr wrap="square" rtlCol="0">
            <a:spAutoFit/>
          </a:bodyPr>
          <a:lstStyle/>
          <a:p>
            <a:pPr algn="ctr"/>
            <a:r>
              <a:rPr lang="en-US" sz="2500" b="1" dirty="0" smtClean="0">
                <a:solidFill>
                  <a:srgbClr val="FF0000"/>
                </a:solidFill>
              </a:rPr>
              <a:t>Epoch </a:t>
            </a:r>
          </a:p>
          <a:p>
            <a:pPr algn="ctr"/>
            <a:r>
              <a:rPr lang="en-US" sz="2500" b="1" dirty="0" smtClean="0">
                <a:solidFill>
                  <a:srgbClr val="FF0000"/>
                </a:solidFill>
              </a:rPr>
              <a:t>Length</a:t>
            </a:r>
            <a:endParaRPr lang="en-US" sz="2500" b="1" dirty="0">
              <a:solidFill>
                <a:srgbClr val="FF0000"/>
              </a:solidFill>
            </a:endParaRPr>
          </a:p>
        </p:txBody>
      </p:sp>
      <p:sp>
        <p:nvSpPr>
          <p:cNvPr id="8" name="Slide Number Placeholder 7"/>
          <p:cNvSpPr>
            <a:spLocks noGrp="1"/>
          </p:cNvSpPr>
          <p:nvPr>
            <p:ph type="sldNum" sz="quarter" idx="12"/>
          </p:nvPr>
        </p:nvSpPr>
        <p:spPr/>
        <p:txBody>
          <a:bodyPr/>
          <a:lstStyle/>
          <a:p>
            <a:fld id="{2CF4AA75-1AE0-4593-99DD-33F3F40BED72}" type="slidenum">
              <a:rPr lang="en-US" smtClean="0"/>
              <a:pPr/>
              <a:t>120</a:t>
            </a:fld>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Mixes</a:t>
            </a:r>
            <a:endParaRPr lang="en-US" dirty="0"/>
          </a:p>
        </p:txBody>
      </p:sp>
      <p:graphicFrame>
        <p:nvGraphicFramePr>
          <p:cNvPr id="6" name="Content Placeholder 5"/>
          <p:cNvGraphicFramePr>
            <a:graphicFrameLocks noGrp="1"/>
          </p:cNvGraphicFramePr>
          <p:nvPr>
            <p:ph idx="1"/>
          </p:nvPr>
        </p:nvGraphicFramePr>
        <p:xfrm>
          <a:off x="247650" y="1554480"/>
          <a:ext cx="8610600" cy="5151120"/>
        </p:xfrm>
        <a:graphic>
          <a:graphicData uri="http://schemas.openxmlformats.org/drawingml/2006/table">
            <a:tbl>
              <a:tblPr firstRow="1" bandRow="1">
                <a:tableStyleId>{5C22544A-7EE6-4342-B048-85BDC9FD1C3A}</a:tableStyleId>
              </a:tblPr>
              <a:tblGrid>
                <a:gridCol w="2152650"/>
                <a:gridCol w="2152650"/>
                <a:gridCol w="2152650"/>
                <a:gridCol w="2152650"/>
              </a:tblGrid>
              <a:tr h="370840">
                <a:tc>
                  <a:txBody>
                    <a:bodyPr/>
                    <a:lstStyle/>
                    <a:p>
                      <a:pPr algn="ctr"/>
                      <a:r>
                        <a:rPr lang="en-US" sz="2000" dirty="0" smtClean="0">
                          <a:solidFill>
                            <a:srgbClr val="FF0000"/>
                          </a:solidFill>
                        </a:rPr>
                        <a:t>Mix No.</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FF0000"/>
                          </a:solidFill>
                        </a:rPr>
                        <a:t>Benchmark 1</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FF0000"/>
                          </a:solidFill>
                        </a:rPr>
                        <a:t>Benchmark</a:t>
                      </a:r>
                      <a:r>
                        <a:rPr lang="en-US" sz="2000" baseline="0" dirty="0" smtClean="0">
                          <a:solidFill>
                            <a:srgbClr val="FF0000"/>
                          </a:solidFill>
                        </a:rPr>
                        <a:t> 2</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rgbClr val="FF0000"/>
                          </a:solidFill>
                        </a:rPr>
                        <a:t>Benchmark 3</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sphinx3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leslie3d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milc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sjeng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gcc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perlbench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tonto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povray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wrf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perlbench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gcc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povray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gcc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povray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leslie3d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perlbench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namd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lbm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h264ref</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bzip2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libquantum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hmmer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lbm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omnetpp</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sjeng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libquantum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cactusADM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namd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libquantum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mcf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xalancbmk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mcf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astar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12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mcf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t>libquantum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leslie3d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Slide Number Placeholder 6"/>
          <p:cNvSpPr>
            <a:spLocks noGrp="1"/>
          </p:cNvSpPr>
          <p:nvPr>
            <p:ph type="sldNum" sz="quarter" idx="12"/>
          </p:nvPr>
        </p:nvSpPr>
        <p:spPr/>
        <p:txBody>
          <a:bodyPr/>
          <a:lstStyle/>
          <a:p>
            <a:fld id="{2CF4AA75-1AE0-4593-99DD-33F3F40BED72}" type="slidenum">
              <a:rPr lang="en-US" smtClean="0"/>
              <a:pPr/>
              <a:t>121</a:t>
            </a:fld>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STFM’s Effectiveness in Enforcing </a:t>
            </a:r>
            <a:r>
              <a:rPr lang="en-US" dirty="0" err="1" smtClean="0"/>
              <a:t>QoS</a:t>
            </a:r>
            <a:endParaRPr lang="en-US" dirty="0"/>
          </a:p>
        </p:txBody>
      </p:sp>
      <p:graphicFrame>
        <p:nvGraphicFramePr>
          <p:cNvPr id="8" name="Table 7"/>
          <p:cNvGraphicFramePr>
            <a:graphicFrameLocks noGrp="1"/>
          </p:cNvGraphicFramePr>
          <p:nvPr/>
        </p:nvGraphicFramePr>
        <p:xfrm>
          <a:off x="571472" y="2534899"/>
          <a:ext cx="8112035" cy="2418101"/>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407554">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2300" b="0" dirty="0" smtClean="0"/>
                        <a:t>63.7%</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accent3"/>
                          </a:solidFill>
                        </a:rPr>
                        <a:t>QoS</a:t>
                      </a:r>
                      <a:r>
                        <a:rPr lang="en-US" sz="2300" b="1" dirty="0" smtClean="0">
                          <a:solidFill>
                            <a:schemeClr val="accent3"/>
                          </a:solidFill>
                        </a:rPr>
                        <a:t> Bound </a:t>
                      </a:r>
                    </a:p>
                    <a:p>
                      <a:pPr algn="ctr"/>
                      <a:r>
                        <a:rPr lang="en-US" sz="2300" b="1" dirty="0" smtClean="0">
                          <a:solidFill>
                            <a:schemeClr val="accent3"/>
                          </a:solidFill>
                        </a:rPr>
                        <a:t>Not Met</a:t>
                      </a:r>
                      <a:endParaRPr lang="en-US" sz="2300" b="1"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2.4%</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17.9%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714348" y="1595414"/>
            <a:ext cx="7715304" cy="477054"/>
          </a:xfrm>
          <a:prstGeom prst="rect">
            <a:avLst/>
          </a:prstGeom>
          <a:noFill/>
        </p:spPr>
        <p:txBody>
          <a:bodyPr wrap="square" rtlCol="0">
            <a:spAutoFit/>
          </a:bodyPr>
          <a:lstStyle/>
          <a:p>
            <a:pPr algn="ctr"/>
            <a:r>
              <a:rPr lang="en-US" sz="2500" dirty="0" smtClean="0"/>
              <a:t>Across 3000 data points</a:t>
            </a:r>
            <a:endParaRPr lang="en-US" sz="2500" dirty="0"/>
          </a:p>
        </p:txBody>
      </p:sp>
      <p:sp>
        <p:nvSpPr>
          <p:cNvPr id="7" name="Slide Number Placeholder 6"/>
          <p:cNvSpPr>
            <a:spLocks noGrp="1"/>
          </p:cNvSpPr>
          <p:nvPr>
            <p:ph type="sldNum" sz="quarter" idx="12"/>
          </p:nvPr>
        </p:nvSpPr>
        <p:spPr/>
        <p:txBody>
          <a:bodyPr/>
          <a:lstStyle/>
          <a:p>
            <a:fld id="{2CF4AA75-1AE0-4593-99DD-33F3F40BED72}" type="slidenum">
              <a:rPr lang="en-US" smtClean="0"/>
              <a:pPr/>
              <a:t>122</a:t>
            </a:fld>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STFM vs. MISE’s System Performance</a:t>
            </a:r>
            <a:endParaRPr lang="en-US" dirty="0"/>
          </a:p>
        </p:txBody>
      </p:sp>
      <p:graphicFrame>
        <p:nvGraphicFramePr>
          <p:cNvPr id="7" name="Chart 6"/>
          <p:cNvGraphicFramePr/>
          <p:nvPr/>
        </p:nvGraphicFramePr>
        <p:xfrm>
          <a:off x="838200" y="1524000"/>
          <a:ext cx="7643866" cy="507209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2CF4AA75-1AE0-4593-99DD-33F3F40BED72}" type="slidenum">
              <a:rPr lang="en-US" smtClean="0"/>
              <a:pPr/>
              <a:t>123</a:t>
            </a:fld>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MISE’s Implementation Cost</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1. Per-core counters worth 20 bytes</a:t>
            </a:r>
          </a:p>
          <a:p>
            <a:r>
              <a:rPr lang="en-US" dirty="0" smtClean="0"/>
              <a:t>Request Service Rate Shared</a:t>
            </a:r>
          </a:p>
          <a:p>
            <a:r>
              <a:rPr lang="en-US" dirty="0" smtClean="0"/>
              <a:t>Request Service Rate Alone</a:t>
            </a:r>
          </a:p>
          <a:p>
            <a:pPr lvl="1"/>
            <a:r>
              <a:rPr lang="en-US" dirty="0" smtClean="0"/>
              <a:t>1 counter for number of high priority epoch requests</a:t>
            </a:r>
          </a:p>
          <a:p>
            <a:pPr lvl="1"/>
            <a:r>
              <a:rPr lang="en-US" dirty="0" smtClean="0"/>
              <a:t>1 counter for number of high priority epoch cycles</a:t>
            </a:r>
          </a:p>
          <a:p>
            <a:pPr lvl="1"/>
            <a:r>
              <a:rPr lang="en-US" dirty="0" smtClean="0"/>
              <a:t>1 counter for interference cycles</a:t>
            </a:r>
          </a:p>
          <a:p>
            <a:r>
              <a:rPr lang="en-US" dirty="0" smtClean="0"/>
              <a:t>Memory phase fraction (  )</a:t>
            </a:r>
          </a:p>
          <a:p>
            <a:pPr>
              <a:buNone/>
            </a:pPr>
            <a:r>
              <a:rPr lang="en-US" dirty="0" smtClean="0"/>
              <a:t>2. Register for current bandwidth allocation – 4 bytes</a:t>
            </a:r>
          </a:p>
          <a:p>
            <a:pPr>
              <a:buNone/>
            </a:pPr>
            <a:r>
              <a:rPr lang="en-US" dirty="0" smtClean="0"/>
              <a:t>3. Logic for prioritizing an application in each epoch</a:t>
            </a:r>
            <a:endParaRPr lang="en-US" dirty="0"/>
          </a:p>
        </p:txBody>
      </p:sp>
      <p:graphicFrame>
        <p:nvGraphicFramePr>
          <p:cNvPr id="312323" name="Object 3"/>
          <p:cNvGraphicFramePr>
            <a:graphicFrameLocks noChangeAspect="1"/>
          </p:cNvGraphicFramePr>
          <p:nvPr/>
        </p:nvGraphicFramePr>
        <p:xfrm>
          <a:off x="4608404" y="4226034"/>
          <a:ext cx="360362" cy="330200"/>
        </p:xfrm>
        <a:graphic>
          <a:graphicData uri="http://schemas.openxmlformats.org/presentationml/2006/ole">
            <p:oleObj spid="_x0000_s553986" name="Equation" r:id="rId3" imgW="152334" imgH="139639" progId="Equation.3">
              <p:embed/>
            </p:oleObj>
          </a:graphicData>
        </a:graphic>
      </p:graphicFrame>
      <p:sp>
        <p:nvSpPr>
          <p:cNvPr id="7" name="Slide Number Placeholder 6"/>
          <p:cNvSpPr>
            <a:spLocks noGrp="1"/>
          </p:cNvSpPr>
          <p:nvPr>
            <p:ph type="sldNum" sz="quarter" idx="12"/>
          </p:nvPr>
        </p:nvSpPr>
        <p:spPr/>
        <p:txBody>
          <a:bodyPr/>
          <a:lstStyle/>
          <a:p>
            <a:fld id="{2CF4AA75-1AE0-4593-99DD-33F3F40BED72}" type="slidenum">
              <a:rPr lang="en-US" smtClean="0"/>
              <a:pPr/>
              <a:t>124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2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MISE Accuracy w/o Interference Cycles</a:t>
            </a:r>
            <a:endParaRPr lang="en-US" dirty="0"/>
          </a:p>
        </p:txBody>
      </p:sp>
      <p:sp>
        <p:nvSpPr>
          <p:cNvPr id="3" name="Content Placeholder 2"/>
          <p:cNvSpPr>
            <a:spLocks noGrp="1"/>
          </p:cNvSpPr>
          <p:nvPr>
            <p:ph idx="1"/>
          </p:nvPr>
        </p:nvSpPr>
        <p:spPr/>
        <p:txBody>
          <a:bodyPr/>
          <a:lstStyle/>
          <a:p>
            <a:r>
              <a:rPr lang="en-US" dirty="0" smtClean="0"/>
              <a:t>Average error – 23%</a:t>
            </a:r>
            <a:endParaRPr lang="en-US" dirty="0"/>
          </a:p>
        </p:txBody>
      </p:sp>
      <p:sp>
        <p:nvSpPr>
          <p:cNvPr id="5" name="Slide Number Placeholder 4"/>
          <p:cNvSpPr>
            <a:spLocks noGrp="1"/>
          </p:cNvSpPr>
          <p:nvPr>
            <p:ph type="sldNum" sz="quarter" idx="12"/>
          </p:nvPr>
        </p:nvSpPr>
        <p:spPr/>
        <p:txBody>
          <a:bodyPr/>
          <a:lstStyle/>
          <a:p>
            <a:fld id="{2CF4AA75-1AE0-4593-99DD-33F3F40BED72}" type="slidenum">
              <a:rPr lang="en-US" smtClean="0"/>
              <a:pPr/>
              <a:t>125</a:t>
            </a:fld>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52400"/>
            <a:ext cx="8915400" cy="756320"/>
          </a:xfrm>
        </p:spPr>
        <p:txBody>
          <a:bodyPr>
            <a:normAutofit fontScale="90000"/>
          </a:bodyPr>
          <a:lstStyle/>
          <a:p>
            <a:r>
              <a:rPr lang="en-US" dirty="0" smtClean="0"/>
              <a:t>MISE Average Error by Workload Category</a:t>
            </a:r>
            <a:endParaRPr lang="en-US" dirty="0"/>
          </a:p>
        </p:txBody>
      </p:sp>
      <p:graphicFrame>
        <p:nvGraphicFramePr>
          <p:cNvPr id="5" name="Content Placeholder 4"/>
          <p:cNvGraphicFramePr>
            <a:graphicFrameLocks noGrp="1"/>
          </p:cNvGraphicFramePr>
          <p:nvPr>
            <p:ph idx="1"/>
          </p:nvPr>
        </p:nvGraphicFramePr>
        <p:xfrm>
          <a:off x="285720" y="2285992"/>
          <a:ext cx="8610600" cy="2184400"/>
        </p:xfrm>
        <a:graphic>
          <a:graphicData uri="http://schemas.openxmlformats.org/drawingml/2006/table">
            <a:tbl>
              <a:tblPr firstRow="1" bandRow="1">
                <a:tableStyleId>{5C22544A-7EE6-4342-B048-85BDC9FD1C3A}</a:tableStyleId>
              </a:tblPr>
              <a:tblGrid>
                <a:gridCol w="4305300"/>
                <a:gridCol w="4305300"/>
              </a:tblGrid>
              <a:tr h="370840">
                <a:tc>
                  <a:txBody>
                    <a:bodyPr/>
                    <a:lstStyle/>
                    <a:p>
                      <a:r>
                        <a:rPr lang="en-US" sz="2000" dirty="0" smtClean="0">
                          <a:solidFill>
                            <a:schemeClr val="tx1"/>
                          </a:solidFill>
                        </a:rPr>
                        <a:t>Workload Category (Number of memory intensive applications)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Average Error</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8.9%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2CF4AA75-1AE0-4593-99DD-33F3F40BED72}" type="slidenum">
              <a:rPr lang="en-US" smtClean="0"/>
              <a:pPr/>
              <a:t>126</a:t>
            </a:fld>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Cache Capacity Contention</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128</a:t>
            </a:fld>
            <a:endParaRPr lang="en-US"/>
          </a:p>
        </p:txBody>
      </p:sp>
      <p:sp>
        <p:nvSpPr>
          <p:cNvPr id="7" name="TextBox 6"/>
          <p:cNvSpPr txBox="1"/>
          <p:nvPr/>
        </p:nvSpPr>
        <p:spPr>
          <a:xfrm>
            <a:off x="228600" y="5291316"/>
            <a:ext cx="8572560" cy="1261884"/>
          </a:xfrm>
          <a:prstGeom prst="rect">
            <a:avLst/>
          </a:prstGeom>
          <a:noFill/>
          <a:ln w="25400">
            <a:solidFill>
              <a:schemeClr val="tx1"/>
            </a:solidFill>
          </a:ln>
        </p:spPr>
        <p:txBody>
          <a:bodyPr wrap="square" anchor="ctr">
            <a:spAutoFit/>
          </a:bodyPr>
          <a:lstStyle/>
          <a:p>
            <a:pPr algn="ctr">
              <a:defRPr/>
            </a:pPr>
            <a:r>
              <a:rPr lang="en-US" sz="3800" dirty="0" smtClean="0">
                <a:solidFill>
                  <a:srgbClr val="C00000"/>
                </a:solidFill>
                <a:ea typeface="Tahoma" pitchFamily="34" charset="0"/>
                <a:cs typeface="Tahoma" pitchFamily="34" charset="0"/>
              </a:rPr>
              <a:t>Cache capacity interference causes high application slowdowns</a:t>
            </a:r>
            <a:endParaRPr lang="en-US" sz="3800" dirty="0">
              <a:solidFill>
                <a:srgbClr val="C00000"/>
              </a:solidFill>
              <a:latin typeface="+mn-lt"/>
              <a:ea typeface="Tahoma" pitchFamily="34" charset="0"/>
              <a:cs typeface="Tahoma" pitchFamily="34" charset="0"/>
            </a:endParaRPr>
          </a:p>
        </p:txBody>
      </p:sp>
      <p:sp>
        <p:nvSpPr>
          <p:cNvPr id="8" name="TextBox 7"/>
          <p:cNvSpPr txBox="1"/>
          <p:nvPr/>
        </p:nvSpPr>
        <p:spPr>
          <a:xfrm>
            <a:off x="987970" y="1676400"/>
            <a:ext cx="2971800" cy="430887"/>
          </a:xfrm>
          <a:prstGeom prst="rect">
            <a:avLst/>
          </a:prstGeom>
          <a:noFill/>
        </p:spPr>
        <p:txBody>
          <a:bodyPr wrap="square" rtlCol="0">
            <a:spAutoFit/>
          </a:bodyPr>
          <a:lstStyle/>
          <a:p>
            <a:pPr algn="ctr"/>
            <a:r>
              <a:rPr lang="en-US" sz="2200" dirty="0" smtClean="0"/>
              <a:t>Shared Main Memory</a:t>
            </a:r>
            <a:endParaRPr lang="en-US" sz="2200" dirty="0"/>
          </a:p>
        </p:txBody>
      </p:sp>
      <p:sp>
        <p:nvSpPr>
          <p:cNvPr id="9" name="TextBox 8"/>
          <p:cNvSpPr txBox="1"/>
          <p:nvPr/>
        </p:nvSpPr>
        <p:spPr>
          <a:xfrm>
            <a:off x="4897826" y="1676400"/>
            <a:ext cx="4191000" cy="430887"/>
          </a:xfrm>
          <a:prstGeom prst="rect">
            <a:avLst/>
          </a:prstGeom>
          <a:noFill/>
        </p:spPr>
        <p:txBody>
          <a:bodyPr wrap="square" rtlCol="0">
            <a:spAutoFit/>
          </a:bodyPr>
          <a:lstStyle/>
          <a:p>
            <a:pPr algn="ctr"/>
            <a:r>
              <a:rPr lang="en-US" sz="2200" dirty="0" smtClean="0"/>
              <a:t>Shared Main Memory and Caches</a:t>
            </a:r>
            <a:endParaRPr lang="en-US" sz="2200" dirty="0"/>
          </a:p>
        </p:txBody>
      </p:sp>
      <p:graphicFrame>
        <p:nvGraphicFramePr>
          <p:cNvPr id="10" name="Chart 9"/>
          <p:cNvGraphicFramePr/>
          <p:nvPr/>
        </p:nvGraphicFramePr>
        <p:xfrm>
          <a:off x="-78830" y="2209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493170" y="2209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spd="slow" advTm="356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Graphic spid="10" grpId="0">
        <p:bldAsOne/>
      </p:bldGraphic>
      <p:bldGraphic spid="11" grpId="0">
        <p:bldAsOne/>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with Sampling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129</a:t>
            </a:fld>
            <a:endParaRPr lang="en-US"/>
          </a:p>
        </p:txBody>
      </p:sp>
      <p:pic>
        <p:nvPicPr>
          <p:cNvPr id="804866" name="Picture 2"/>
          <p:cNvPicPr>
            <a:picLocks noChangeAspect="1" noChangeArrowheads="1"/>
          </p:cNvPicPr>
          <p:nvPr/>
        </p:nvPicPr>
        <p:blipFill>
          <a:blip r:embed="rId2" cstate="print"/>
          <a:srcRect/>
          <a:stretch>
            <a:fillRect/>
          </a:stretch>
        </p:blipFill>
        <p:spPr bwMode="auto">
          <a:xfrm>
            <a:off x="154544" y="2433638"/>
            <a:ext cx="8837056" cy="22145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Main Memory</a:t>
            </a:r>
            <a:endParaRPr lang="en-US" dirty="0"/>
          </a:p>
        </p:txBody>
      </p:sp>
      <p:sp>
        <p:nvSpPr>
          <p:cNvPr id="3" name="Content Placeholder 2"/>
          <p:cNvSpPr>
            <a:spLocks noGrp="1"/>
          </p:cNvSpPr>
          <p:nvPr>
            <p:ph idx="1"/>
          </p:nvPr>
        </p:nvSpPr>
        <p:spPr>
          <a:xfrm>
            <a:off x="457200" y="4686029"/>
            <a:ext cx="8686800" cy="1935163"/>
          </a:xfrm>
        </p:spPr>
        <p:txBody>
          <a:bodyPr>
            <a:normAutofit fontScale="92500" lnSpcReduction="10000"/>
          </a:bodyPr>
          <a:lstStyle/>
          <a:p>
            <a:r>
              <a:rPr lang="en-US" dirty="0" smtClean="0"/>
              <a:t>FR-FCFS Memory Scheduler </a:t>
            </a:r>
            <a:r>
              <a:rPr lang="en-US" sz="1300" kern="0" dirty="0" smtClean="0">
                <a:solidFill>
                  <a:srgbClr val="000000"/>
                </a:solidFill>
                <a:ea typeface="Tahoma" pitchFamily="34" charset="0"/>
                <a:cs typeface="Tahoma" pitchFamily="34" charset="0"/>
              </a:rPr>
              <a:t>[</a:t>
            </a:r>
            <a:r>
              <a:rPr lang="en-US" sz="1300" kern="0" dirty="0" err="1" smtClean="0">
                <a:solidFill>
                  <a:srgbClr val="000000"/>
                </a:solidFill>
                <a:ea typeface="Tahoma" pitchFamily="34" charset="0"/>
                <a:cs typeface="Tahoma" pitchFamily="34" charset="0"/>
              </a:rPr>
              <a:t>Zuravleff</a:t>
            </a:r>
            <a:r>
              <a:rPr lang="en-US" sz="1300" kern="0" dirty="0" smtClean="0">
                <a:solidFill>
                  <a:srgbClr val="000000"/>
                </a:solidFill>
                <a:ea typeface="Tahoma" pitchFamily="34" charset="0"/>
                <a:cs typeface="Tahoma" pitchFamily="34" charset="0"/>
              </a:rPr>
              <a:t> and Robinson, US Patent ‘97; </a:t>
            </a:r>
            <a:r>
              <a:rPr lang="en-US" sz="1300" kern="0" dirty="0" err="1" smtClean="0">
                <a:solidFill>
                  <a:srgbClr val="000000"/>
                </a:solidFill>
                <a:ea typeface="Tahoma" pitchFamily="34" charset="0"/>
                <a:cs typeface="Tahoma" pitchFamily="34" charset="0"/>
              </a:rPr>
              <a:t>Rixner</a:t>
            </a:r>
            <a:r>
              <a:rPr lang="en-US" sz="1300" kern="0" dirty="0" smtClean="0">
                <a:solidFill>
                  <a:srgbClr val="000000"/>
                </a:solidFill>
                <a:ea typeface="Tahoma" pitchFamily="34" charset="0"/>
                <a:cs typeface="Tahoma" pitchFamily="34" charset="0"/>
              </a:rPr>
              <a:t> et al., ISCA ‘00]</a:t>
            </a:r>
            <a:r>
              <a:rPr lang="en-US" sz="1300" dirty="0" smtClean="0"/>
              <a:t> </a:t>
            </a:r>
          </a:p>
          <a:p>
            <a:pPr lvl="1"/>
            <a:r>
              <a:rPr lang="en-US" dirty="0" smtClean="0"/>
              <a:t>Row-buffer hit first</a:t>
            </a:r>
          </a:p>
          <a:p>
            <a:pPr lvl="1"/>
            <a:r>
              <a:rPr lang="en-US" dirty="0" smtClean="0"/>
              <a:t>Older request first</a:t>
            </a:r>
          </a:p>
          <a:p>
            <a:r>
              <a:rPr lang="en-US" dirty="0" smtClean="0"/>
              <a:t>Unaware of inter-application interference</a:t>
            </a:r>
            <a:endParaRPr lang="en-US" dirty="0"/>
          </a:p>
        </p:txBody>
      </p:sp>
      <p:sp>
        <p:nvSpPr>
          <p:cNvPr id="4" name="Rectangle 3"/>
          <p:cNvSpPr/>
          <p:nvPr/>
        </p:nvSpPr>
        <p:spPr>
          <a:xfrm>
            <a:off x="4015692" y="3220865"/>
            <a:ext cx="936104" cy="43204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Row Buffer</a:t>
            </a:r>
            <a:endParaRPr lang="en-US" sz="1500" b="1" dirty="0">
              <a:solidFill>
                <a:schemeClr val="tx1"/>
              </a:solidFill>
            </a:endParaRPr>
          </a:p>
        </p:txBody>
      </p:sp>
      <p:grpSp>
        <p:nvGrpSpPr>
          <p:cNvPr id="5" name="Group 34"/>
          <p:cNvGrpSpPr/>
          <p:nvPr/>
        </p:nvGrpSpPr>
        <p:grpSpPr>
          <a:xfrm>
            <a:off x="3995936" y="1669508"/>
            <a:ext cx="4392488" cy="1263325"/>
            <a:chOff x="3995936" y="1268760"/>
            <a:chExt cx="4412244" cy="1440160"/>
          </a:xfrm>
        </p:grpSpPr>
        <p:sp>
          <p:nvSpPr>
            <p:cNvPr id="6" name="Rectangle 5"/>
            <p:cNvSpPr/>
            <p:nvPr/>
          </p:nvSpPr>
          <p:spPr>
            <a:xfrm>
              <a:off x="3995936" y="1268760"/>
              <a:ext cx="936104"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0</a:t>
              </a:r>
              <a:endParaRPr lang="en-US" dirty="0">
                <a:solidFill>
                  <a:schemeClr val="tx1"/>
                </a:solidFill>
              </a:endParaRPr>
            </a:p>
          </p:txBody>
        </p:sp>
        <p:sp>
          <p:nvSpPr>
            <p:cNvPr id="7" name="Rectangle 6"/>
            <p:cNvSpPr/>
            <p:nvPr/>
          </p:nvSpPr>
          <p:spPr>
            <a:xfrm>
              <a:off x="5167820" y="1268760"/>
              <a:ext cx="936104"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1</a:t>
              </a:r>
              <a:endParaRPr lang="en-US" dirty="0">
                <a:solidFill>
                  <a:schemeClr val="tx1"/>
                </a:solidFill>
              </a:endParaRPr>
            </a:p>
          </p:txBody>
        </p:sp>
        <p:sp>
          <p:nvSpPr>
            <p:cNvPr id="8" name="Rectangle 7"/>
            <p:cNvSpPr/>
            <p:nvPr/>
          </p:nvSpPr>
          <p:spPr>
            <a:xfrm>
              <a:off x="6319948" y="1268760"/>
              <a:ext cx="936104"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2</a:t>
              </a:r>
              <a:endParaRPr lang="en-US" dirty="0">
                <a:solidFill>
                  <a:schemeClr val="tx1"/>
                </a:solidFill>
              </a:endParaRPr>
            </a:p>
          </p:txBody>
        </p:sp>
        <p:sp>
          <p:nvSpPr>
            <p:cNvPr id="9" name="Rectangle 8"/>
            <p:cNvSpPr/>
            <p:nvPr/>
          </p:nvSpPr>
          <p:spPr>
            <a:xfrm>
              <a:off x="7472076" y="1268760"/>
              <a:ext cx="936104"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3</a:t>
              </a:r>
              <a:endParaRPr lang="en-US" dirty="0">
                <a:solidFill>
                  <a:schemeClr val="tx1"/>
                </a:solidFill>
              </a:endParaRPr>
            </a:p>
          </p:txBody>
        </p:sp>
      </p:grpSp>
      <p:sp>
        <p:nvSpPr>
          <p:cNvPr id="10" name="Rectangle 9"/>
          <p:cNvSpPr/>
          <p:nvPr/>
        </p:nvSpPr>
        <p:spPr>
          <a:xfrm>
            <a:off x="5180883" y="3220865"/>
            <a:ext cx="936104" cy="43204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b="1" dirty="0" smtClean="0">
                <a:solidFill>
                  <a:schemeClr val="tx1"/>
                </a:solidFill>
              </a:rPr>
              <a:t>Row Buffer</a:t>
            </a:r>
            <a:endParaRPr lang="en-US" sz="1500" b="1" dirty="0">
              <a:solidFill>
                <a:schemeClr val="tx1"/>
              </a:solidFill>
            </a:endParaRPr>
          </a:p>
        </p:txBody>
      </p:sp>
      <p:sp>
        <p:nvSpPr>
          <p:cNvPr id="11" name="Rectangle 10"/>
          <p:cNvSpPr/>
          <p:nvPr/>
        </p:nvSpPr>
        <p:spPr>
          <a:xfrm>
            <a:off x="6333011" y="3220865"/>
            <a:ext cx="936104" cy="43204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b="1" dirty="0" smtClean="0">
                <a:solidFill>
                  <a:schemeClr val="tx1"/>
                </a:solidFill>
              </a:rPr>
              <a:t>Row Buffer</a:t>
            </a:r>
            <a:endParaRPr lang="en-US" sz="1500" b="1" dirty="0">
              <a:solidFill>
                <a:schemeClr val="tx1"/>
              </a:solidFill>
            </a:endParaRPr>
          </a:p>
        </p:txBody>
      </p:sp>
      <p:sp>
        <p:nvSpPr>
          <p:cNvPr id="12" name="Rectangle 11"/>
          <p:cNvSpPr/>
          <p:nvPr/>
        </p:nvSpPr>
        <p:spPr>
          <a:xfrm>
            <a:off x="7485139" y="3220865"/>
            <a:ext cx="936104" cy="43204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b="1" dirty="0" smtClean="0">
                <a:solidFill>
                  <a:schemeClr val="tx1"/>
                </a:solidFill>
              </a:rPr>
              <a:t>Row Buffer</a:t>
            </a:r>
            <a:endParaRPr lang="en-US" sz="1500" b="1" dirty="0">
              <a:solidFill>
                <a:schemeClr val="tx1"/>
              </a:solidFill>
            </a:endParaRPr>
          </a:p>
        </p:txBody>
      </p:sp>
      <p:cxnSp>
        <p:nvCxnSpPr>
          <p:cNvPr id="13" name="Straight Connector 12"/>
          <p:cNvCxnSpPr/>
          <p:nvPr/>
        </p:nvCxnSpPr>
        <p:spPr>
          <a:xfrm>
            <a:off x="3655652" y="4314048"/>
            <a:ext cx="42484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99992" y="3665976"/>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639057" y="3652913"/>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97878" y="3665976"/>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04124" y="3652913"/>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6807" y="2932833"/>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658490" y="2932833"/>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804248" y="2932833"/>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910494" y="2932833"/>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43"/>
          <p:cNvGrpSpPr/>
          <p:nvPr/>
        </p:nvGrpSpPr>
        <p:grpSpPr>
          <a:xfrm>
            <a:off x="3626604" y="1337604"/>
            <a:ext cx="1377444" cy="1412025"/>
            <a:chOff x="3626604" y="936856"/>
            <a:chExt cx="1377444" cy="1412025"/>
          </a:xfrm>
        </p:grpSpPr>
        <p:sp>
          <p:nvSpPr>
            <p:cNvPr id="23" name="TextBox 22"/>
            <p:cNvSpPr txBox="1"/>
            <p:nvPr/>
          </p:nvSpPr>
          <p:spPr>
            <a:xfrm rot="16200000">
              <a:off x="3451230" y="1804175"/>
              <a:ext cx="720080" cy="369332"/>
            </a:xfrm>
            <a:prstGeom prst="rect">
              <a:avLst/>
            </a:prstGeom>
            <a:noFill/>
          </p:spPr>
          <p:txBody>
            <a:bodyPr wrap="square" rtlCol="0">
              <a:spAutoFit/>
            </a:bodyPr>
            <a:lstStyle/>
            <a:p>
              <a:r>
                <a:rPr lang="en-US" dirty="0" smtClean="0">
                  <a:solidFill>
                    <a:srgbClr val="FF0000"/>
                  </a:solidFill>
                </a:rPr>
                <a:t>Rows</a:t>
              </a:r>
              <a:endParaRPr lang="en-US" dirty="0">
                <a:solidFill>
                  <a:srgbClr val="FF0000"/>
                </a:solidFill>
              </a:endParaRPr>
            </a:p>
          </p:txBody>
        </p:sp>
        <p:sp>
          <p:nvSpPr>
            <p:cNvPr id="24" name="TextBox 23"/>
            <p:cNvSpPr txBox="1"/>
            <p:nvPr/>
          </p:nvSpPr>
          <p:spPr>
            <a:xfrm>
              <a:off x="3923928" y="936856"/>
              <a:ext cx="1080120" cy="369332"/>
            </a:xfrm>
            <a:prstGeom prst="rect">
              <a:avLst/>
            </a:prstGeom>
            <a:noFill/>
          </p:spPr>
          <p:txBody>
            <a:bodyPr wrap="square" rtlCol="0">
              <a:spAutoFit/>
            </a:bodyPr>
            <a:lstStyle/>
            <a:p>
              <a:r>
                <a:rPr lang="en-US" dirty="0" smtClean="0">
                  <a:solidFill>
                    <a:srgbClr val="FF0000"/>
                  </a:solidFill>
                </a:rPr>
                <a:t>Columns</a:t>
              </a:r>
              <a:endParaRPr lang="en-US" dirty="0">
                <a:solidFill>
                  <a:srgbClr val="FF0000"/>
                </a:solidFill>
              </a:endParaRPr>
            </a:p>
          </p:txBody>
        </p:sp>
      </p:grpSp>
      <p:sp>
        <p:nvSpPr>
          <p:cNvPr id="25" name="Left-Right Arrow 24"/>
          <p:cNvSpPr/>
          <p:nvPr/>
        </p:nvSpPr>
        <p:spPr>
          <a:xfrm>
            <a:off x="1591536" y="3922194"/>
            <a:ext cx="2088232" cy="7920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Channel</a:t>
            </a:r>
            <a:endParaRPr lang="en-US" dirty="0">
              <a:solidFill>
                <a:schemeClr val="tx1"/>
              </a:solidFill>
            </a:endParaRPr>
          </a:p>
        </p:txBody>
      </p:sp>
      <p:sp>
        <p:nvSpPr>
          <p:cNvPr id="26" name="Rectangle 25"/>
          <p:cNvSpPr/>
          <p:nvPr/>
        </p:nvSpPr>
        <p:spPr>
          <a:xfrm>
            <a:off x="223384" y="3935580"/>
            <a:ext cx="1355089"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Memory Controller</a:t>
            </a:r>
            <a:endParaRPr lang="en-US" dirty="0">
              <a:solidFill>
                <a:schemeClr val="tx1"/>
              </a:solidFill>
            </a:endParaRPr>
          </a:p>
        </p:txBody>
      </p:sp>
      <p:grpSp>
        <p:nvGrpSpPr>
          <p:cNvPr id="27" name="Group 41"/>
          <p:cNvGrpSpPr/>
          <p:nvPr/>
        </p:nvGrpSpPr>
        <p:grpSpPr>
          <a:xfrm>
            <a:off x="3995937" y="1669508"/>
            <a:ext cx="4392488" cy="1263325"/>
            <a:chOff x="4015692" y="1268760"/>
            <a:chExt cx="4405551" cy="1440160"/>
          </a:xfrm>
        </p:grpSpPr>
        <p:sp>
          <p:nvSpPr>
            <p:cNvPr id="28" name="Rectangle 27"/>
            <p:cNvSpPr/>
            <p:nvPr/>
          </p:nvSpPr>
          <p:spPr>
            <a:xfrm>
              <a:off x="4015692" y="1268760"/>
              <a:ext cx="936104" cy="14401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0</a:t>
              </a:r>
              <a:endParaRPr lang="en-US" dirty="0">
                <a:solidFill>
                  <a:schemeClr val="tx1"/>
                </a:solidFill>
              </a:endParaRPr>
            </a:p>
          </p:txBody>
        </p:sp>
        <p:sp>
          <p:nvSpPr>
            <p:cNvPr id="29" name="Rectangle 28"/>
            <p:cNvSpPr/>
            <p:nvPr/>
          </p:nvSpPr>
          <p:spPr>
            <a:xfrm>
              <a:off x="5180883" y="1268760"/>
              <a:ext cx="936104" cy="14401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1</a:t>
              </a:r>
              <a:endParaRPr lang="en-US" dirty="0">
                <a:solidFill>
                  <a:schemeClr val="tx1"/>
                </a:solidFill>
              </a:endParaRPr>
            </a:p>
          </p:txBody>
        </p:sp>
        <p:sp>
          <p:nvSpPr>
            <p:cNvPr id="30" name="Rectangle 29"/>
            <p:cNvSpPr/>
            <p:nvPr/>
          </p:nvSpPr>
          <p:spPr>
            <a:xfrm>
              <a:off x="6333011" y="1268760"/>
              <a:ext cx="936104" cy="14401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2</a:t>
              </a:r>
              <a:endParaRPr lang="en-US" dirty="0">
                <a:solidFill>
                  <a:schemeClr val="tx1"/>
                </a:solidFill>
              </a:endParaRPr>
            </a:p>
          </p:txBody>
        </p:sp>
        <p:sp>
          <p:nvSpPr>
            <p:cNvPr id="31" name="Rectangle 30"/>
            <p:cNvSpPr/>
            <p:nvPr/>
          </p:nvSpPr>
          <p:spPr>
            <a:xfrm>
              <a:off x="7485139" y="1268760"/>
              <a:ext cx="936104" cy="14401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 3</a:t>
              </a:r>
              <a:endParaRPr lang="en-US" dirty="0">
                <a:solidFill>
                  <a:schemeClr val="tx1"/>
                </a:solidFill>
              </a:endParaRPr>
            </a:p>
          </p:txBody>
        </p:sp>
      </p:grpSp>
      <p:sp>
        <p:nvSpPr>
          <p:cNvPr id="32" name="Rectangle 31"/>
          <p:cNvSpPr/>
          <p:nvPr/>
        </p:nvSpPr>
        <p:spPr>
          <a:xfrm>
            <a:off x="3996259" y="3214172"/>
            <a:ext cx="936104"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Row Buffer</a:t>
            </a:r>
            <a:endParaRPr lang="en-US" sz="1500" b="1" dirty="0">
              <a:solidFill>
                <a:schemeClr val="tx1"/>
              </a:solidFill>
            </a:endParaRPr>
          </a:p>
        </p:txBody>
      </p:sp>
      <p:sp>
        <p:nvSpPr>
          <p:cNvPr id="33" name="Rectangle 32"/>
          <p:cNvSpPr/>
          <p:nvPr/>
        </p:nvSpPr>
        <p:spPr>
          <a:xfrm>
            <a:off x="3956747" y="1813524"/>
            <a:ext cx="93610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2CF4AA75-1AE0-4593-99DD-33F3F40BED72}" type="slidenum">
              <a:rPr lang="en-US" smtClean="0"/>
              <a:pPr/>
              <a:t>13</a:t>
            </a:fld>
            <a:endParaRPr lang="en-US"/>
          </a:p>
        </p:txBody>
      </p:sp>
      <p:sp>
        <p:nvSpPr>
          <p:cNvPr id="37" name="Rectangle 36"/>
          <p:cNvSpPr/>
          <p:nvPr/>
        </p:nvSpPr>
        <p:spPr>
          <a:xfrm>
            <a:off x="3962400" y="2409498"/>
            <a:ext cx="93610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85800" y="2209800"/>
            <a:ext cx="2590800" cy="553998"/>
          </a:xfrm>
          <a:prstGeom prst="rect">
            <a:avLst/>
          </a:prstGeom>
          <a:noFill/>
        </p:spPr>
        <p:txBody>
          <a:bodyPr wrap="square" rtlCol="0">
            <a:spAutoFit/>
          </a:bodyPr>
          <a:lstStyle/>
          <a:p>
            <a:r>
              <a:rPr lang="en-US" sz="3000" dirty="0" smtClean="0"/>
              <a:t>Row-buffer hit</a:t>
            </a:r>
            <a:endParaRPr lang="en-US" sz="3000" dirty="0"/>
          </a:p>
        </p:txBody>
      </p:sp>
      <p:sp>
        <p:nvSpPr>
          <p:cNvPr id="39" name="TextBox 38"/>
          <p:cNvSpPr txBox="1"/>
          <p:nvPr/>
        </p:nvSpPr>
        <p:spPr>
          <a:xfrm>
            <a:off x="685800" y="2209800"/>
            <a:ext cx="2819400" cy="553998"/>
          </a:xfrm>
          <a:prstGeom prst="rect">
            <a:avLst/>
          </a:prstGeom>
          <a:noFill/>
        </p:spPr>
        <p:txBody>
          <a:bodyPr wrap="square" rtlCol="0">
            <a:spAutoFit/>
          </a:bodyPr>
          <a:lstStyle/>
          <a:p>
            <a:r>
              <a:rPr lang="en-US" sz="3000" dirty="0" smtClean="0"/>
              <a:t>Row-buffer miss</a:t>
            </a:r>
            <a:endParaRPr lang="en-US" sz="3000" dirty="0"/>
          </a:p>
        </p:txBody>
      </p:sp>
    </p:spTree>
    <p:custDataLst>
      <p:tags r:id="rId1"/>
    </p:custDataLst>
  </p:cSld>
  <p:clrMapOvr>
    <a:masterClrMapping/>
  </p:clrMapOvr>
  <p:transition advTm="118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2">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grpId="0" nodeType="afterEffect">
                                  <p:stCondLst>
                                    <p:cond delay="0"/>
                                  </p:stCondLst>
                                  <p:childTnLst>
                                    <p:animMotion origin="layout" path="M 0.00555 -2.96296E-6 L 0.00555 0.20533 " pathEditMode="relative" rAng="0" ptsTypes="AA">
                                      <p:cBhvr>
                                        <p:cTn id="28" dur="2000" fill="hold"/>
                                        <p:tgtEl>
                                          <p:spTgt spid="33"/>
                                        </p:tgtEl>
                                        <p:attrNameLst>
                                          <p:attrName>ppt_x</p:attrName>
                                          <p:attrName>ppt_y</p:attrName>
                                        </p:attrNameLst>
                                      </p:cBhvr>
                                      <p:rCtr x="0" y="103"/>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64" presetClass="path" presetSubtype="0" accel="50000" decel="50000" fill="hold" grpId="3" nodeType="withEffect">
                                  <p:stCondLst>
                                    <p:cond delay="0"/>
                                  </p:stCondLst>
                                  <p:childTnLst>
                                    <p:animMotion origin="layout" path="M 0.00521 0.18982 L 0.00521 -3.33333E-6 " pathEditMode="relative" rAng="0" ptsTypes="AA">
                                      <p:cBhvr>
                                        <p:cTn id="40" dur="2000" fill="hold"/>
                                        <p:tgtEl>
                                          <p:spTgt spid="33"/>
                                        </p:tgtEl>
                                        <p:attrNameLst>
                                          <p:attrName>ppt_x</p:attrName>
                                          <p:attrName>ppt_y</p:attrName>
                                        </p:attrNameLst>
                                      </p:cBhvr>
                                      <p:rCtr x="0" y="-95"/>
                                    </p:animMotion>
                                  </p:childTnLst>
                                </p:cTn>
                              </p:par>
                            </p:childTnLst>
                          </p:cTn>
                        </p:par>
                        <p:par>
                          <p:cTn id="41" fill="hold">
                            <p:stCondLst>
                              <p:cond delay="2000"/>
                            </p:stCondLst>
                            <p:childTnLst>
                              <p:par>
                                <p:cTn id="42" presetID="1" presetClass="exit" presetSubtype="0" fill="hold" grpId="2" nodeType="afterEffect">
                                  <p:stCondLst>
                                    <p:cond delay="0"/>
                                  </p:stCondLst>
                                  <p:childTnLst>
                                    <p:set>
                                      <p:cBhvr>
                                        <p:cTn id="43" dur="1" fill="hold">
                                          <p:stCondLst>
                                            <p:cond delay="0"/>
                                          </p:stCondLst>
                                        </p:cTn>
                                        <p:tgtEl>
                                          <p:spTgt spid="3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42" presetClass="path" presetSubtype="0" accel="50000" decel="50000" fill="hold" grpId="0" nodeType="afterEffect">
                                  <p:stCondLst>
                                    <p:cond delay="0"/>
                                  </p:stCondLst>
                                  <p:childTnLst>
                                    <p:animMotion origin="layout" path="M 0.004 4.07407E-6 L 0.004 0.1162 " pathEditMode="relative" rAng="0" ptsTypes="AA">
                                      <p:cBhvr>
                                        <p:cTn id="50" dur="2000" fill="hold"/>
                                        <p:tgtEl>
                                          <p:spTgt spid="37"/>
                                        </p:tgtEl>
                                        <p:attrNameLst>
                                          <p:attrName>ppt_x</p:attrName>
                                          <p:attrName>ppt_y</p:attrName>
                                        </p:attrNameLst>
                                      </p:cBhvr>
                                      <p:rCtr x="0" y="58"/>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32" grpId="0" uiExpand="1" build="allAtOnce" animBg="1"/>
      <p:bldP spid="33" grpId="0" animBg="1"/>
      <p:bldP spid="33" grpId="1" animBg="1"/>
      <p:bldP spid="33" grpId="2" animBg="1"/>
      <p:bldP spid="33" grpId="3" animBg="1"/>
      <p:bldP spid="37" grpId="0" animBg="1"/>
      <p:bldP spid="37" grpId="1" animBg="1"/>
      <p:bldP spid="38" grpId="0"/>
      <p:bldP spid="38" grpId="1"/>
      <p:bldP spid="39" grpId="0"/>
      <p:bldP spid="39" grpId="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Distribution</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130</a:t>
            </a:fld>
            <a:endParaRPr lang="en-US"/>
          </a:p>
        </p:txBody>
      </p:sp>
      <p:pic>
        <p:nvPicPr>
          <p:cNvPr id="805890" name="Picture 2"/>
          <p:cNvPicPr>
            <a:picLocks noChangeAspect="1" noChangeArrowheads="1"/>
          </p:cNvPicPr>
          <p:nvPr/>
        </p:nvPicPr>
        <p:blipFill>
          <a:blip r:embed="rId2" cstate="print"/>
          <a:srcRect/>
          <a:stretch>
            <a:fillRect/>
          </a:stretch>
        </p:blipFill>
        <p:spPr bwMode="auto">
          <a:xfrm>
            <a:off x="1933575" y="2200275"/>
            <a:ext cx="5276850" cy="3819525"/>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err="1" smtClean="0"/>
              <a:t>Prefetching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131</a:t>
            </a:fld>
            <a:endParaRPr lang="en-US"/>
          </a:p>
        </p:txBody>
      </p:sp>
      <p:pic>
        <p:nvPicPr>
          <p:cNvPr id="806914" name="Picture 2"/>
          <p:cNvPicPr>
            <a:picLocks noChangeAspect="1" noChangeArrowheads="1"/>
          </p:cNvPicPr>
          <p:nvPr/>
        </p:nvPicPr>
        <p:blipFill>
          <a:blip r:embed="rId2" cstate="print"/>
          <a:srcRect/>
          <a:stretch>
            <a:fillRect/>
          </a:stretch>
        </p:blipFill>
        <p:spPr bwMode="auto">
          <a:xfrm>
            <a:off x="1957388" y="1905000"/>
            <a:ext cx="5229225" cy="3762375"/>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to </a:t>
            </a:r>
            <a:br>
              <a:rPr lang="en-US" dirty="0" smtClean="0"/>
            </a:br>
            <a:r>
              <a:rPr lang="en-US" dirty="0" smtClean="0"/>
              <a:t>Epoch and Quantum Lengths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132</a:t>
            </a:fld>
            <a:endParaRPr lang="en-US"/>
          </a:p>
        </p:txBody>
      </p:sp>
      <p:pic>
        <p:nvPicPr>
          <p:cNvPr id="807938" name="Picture 2"/>
          <p:cNvPicPr>
            <a:picLocks noChangeAspect="1" noChangeArrowheads="1"/>
          </p:cNvPicPr>
          <p:nvPr/>
        </p:nvPicPr>
        <p:blipFill>
          <a:blip r:embed="rId2" cstate="print"/>
          <a:srcRect/>
          <a:stretch>
            <a:fillRect/>
          </a:stretch>
        </p:blipFill>
        <p:spPr bwMode="auto">
          <a:xfrm>
            <a:off x="609600" y="2609850"/>
            <a:ext cx="7708162" cy="241935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Core Count</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133</a:t>
            </a:fld>
            <a:endParaRPr lang="en-US"/>
          </a:p>
        </p:txBody>
      </p:sp>
      <p:pic>
        <p:nvPicPr>
          <p:cNvPr id="808962" name="Picture 2"/>
          <p:cNvPicPr>
            <a:picLocks noChangeAspect="1" noChangeArrowheads="1"/>
          </p:cNvPicPr>
          <p:nvPr/>
        </p:nvPicPr>
        <p:blipFill>
          <a:blip r:embed="rId2" cstate="print"/>
          <a:srcRect/>
          <a:stretch>
            <a:fillRect/>
          </a:stretch>
        </p:blipFill>
        <p:spPr bwMode="auto">
          <a:xfrm>
            <a:off x="1985963" y="1981200"/>
            <a:ext cx="5172075" cy="3886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Cache Capacity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134</a:t>
            </a:fld>
            <a:endParaRPr lang="en-US"/>
          </a:p>
        </p:txBody>
      </p:sp>
      <p:pic>
        <p:nvPicPr>
          <p:cNvPr id="809986" name="Picture 2"/>
          <p:cNvPicPr>
            <a:picLocks noChangeAspect="1" noChangeArrowheads="1"/>
          </p:cNvPicPr>
          <p:nvPr/>
        </p:nvPicPr>
        <p:blipFill>
          <a:blip r:embed="rId2" cstate="print"/>
          <a:srcRect/>
          <a:stretch>
            <a:fillRect/>
          </a:stretch>
        </p:blipFill>
        <p:spPr bwMode="auto">
          <a:xfrm>
            <a:off x="1819275" y="2247900"/>
            <a:ext cx="5505450" cy="38481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to </a:t>
            </a:r>
            <a:br>
              <a:rPr lang="en-US" dirty="0" smtClean="0"/>
            </a:br>
            <a:r>
              <a:rPr lang="en-US" dirty="0" smtClean="0"/>
              <a:t>Auxiliary Tag Store Sampling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135</a:t>
            </a:fld>
            <a:endParaRPr lang="en-US"/>
          </a:p>
        </p:txBody>
      </p:sp>
      <p:pic>
        <p:nvPicPr>
          <p:cNvPr id="811010" name="Picture 2"/>
          <p:cNvPicPr>
            <a:picLocks noChangeAspect="1" noChangeArrowheads="1"/>
          </p:cNvPicPr>
          <p:nvPr/>
        </p:nvPicPr>
        <p:blipFill>
          <a:blip r:embed="rId2" cstate="print"/>
          <a:srcRect/>
          <a:stretch>
            <a:fillRect/>
          </a:stretch>
        </p:blipFill>
        <p:spPr bwMode="auto">
          <a:xfrm>
            <a:off x="1966913" y="1981200"/>
            <a:ext cx="5210175" cy="3724275"/>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ASM-Cache:</a:t>
            </a:r>
            <a:br>
              <a:rPr lang="en-US" dirty="0" smtClean="0"/>
            </a:br>
            <a:r>
              <a:rPr lang="en-US" dirty="0" smtClean="0"/>
              <a:t>Fairness and Performance Results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136</a:t>
            </a:fld>
            <a:endParaRPr lang="en-US"/>
          </a:p>
        </p:txBody>
      </p:sp>
      <p:sp>
        <p:nvSpPr>
          <p:cNvPr id="8" name="TextBox 7"/>
          <p:cNvSpPr txBox="1"/>
          <p:nvPr/>
        </p:nvSpPr>
        <p:spPr>
          <a:xfrm>
            <a:off x="304800" y="5542002"/>
            <a:ext cx="8534400" cy="553998"/>
          </a:xfrm>
          <a:prstGeom prst="rect">
            <a:avLst/>
          </a:prstGeom>
          <a:noFill/>
        </p:spPr>
        <p:txBody>
          <a:bodyPr wrap="square" rtlCol="0">
            <a:spAutoFit/>
          </a:bodyPr>
          <a:lstStyle/>
          <a:p>
            <a:pPr algn="ctr"/>
            <a:r>
              <a:rPr lang="en-US" sz="3000" i="1" dirty="0" smtClean="0">
                <a:solidFill>
                  <a:srgbClr val="C00000"/>
                </a:solidFill>
              </a:rPr>
              <a:t>Significant fairness benefits across different systems </a:t>
            </a:r>
            <a:endParaRPr lang="en-US" sz="3000" i="1" dirty="0">
              <a:solidFill>
                <a:srgbClr val="C00000"/>
              </a:solidFill>
            </a:endParaRPr>
          </a:p>
        </p:txBody>
      </p:sp>
      <p:graphicFrame>
        <p:nvGraphicFramePr>
          <p:cNvPr id="9" name="Chart 8"/>
          <p:cNvGraphicFramePr/>
          <p:nvPr/>
        </p:nvGraphicFramePr>
        <p:xfrm>
          <a:off x="-152400" y="2286000"/>
          <a:ext cx="3962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3657600" y="2286000"/>
          <a:ext cx="55626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a:t>
            </a:r>
            <a:r>
              <a:rPr lang="en-US" dirty="0" err="1" smtClean="0"/>
              <a:t>Mem</a:t>
            </a:r>
            <a:r>
              <a:rPr lang="en-US" dirty="0" smtClean="0"/>
              <a:t>: </a:t>
            </a:r>
            <a:br>
              <a:rPr lang="en-US" dirty="0" smtClean="0"/>
            </a:br>
            <a:r>
              <a:rPr lang="en-US" dirty="0" smtClean="0"/>
              <a:t>Fairness and Performance Results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137</a:t>
            </a:fld>
            <a:endParaRPr lang="en-US"/>
          </a:p>
        </p:txBody>
      </p:sp>
      <p:graphicFrame>
        <p:nvGraphicFramePr>
          <p:cNvPr id="5" name="Chart 4"/>
          <p:cNvGraphicFramePr/>
          <p:nvPr/>
        </p:nvGraphicFramePr>
        <p:xfrm>
          <a:off x="0" y="2286000"/>
          <a:ext cx="41910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962400" y="2286000"/>
          <a:ext cx="51816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5542002"/>
            <a:ext cx="8534400" cy="553998"/>
          </a:xfrm>
          <a:prstGeom prst="rect">
            <a:avLst/>
          </a:prstGeom>
          <a:noFill/>
        </p:spPr>
        <p:txBody>
          <a:bodyPr wrap="square" rtlCol="0">
            <a:spAutoFit/>
          </a:bodyPr>
          <a:lstStyle/>
          <a:p>
            <a:pPr algn="ctr"/>
            <a:r>
              <a:rPr lang="en-US" sz="3000" i="1" dirty="0" smtClean="0">
                <a:solidFill>
                  <a:srgbClr val="C00000"/>
                </a:solidFill>
              </a:rPr>
              <a:t>Significant fairness benefits across different systems </a:t>
            </a:r>
            <a:endParaRPr lang="en-US" sz="30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a:t>
            </a:r>
            <a:r>
              <a:rPr lang="en-US" dirty="0" err="1" smtClean="0"/>
              <a:t>QoS</a:t>
            </a:r>
            <a:r>
              <a:rPr lang="en-US" dirty="0" smtClean="0"/>
              <a:t>: Meeting Slowdown Bounds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138</a:t>
            </a:fld>
            <a:endParaRPr lang="en-US"/>
          </a:p>
        </p:txBody>
      </p:sp>
      <p:graphicFrame>
        <p:nvGraphicFramePr>
          <p:cNvPr id="5" name="Chart 4"/>
          <p:cNvGraphicFramePr/>
          <p:nvPr/>
        </p:nvGraphicFramePr>
        <p:xfrm>
          <a:off x="1066800" y="1905000"/>
          <a:ext cx="68580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 Approach: Estimate Interference Experienced Per-Request</a:t>
            </a:r>
            <a:endParaRPr lang="en-US" baseline="-25000" dirty="0"/>
          </a:p>
        </p:txBody>
      </p:sp>
      <p:sp>
        <p:nvSpPr>
          <p:cNvPr id="4" name="Slide Number Placeholder 3"/>
          <p:cNvSpPr>
            <a:spLocks noGrp="1"/>
          </p:cNvSpPr>
          <p:nvPr>
            <p:ph type="sldNum" sz="quarter" idx="12"/>
          </p:nvPr>
        </p:nvSpPr>
        <p:spPr>
          <a:xfrm>
            <a:off x="7010400" y="5121275"/>
            <a:ext cx="2133600" cy="365125"/>
          </a:xfrm>
        </p:spPr>
        <p:txBody>
          <a:bodyPr/>
          <a:lstStyle/>
          <a:p>
            <a:fld id="{2CF4AA75-1AE0-4593-99DD-33F3F40BED72}" type="slidenum">
              <a:rPr lang="en-US" smtClean="0"/>
              <a:pPr/>
              <a:t>139</a:t>
            </a:fld>
            <a:endParaRPr lang="en-US"/>
          </a:p>
        </p:txBody>
      </p:sp>
      <p:sp>
        <p:nvSpPr>
          <p:cNvPr id="11" name="TextBox 10"/>
          <p:cNvSpPr txBox="1"/>
          <p:nvPr/>
        </p:nvSpPr>
        <p:spPr>
          <a:xfrm>
            <a:off x="381000" y="2590800"/>
            <a:ext cx="1981200" cy="646331"/>
          </a:xfrm>
          <a:prstGeom prst="rect">
            <a:avLst/>
          </a:prstGeom>
          <a:noFill/>
        </p:spPr>
        <p:txBody>
          <a:bodyPr wrap="square" rtlCol="0">
            <a:spAutoFit/>
          </a:bodyPr>
          <a:lstStyle/>
          <a:p>
            <a:pPr algn="ctr"/>
            <a:r>
              <a:rPr lang="en-US" i="1" dirty="0" smtClean="0"/>
              <a:t>Shared </a:t>
            </a:r>
          </a:p>
          <a:p>
            <a:pPr algn="ctr"/>
            <a:r>
              <a:rPr lang="en-US" i="1" dirty="0" smtClean="0"/>
              <a:t>(With interference</a:t>
            </a:r>
            <a:r>
              <a:rPr lang="en-US" dirty="0" smtClean="0"/>
              <a:t>)</a:t>
            </a:r>
            <a:endParaRPr lang="en-US" dirty="0"/>
          </a:p>
        </p:txBody>
      </p:sp>
      <p:cxnSp>
        <p:nvCxnSpPr>
          <p:cNvPr id="12" name="Straight Arrow Connector 11"/>
          <p:cNvCxnSpPr/>
          <p:nvPr/>
        </p:nvCxnSpPr>
        <p:spPr>
          <a:xfrm>
            <a:off x="2743200" y="2590800"/>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2971800"/>
            <a:ext cx="548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05800" y="2819400"/>
            <a:ext cx="838200" cy="369332"/>
          </a:xfrm>
          <a:prstGeom prst="rect">
            <a:avLst/>
          </a:prstGeom>
          <a:noFill/>
        </p:spPr>
        <p:txBody>
          <a:bodyPr wrap="square" rtlCol="0">
            <a:spAutoFit/>
          </a:bodyPr>
          <a:lstStyle/>
          <a:p>
            <a:r>
              <a:rPr lang="en-US" i="1" dirty="0" smtClean="0"/>
              <a:t>time</a:t>
            </a:r>
            <a:endParaRPr lang="en-US" i="1" dirty="0"/>
          </a:p>
        </p:txBody>
      </p:sp>
      <p:sp>
        <p:nvSpPr>
          <p:cNvPr id="16" name="TextBox 15"/>
          <p:cNvSpPr txBox="1"/>
          <p:nvPr/>
        </p:nvSpPr>
        <p:spPr>
          <a:xfrm>
            <a:off x="4648200" y="3276600"/>
            <a:ext cx="1752600" cy="369332"/>
          </a:xfrm>
          <a:prstGeom prst="rect">
            <a:avLst/>
          </a:prstGeom>
          <a:noFill/>
        </p:spPr>
        <p:txBody>
          <a:bodyPr wrap="square" rtlCol="0">
            <a:spAutoFit/>
          </a:bodyPr>
          <a:lstStyle/>
          <a:p>
            <a:r>
              <a:rPr lang="en-US" i="1" dirty="0" smtClean="0"/>
              <a:t>Execution time</a:t>
            </a:r>
            <a:endParaRPr lang="en-US" i="1" dirty="0"/>
          </a:p>
        </p:txBody>
      </p:sp>
      <p:sp>
        <p:nvSpPr>
          <p:cNvPr id="23" name="Rectangle 22"/>
          <p:cNvSpPr/>
          <p:nvPr/>
        </p:nvSpPr>
        <p:spPr>
          <a:xfrm>
            <a:off x="3657600" y="3581400"/>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r>
              <a:rPr lang="en-US" dirty="0" smtClean="0">
                <a:solidFill>
                  <a:schemeClr val="tx1"/>
                </a:solidFill>
              </a:rPr>
              <a:t> A</a:t>
            </a:r>
            <a:endParaRPr lang="en-US" dirty="0">
              <a:solidFill>
                <a:schemeClr val="tx1"/>
              </a:solidFill>
            </a:endParaRPr>
          </a:p>
        </p:txBody>
      </p:sp>
      <p:sp>
        <p:nvSpPr>
          <p:cNvPr id="24" name="Rectangle 23"/>
          <p:cNvSpPr/>
          <p:nvPr/>
        </p:nvSpPr>
        <p:spPr>
          <a:xfrm>
            <a:off x="3657600" y="2864068"/>
            <a:ext cx="2133600" cy="2601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4038600"/>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r>
              <a:rPr lang="en-US" dirty="0" smtClean="0">
                <a:solidFill>
                  <a:schemeClr val="tx1"/>
                </a:solidFill>
              </a:rPr>
              <a:t> B</a:t>
            </a:r>
          </a:p>
        </p:txBody>
      </p:sp>
      <p:sp>
        <p:nvSpPr>
          <p:cNvPr id="26" name="Rectangle 25"/>
          <p:cNvSpPr/>
          <p:nvPr/>
        </p:nvSpPr>
        <p:spPr>
          <a:xfrm>
            <a:off x="4755932" y="4508936"/>
            <a:ext cx="990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r>
              <a:rPr lang="en-US" dirty="0" smtClean="0">
                <a:solidFill>
                  <a:schemeClr val="tx1"/>
                </a:solidFill>
              </a:rPr>
              <a:t> C</a:t>
            </a:r>
          </a:p>
        </p:txBody>
      </p:sp>
      <p:sp>
        <p:nvSpPr>
          <p:cNvPr id="27" name="Rectangle 26"/>
          <p:cNvSpPr/>
          <p:nvPr/>
        </p:nvSpPr>
        <p:spPr>
          <a:xfrm>
            <a:off x="350790" y="5505855"/>
            <a:ext cx="842356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Request Overlap Makes Interference Estimation Per-Request Difficult</a:t>
            </a:r>
            <a:endParaRPr lang="en-US" sz="3500" i="1" dirty="0">
              <a:solidFill>
                <a:srgbClr val="C00000"/>
              </a:solidFill>
            </a:endParaRPr>
          </a:p>
        </p:txBody>
      </p:sp>
      <p:cxnSp>
        <p:nvCxnSpPr>
          <p:cNvPr id="29" name="Straight Connector 28"/>
          <p:cNvCxnSpPr/>
          <p:nvPr/>
        </p:nvCxnSpPr>
        <p:spPr>
          <a:xfrm>
            <a:off x="2743200" y="3200400"/>
            <a:ext cx="5410200"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Tackling Inter-Application Interference:</a:t>
            </a:r>
            <a:br>
              <a:rPr lang="en-US" dirty="0" smtClean="0"/>
            </a:br>
            <a:r>
              <a:rPr lang="en-US" dirty="0" smtClean="0"/>
              <a:t>Application-aware Memory Scheduling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14</a:t>
            </a:fld>
            <a:endParaRPr lang="en-US"/>
          </a:p>
        </p:txBody>
      </p:sp>
      <p:sp>
        <p:nvSpPr>
          <p:cNvPr id="42" name="TextBox 41"/>
          <p:cNvSpPr txBox="1"/>
          <p:nvPr/>
        </p:nvSpPr>
        <p:spPr>
          <a:xfrm>
            <a:off x="457200" y="1524000"/>
            <a:ext cx="1524000" cy="523220"/>
          </a:xfrm>
          <a:prstGeom prst="rect">
            <a:avLst/>
          </a:prstGeom>
          <a:noFill/>
        </p:spPr>
        <p:txBody>
          <a:bodyPr wrap="square" rtlCol="0">
            <a:spAutoFit/>
          </a:bodyPr>
          <a:lstStyle/>
          <a:p>
            <a:pPr algn="ctr"/>
            <a:r>
              <a:rPr lang="en-US" sz="2800" i="1" dirty="0" smtClean="0">
                <a:solidFill>
                  <a:srgbClr val="C00000"/>
                </a:solidFill>
              </a:rPr>
              <a:t>Monitor  </a:t>
            </a:r>
            <a:endParaRPr lang="en-US" sz="2800" i="1" dirty="0">
              <a:solidFill>
                <a:srgbClr val="C00000"/>
              </a:solidFill>
            </a:endParaRPr>
          </a:p>
        </p:txBody>
      </p:sp>
      <p:sp>
        <p:nvSpPr>
          <p:cNvPr id="43" name="TextBox 42"/>
          <p:cNvSpPr txBox="1"/>
          <p:nvPr/>
        </p:nvSpPr>
        <p:spPr>
          <a:xfrm>
            <a:off x="2971800" y="1534180"/>
            <a:ext cx="1524000" cy="523220"/>
          </a:xfrm>
          <a:prstGeom prst="rect">
            <a:avLst/>
          </a:prstGeom>
          <a:noFill/>
        </p:spPr>
        <p:txBody>
          <a:bodyPr wrap="square" rtlCol="0">
            <a:spAutoFit/>
          </a:bodyPr>
          <a:lstStyle/>
          <a:p>
            <a:pPr algn="ctr"/>
            <a:r>
              <a:rPr lang="en-US" sz="2800" i="1" dirty="0" smtClean="0">
                <a:solidFill>
                  <a:srgbClr val="C00000"/>
                </a:solidFill>
              </a:rPr>
              <a:t>Rank</a:t>
            </a:r>
            <a:endParaRPr lang="en-US" sz="2800" i="1" dirty="0">
              <a:solidFill>
                <a:srgbClr val="C00000"/>
              </a:solidFill>
            </a:endParaRPr>
          </a:p>
        </p:txBody>
      </p:sp>
      <p:sp>
        <p:nvSpPr>
          <p:cNvPr id="44" name="Rectangle 43"/>
          <p:cNvSpPr/>
          <p:nvPr/>
        </p:nvSpPr>
        <p:spPr>
          <a:xfrm>
            <a:off x="7543800" y="2050475"/>
            <a:ext cx="1524000" cy="838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Highest Ranked AID</a:t>
            </a:r>
            <a:endParaRPr lang="en-US" sz="2000" dirty="0">
              <a:solidFill>
                <a:schemeClr val="bg1"/>
              </a:solidFill>
            </a:endParaRPr>
          </a:p>
        </p:txBody>
      </p:sp>
      <p:sp>
        <p:nvSpPr>
          <p:cNvPr id="89" name="TextBox 88"/>
          <p:cNvSpPr txBox="1"/>
          <p:nvPr/>
        </p:nvSpPr>
        <p:spPr>
          <a:xfrm>
            <a:off x="5943600" y="1447800"/>
            <a:ext cx="1524000" cy="954107"/>
          </a:xfrm>
          <a:prstGeom prst="rect">
            <a:avLst/>
          </a:prstGeom>
          <a:noFill/>
        </p:spPr>
        <p:txBody>
          <a:bodyPr wrap="square" rtlCol="0">
            <a:spAutoFit/>
          </a:bodyPr>
          <a:lstStyle/>
          <a:p>
            <a:pPr algn="ctr"/>
            <a:r>
              <a:rPr lang="en-US" sz="2800" i="1" dirty="0" smtClean="0">
                <a:solidFill>
                  <a:srgbClr val="C00000"/>
                </a:solidFill>
              </a:rPr>
              <a:t>Enforce</a:t>
            </a:r>
          </a:p>
          <a:p>
            <a:pPr algn="ctr"/>
            <a:r>
              <a:rPr lang="en-US" sz="2800" i="1" dirty="0" smtClean="0">
                <a:solidFill>
                  <a:srgbClr val="C00000"/>
                </a:solidFill>
              </a:rPr>
              <a:t>Ranks</a:t>
            </a:r>
            <a:endParaRPr lang="en-US" sz="2800" i="1" dirty="0">
              <a:solidFill>
                <a:srgbClr val="C00000"/>
              </a:solidFill>
            </a:endParaRPr>
          </a:p>
        </p:txBody>
      </p:sp>
      <p:sp>
        <p:nvSpPr>
          <p:cNvPr id="93" name="TextBox 92"/>
          <p:cNvSpPr txBox="1"/>
          <p:nvPr/>
        </p:nvSpPr>
        <p:spPr>
          <a:xfrm>
            <a:off x="-76200" y="4572000"/>
            <a:ext cx="5562600" cy="1815882"/>
          </a:xfrm>
          <a:prstGeom prst="rect">
            <a:avLst/>
          </a:prstGeom>
          <a:noFill/>
        </p:spPr>
        <p:txBody>
          <a:bodyPr wrap="square" rtlCol="0">
            <a:spAutoFit/>
          </a:bodyPr>
          <a:lstStyle/>
          <a:p>
            <a:pPr algn="ctr"/>
            <a:r>
              <a:rPr lang="en-US" sz="2800" i="1" dirty="0" smtClean="0">
                <a:solidFill>
                  <a:srgbClr val="C00000"/>
                </a:solidFill>
              </a:rPr>
              <a:t>Full ranking increases </a:t>
            </a:r>
          </a:p>
          <a:p>
            <a:pPr algn="ctr"/>
            <a:r>
              <a:rPr lang="en-US" sz="2800" i="1" dirty="0" smtClean="0">
                <a:solidFill>
                  <a:srgbClr val="C00000"/>
                </a:solidFill>
              </a:rPr>
              <a:t>critical path latency and area significantly to improve </a:t>
            </a:r>
          </a:p>
          <a:p>
            <a:pPr algn="ctr"/>
            <a:r>
              <a:rPr lang="en-US" sz="2800" i="1" dirty="0" smtClean="0">
                <a:solidFill>
                  <a:srgbClr val="C00000"/>
                </a:solidFill>
              </a:rPr>
              <a:t>performance and fairness</a:t>
            </a:r>
            <a:endParaRPr lang="en-US" sz="2800" i="1" dirty="0">
              <a:solidFill>
                <a:srgbClr val="C00000"/>
              </a:solidFill>
            </a:endParaRPr>
          </a:p>
        </p:txBody>
      </p:sp>
      <p:sp>
        <p:nvSpPr>
          <p:cNvPr id="91" name="Rectangle 90"/>
          <p:cNvSpPr/>
          <p:nvPr/>
        </p:nvSpPr>
        <p:spPr>
          <a:xfrm>
            <a:off x="872835" y="40801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5" name="Rectangle 94"/>
          <p:cNvSpPr/>
          <p:nvPr/>
        </p:nvSpPr>
        <p:spPr>
          <a:xfrm>
            <a:off x="817414" y="35190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7" name="Rectangle 96"/>
          <p:cNvSpPr/>
          <p:nvPr/>
        </p:nvSpPr>
        <p:spPr>
          <a:xfrm>
            <a:off x="983670" y="30826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9" name="Rectangle 98"/>
          <p:cNvSpPr/>
          <p:nvPr/>
        </p:nvSpPr>
        <p:spPr>
          <a:xfrm>
            <a:off x="748145" y="23622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0" name="Rectangle 109"/>
          <p:cNvSpPr/>
          <p:nvPr/>
        </p:nvSpPr>
        <p:spPr>
          <a:xfrm>
            <a:off x="3429000" y="23275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1" name="Rectangle 110"/>
          <p:cNvSpPr/>
          <p:nvPr/>
        </p:nvSpPr>
        <p:spPr>
          <a:xfrm>
            <a:off x="3318165" y="27639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2" name="Rectangle 111"/>
          <p:cNvSpPr/>
          <p:nvPr/>
        </p:nvSpPr>
        <p:spPr>
          <a:xfrm>
            <a:off x="3262745" y="32766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3" name="Rectangle 112"/>
          <p:cNvSpPr/>
          <p:nvPr/>
        </p:nvSpPr>
        <p:spPr>
          <a:xfrm>
            <a:off x="3172690" y="38654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16" name="Straight Arrow Connector 115"/>
          <p:cNvCxnSpPr/>
          <p:nvPr/>
        </p:nvCxnSpPr>
        <p:spPr>
          <a:xfrm flipV="1">
            <a:off x="4267200" y="21336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4"/>
          <p:cNvGrpSpPr/>
          <p:nvPr/>
        </p:nvGrpSpPr>
        <p:grpSpPr>
          <a:xfrm>
            <a:off x="5306285" y="2279075"/>
            <a:ext cx="2237515" cy="3886200"/>
            <a:chOff x="5306285" y="2209800"/>
            <a:chExt cx="2237515" cy="3886200"/>
          </a:xfrm>
        </p:grpSpPr>
        <p:grpSp>
          <p:nvGrpSpPr>
            <p:cNvPr id="5" name="Group 123"/>
            <p:cNvGrpSpPr/>
            <p:nvPr/>
          </p:nvGrpSpPr>
          <p:grpSpPr>
            <a:xfrm>
              <a:off x="5306285" y="2209800"/>
              <a:ext cx="2133600" cy="3886200"/>
              <a:chOff x="5306285" y="2209800"/>
              <a:chExt cx="2133600" cy="3886200"/>
            </a:xfrm>
          </p:grpSpPr>
          <p:sp>
            <p:nvSpPr>
              <p:cNvPr id="72" name="Rectangle 71"/>
              <p:cNvSpPr/>
              <p:nvPr/>
            </p:nvSpPr>
            <p:spPr>
              <a:xfrm>
                <a:off x="5410200" y="3048000"/>
                <a:ext cx="17526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Rectangle 72"/>
              <p:cNvSpPr/>
              <p:nvPr/>
            </p:nvSpPr>
            <p:spPr>
              <a:xfrm>
                <a:off x="5410200" y="3048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1</a:t>
                </a:r>
                <a:endParaRPr lang="en-US" sz="2400" dirty="0">
                  <a:solidFill>
                    <a:schemeClr val="bg1"/>
                  </a:solidFill>
                </a:endParaRPr>
              </a:p>
            </p:txBody>
          </p:sp>
          <p:sp>
            <p:nvSpPr>
              <p:cNvPr id="74" name="Rectangle 73"/>
              <p:cNvSpPr/>
              <p:nvPr/>
            </p:nvSpPr>
            <p:spPr>
              <a:xfrm>
                <a:off x="6477000" y="3048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75" name="Rectangle 74"/>
              <p:cNvSpPr/>
              <p:nvPr/>
            </p:nvSpPr>
            <p:spPr>
              <a:xfrm>
                <a:off x="5410200" y="3429000"/>
                <a:ext cx="1066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2</a:t>
                </a:r>
                <a:endParaRPr lang="en-US" sz="2400" dirty="0">
                  <a:solidFill>
                    <a:schemeClr val="bg1"/>
                  </a:solidFill>
                </a:endParaRPr>
              </a:p>
            </p:txBody>
          </p:sp>
          <p:sp>
            <p:nvSpPr>
              <p:cNvPr id="76" name="Rectangle 75"/>
              <p:cNvSpPr/>
              <p:nvPr/>
            </p:nvSpPr>
            <p:spPr>
              <a:xfrm>
                <a:off x="6477000" y="3429000"/>
                <a:ext cx="685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4</a:t>
                </a:r>
                <a:endParaRPr lang="en-US" sz="2400" dirty="0">
                  <a:solidFill>
                    <a:schemeClr val="bg1"/>
                  </a:solidFill>
                </a:endParaRPr>
              </a:p>
            </p:txBody>
          </p:sp>
          <p:sp>
            <p:nvSpPr>
              <p:cNvPr id="77" name="Rectangle 76"/>
              <p:cNvSpPr/>
              <p:nvPr/>
            </p:nvSpPr>
            <p:spPr>
              <a:xfrm>
                <a:off x="5410200" y="3810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3</a:t>
                </a:r>
                <a:endParaRPr lang="en-US" sz="2400" dirty="0">
                  <a:solidFill>
                    <a:schemeClr val="bg1"/>
                  </a:solidFill>
                </a:endParaRPr>
              </a:p>
            </p:txBody>
          </p:sp>
          <p:sp>
            <p:nvSpPr>
              <p:cNvPr id="78" name="Rectangle 77"/>
              <p:cNvSpPr/>
              <p:nvPr/>
            </p:nvSpPr>
            <p:spPr>
              <a:xfrm>
                <a:off x="6477000" y="3810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79" name="Rectangle 78"/>
              <p:cNvSpPr/>
              <p:nvPr/>
            </p:nvSpPr>
            <p:spPr>
              <a:xfrm>
                <a:off x="5410200" y="4191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4</a:t>
                </a:r>
                <a:endParaRPr lang="en-US" sz="2400" dirty="0">
                  <a:solidFill>
                    <a:schemeClr val="bg1"/>
                  </a:solidFill>
                </a:endParaRPr>
              </a:p>
            </p:txBody>
          </p:sp>
          <p:sp>
            <p:nvSpPr>
              <p:cNvPr id="80" name="Rectangle 79"/>
              <p:cNvSpPr/>
              <p:nvPr/>
            </p:nvSpPr>
            <p:spPr>
              <a:xfrm>
                <a:off x="6477000" y="4191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81" name="Rectangle 80"/>
              <p:cNvSpPr/>
              <p:nvPr/>
            </p:nvSpPr>
            <p:spPr>
              <a:xfrm>
                <a:off x="5410200" y="4572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5</a:t>
                </a:r>
                <a:endParaRPr lang="en-US" sz="2400" dirty="0">
                  <a:solidFill>
                    <a:schemeClr val="bg1"/>
                  </a:solidFill>
                </a:endParaRPr>
              </a:p>
            </p:txBody>
          </p:sp>
          <p:sp>
            <p:nvSpPr>
              <p:cNvPr id="82" name="Rectangle 81"/>
              <p:cNvSpPr/>
              <p:nvPr/>
            </p:nvSpPr>
            <p:spPr>
              <a:xfrm>
                <a:off x="6477000" y="4572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a:t>
                </a:r>
                <a:endParaRPr lang="en-US" sz="2400" dirty="0">
                  <a:solidFill>
                    <a:schemeClr val="bg1"/>
                  </a:solidFill>
                </a:endParaRPr>
              </a:p>
            </p:txBody>
          </p:sp>
          <p:sp>
            <p:nvSpPr>
              <p:cNvPr id="85" name="Rectangle 84"/>
              <p:cNvSpPr/>
              <p:nvPr/>
            </p:nvSpPr>
            <p:spPr>
              <a:xfrm>
                <a:off x="5410200" y="5334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7</a:t>
                </a:r>
                <a:endParaRPr lang="en-US" sz="2400" dirty="0">
                  <a:solidFill>
                    <a:schemeClr val="bg1"/>
                  </a:solidFill>
                </a:endParaRPr>
              </a:p>
            </p:txBody>
          </p:sp>
          <p:sp>
            <p:nvSpPr>
              <p:cNvPr id="86" name="Rectangle 85"/>
              <p:cNvSpPr/>
              <p:nvPr/>
            </p:nvSpPr>
            <p:spPr>
              <a:xfrm>
                <a:off x="6477000" y="5334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87" name="Rectangle 86"/>
              <p:cNvSpPr/>
              <p:nvPr/>
            </p:nvSpPr>
            <p:spPr>
              <a:xfrm>
                <a:off x="5410200" y="5715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8</a:t>
                </a:r>
                <a:endParaRPr lang="en-US" sz="2400" dirty="0">
                  <a:solidFill>
                    <a:schemeClr val="bg1"/>
                  </a:solidFill>
                </a:endParaRPr>
              </a:p>
            </p:txBody>
          </p:sp>
          <p:sp>
            <p:nvSpPr>
              <p:cNvPr id="88" name="Rectangle 87"/>
              <p:cNvSpPr/>
              <p:nvPr/>
            </p:nvSpPr>
            <p:spPr>
              <a:xfrm>
                <a:off x="6477000" y="5715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a:t>
                </a:r>
                <a:endParaRPr lang="en-US" sz="2400" dirty="0">
                  <a:solidFill>
                    <a:schemeClr val="bg1"/>
                  </a:solidFill>
                </a:endParaRPr>
              </a:p>
            </p:txBody>
          </p:sp>
          <p:sp>
            <p:nvSpPr>
              <p:cNvPr id="90" name="TextBox 89"/>
              <p:cNvSpPr txBox="1"/>
              <p:nvPr/>
            </p:nvSpPr>
            <p:spPr>
              <a:xfrm>
                <a:off x="5306285" y="2209800"/>
                <a:ext cx="2133600" cy="369332"/>
              </a:xfrm>
              <a:prstGeom prst="rect">
                <a:avLst/>
              </a:prstGeom>
              <a:noFill/>
            </p:spPr>
            <p:txBody>
              <a:bodyPr wrap="square" rtlCol="0">
                <a:spAutoFit/>
              </a:bodyPr>
              <a:lstStyle/>
              <a:p>
                <a:pPr algn="ctr"/>
                <a:r>
                  <a:rPr lang="en-US" b="1" dirty="0" smtClean="0"/>
                  <a:t>Request Buffer</a:t>
                </a:r>
                <a:endParaRPr lang="en-US" b="1" dirty="0"/>
              </a:p>
            </p:txBody>
          </p:sp>
          <p:sp>
            <p:nvSpPr>
              <p:cNvPr id="118" name="Rectangle 117"/>
              <p:cNvSpPr/>
              <p:nvPr/>
            </p:nvSpPr>
            <p:spPr>
              <a:xfrm>
                <a:off x="5410200" y="4959935"/>
                <a:ext cx="1066800" cy="381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5</a:t>
                </a:r>
                <a:endParaRPr lang="en-US" sz="2400" dirty="0">
                  <a:solidFill>
                    <a:schemeClr val="bg1"/>
                  </a:solidFill>
                </a:endParaRPr>
              </a:p>
            </p:txBody>
          </p:sp>
          <p:sp>
            <p:nvSpPr>
              <p:cNvPr id="119" name="Rectangle 118"/>
              <p:cNvSpPr/>
              <p:nvPr/>
            </p:nvSpPr>
            <p:spPr>
              <a:xfrm>
                <a:off x="6477000" y="4959935"/>
                <a:ext cx="685800" cy="381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2</a:t>
                </a:r>
                <a:endParaRPr lang="en-US" sz="2400" dirty="0">
                  <a:solidFill>
                    <a:schemeClr val="bg1"/>
                  </a:solidFill>
                </a:endParaRPr>
              </a:p>
            </p:txBody>
          </p:sp>
          <p:sp>
            <p:nvSpPr>
              <p:cNvPr id="122" name="TextBox 121"/>
              <p:cNvSpPr txBox="1"/>
              <p:nvPr/>
            </p:nvSpPr>
            <p:spPr>
              <a:xfrm>
                <a:off x="5465620" y="2632365"/>
                <a:ext cx="990600" cy="369332"/>
              </a:xfrm>
              <a:prstGeom prst="rect">
                <a:avLst/>
              </a:prstGeom>
              <a:noFill/>
            </p:spPr>
            <p:txBody>
              <a:bodyPr wrap="square" rtlCol="0">
                <a:spAutoFit/>
              </a:bodyPr>
              <a:lstStyle/>
              <a:p>
                <a:r>
                  <a:rPr lang="en-US" dirty="0" smtClean="0"/>
                  <a:t>Request</a:t>
                </a:r>
                <a:endParaRPr lang="en-US" dirty="0"/>
              </a:p>
            </p:txBody>
          </p:sp>
        </p:grpSp>
        <p:sp>
          <p:nvSpPr>
            <p:cNvPr id="123" name="TextBox 122"/>
            <p:cNvSpPr txBox="1"/>
            <p:nvPr/>
          </p:nvSpPr>
          <p:spPr>
            <a:xfrm>
              <a:off x="6248400" y="2459180"/>
              <a:ext cx="1295400" cy="646331"/>
            </a:xfrm>
            <a:prstGeom prst="rect">
              <a:avLst/>
            </a:prstGeom>
            <a:noFill/>
          </p:spPr>
          <p:txBody>
            <a:bodyPr wrap="square" rtlCol="0">
              <a:spAutoFit/>
            </a:bodyPr>
            <a:lstStyle/>
            <a:p>
              <a:pPr algn="ctr"/>
              <a:r>
                <a:rPr lang="en-US" dirty="0" smtClean="0"/>
                <a:t>App. ID (AID)</a:t>
              </a:r>
              <a:endParaRPr lang="en-US" dirty="0"/>
            </a:p>
          </p:txBody>
        </p:sp>
      </p:grpSp>
      <p:grpSp>
        <p:nvGrpSpPr>
          <p:cNvPr id="6" name="Group 100"/>
          <p:cNvGrpSpPr/>
          <p:nvPr/>
        </p:nvGrpSpPr>
        <p:grpSpPr>
          <a:xfrm>
            <a:off x="7162800" y="2888675"/>
            <a:ext cx="1219200" cy="3276600"/>
            <a:chOff x="7162800" y="2888675"/>
            <a:chExt cx="1219200" cy="3276600"/>
          </a:xfrm>
        </p:grpSpPr>
        <p:grpSp>
          <p:nvGrpSpPr>
            <p:cNvPr id="7" name="Group 44"/>
            <p:cNvGrpSpPr/>
            <p:nvPr/>
          </p:nvGrpSpPr>
          <p:grpSpPr>
            <a:xfrm>
              <a:off x="7162800" y="2888675"/>
              <a:ext cx="1219200" cy="3276600"/>
              <a:chOff x="7162800" y="2819400"/>
              <a:chExt cx="1219200" cy="3276600"/>
            </a:xfrm>
          </p:grpSpPr>
          <p:sp>
            <p:nvSpPr>
              <p:cNvPr id="46" name="Oval 45"/>
              <p:cNvSpPr/>
              <p:nvPr/>
            </p:nvSpPr>
            <p:spPr>
              <a:xfrm>
                <a:off x="7543800" y="306376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47" name="Rectangle 46"/>
              <p:cNvSpPr/>
              <p:nvPr/>
            </p:nvSpPr>
            <p:spPr>
              <a:xfrm>
                <a:off x="8229600" y="2819400"/>
                <a:ext cx="1524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 Arrow 47"/>
              <p:cNvSpPr/>
              <p:nvPr/>
            </p:nvSpPr>
            <p:spPr>
              <a:xfrm>
                <a:off x="7848600" y="3092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7162800" y="3108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7848600" y="3489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7162800" y="3505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p:cNvSpPr/>
              <p:nvPr/>
            </p:nvSpPr>
            <p:spPr>
              <a:xfrm>
                <a:off x="7848600" y="3854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a:off x="7162800" y="3870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 Arrow 56"/>
              <p:cNvSpPr/>
              <p:nvPr/>
            </p:nvSpPr>
            <p:spPr>
              <a:xfrm>
                <a:off x="7848600" y="4235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7162800" y="4251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a:off x="7848600" y="4616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7162800" y="4632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 Arrow 62"/>
              <p:cNvSpPr/>
              <p:nvPr/>
            </p:nvSpPr>
            <p:spPr>
              <a:xfrm>
                <a:off x="7848600" y="5013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7162800" y="5029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a:off x="7848600" y="5394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7162800" y="5410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 Arrow 68"/>
              <p:cNvSpPr/>
              <p:nvPr/>
            </p:nvSpPr>
            <p:spPr>
              <a:xfrm>
                <a:off x="7848600" y="5788570"/>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7162800" y="5804336"/>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7543800" y="3514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83" name="Oval 82"/>
            <p:cNvSpPr/>
            <p:nvPr/>
          </p:nvSpPr>
          <p:spPr>
            <a:xfrm>
              <a:off x="7543800" y="3895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84" name="Oval 83"/>
            <p:cNvSpPr/>
            <p:nvPr/>
          </p:nvSpPr>
          <p:spPr>
            <a:xfrm>
              <a:off x="7543800" y="427766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94" name="Oval 93"/>
            <p:cNvSpPr/>
            <p:nvPr/>
          </p:nvSpPr>
          <p:spPr>
            <a:xfrm>
              <a:off x="7543800" y="4657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96" name="Oval 95"/>
            <p:cNvSpPr/>
            <p:nvPr/>
          </p:nvSpPr>
          <p:spPr>
            <a:xfrm>
              <a:off x="7543800" y="5057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98" name="Oval 97"/>
            <p:cNvSpPr/>
            <p:nvPr/>
          </p:nvSpPr>
          <p:spPr>
            <a:xfrm>
              <a:off x="7543800" y="5438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100" name="Oval 99"/>
            <p:cNvSpPr/>
            <p:nvPr/>
          </p:nvSpPr>
          <p:spPr>
            <a:xfrm>
              <a:off x="7543800" y="5830110"/>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grpSp>
    </p:spTree>
  </p:cSld>
  <p:clrMapOvr>
    <a:masterClrMapping/>
  </p:clrMapOvr>
  <p:transition advTm="1304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55"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p:cTn id="29" dur="1000" fill="hold"/>
                                        <p:tgtEl>
                                          <p:spTgt spid="116"/>
                                        </p:tgtEl>
                                        <p:attrNameLst>
                                          <p:attrName>ppt_w</p:attrName>
                                        </p:attrNameLst>
                                      </p:cBhvr>
                                      <p:tavLst>
                                        <p:tav tm="0">
                                          <p:val>
                                            <p:strVal val="#ppt_w*0.70"/>
                                          </p:val>
                                        </p:tav>
                                        <p:tav tm="100000">
                                          <p:val>
                                            <p:strVal val="#ppt_w"/>
                                          </p:val>
                                        </p:tav>
                                      </p:tavLst>
                                    </p:anim>
                                    <p:anim calcmode="lin" valueType="num">
                                      <p:cBhvr>
                                        <p:cTn id="30" dur="1000" fill="hold"/>
                                        <p:tgtEl>
                                          <p:spTgt spid="116"/>
                                        </p:tgtEl>
                                        <p:attrNameLst>
                                          <p:attrName>ppt_h</p:attrName>
                                        </p:attrNameLst>
                                      </p:cBhvr>
                                      <p:tavLst>
                                        <p:tav tm="0">
                                          <p:val>
                                            <p:strVal val="#ppt_h"/>
                                          </p:val>
                                        </p:tav>
                                        <p:tav tm="100000">
                                          <p:val>
                                            <p:strVal val="#ppt_h"/>
                                          </p:val>
                                        </p:tav>
                                      </p:tavLst>
                                    </p:anim>
                                    <p:animEffect transition="in" filter="fade">
                                      <p:cBhvr>
                                        <p:cTn id="31" dur="1000"/>
                                        <p:tgtEl>
                                          <p:spTgt spid="1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89" grpId="0"/>
      <p:bldP spid="93" grpId="0"/>
      <p:bldP spid="91" grpId="0" animBg="1"/>
      <p:bldP spid="95" grpId="0" animBg="1"/>
      <p:bldP spid="97" grpId="0" animBg="1"/>
      <p:bldP spid="99" grpId="0" animBg="1"/>
      <p:bldP spid="110" grpId="0" animBg="1"/>
      <p:bldP spid="111" grpId="0" animBg="1"/>
      <p:bldP spid="112" grpId="0" animBg="1"/>
      <p:bldP spid="1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a:t>
            </a:r>
            <a:r>
              <a:rPr lang="en-US" dirty="0" err="1" smtClean="0"/>
              <a:t>Performance</a:t>
            </a:r>
            <a:r>
              <a:rPr lang="en-US" baseline="-25000" dirty="0" err="1" smtClean="0"/>
              <a:t>Alone</a:t>
            </a:r>
            <a:r>
              <a:rPr lang="en-US" dirty="0" smtClean="0"/>
              <a:t>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140</a:t>
            </a:fld>
            <a:endParaRPr lang="en-US"/>
          </a:p>
        </p:txBody>
      </p:sp>
      <p:sp>
        <p:nvSpPr>
          <p:cNvPr id="5" name="TextBox 4"/>
          <p:cNvSpPr txBox="1"/>
          <p:nvPr/>
        </p:nvSpPr>
        <p:spPr>
          <a:xfrm>
            <a:off x="152400" y="2209800"/>
            <a:ext cx="2362200" cy="707886"/>
          </a:xfrm>
          <a:prstGeom prst="rect">
            <a:avLst/>
          </a:prstGeom>
          <a:noFill/>
        </p:spPr>
        <p:txBody>
          <a:bodyPr wrap="square" rtlCol="0">
            <a:spAutoFit/>
          </a:bodyPr>
          <a:lstStyle/>
          <a:p>
            <a:pPr algn="ctr"/>
            <a:r>
              <a:rPr lang="en-US" sz="2000" b="1" i="1" dirty="0" smtClean="0"/>
              <a:t>Shared </a:t>
            </a:r>
          </a:p>
          <a:p>
            <a:pPr algn="ctr"/>
            <a:r>
              <a:rPr lang="en-US" sz="2000" b="1" i="1" dirty="0" smtClean="0"/>
              <a:t>(With interference</a:t>
            </a:r>
            <a:r>
              <a:rPr lang="en-US" sz="2000" b="1" dirty="0" smtClean="0"/>
              <a:t>)</a:t>
            </a:r>
            <a:endParaRPr lang="en-US" sz="2000" b="1" dirty="0"/>
          </a:p>
        </p:txBody>
      </p:sp>
      <p:cxnSp>
        <p:nvCxnSpPr>
          <p:cNvPr id="6" name="Straight Arrow Connector 5"/>
          <p:cNvCxnSpPr/>
          <p:nvPr/>
        </p:nvCxnSpPr>
        <p:spPr>
          <a:xfrm>
            <a:off x="2743200" y="2209800"/>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43200" y="2590800"/>
            <a:ext cx="548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2895600"/>
            <a:ext cx="1752600" cy="369332"/>
          </a:xfrm>
          <a:prstGeom prst="rect">
            <a:avLst/>
          </a:prstGeom>
          <a:noFill/>
        </p:spPr>
        <p:txBody>
          <a:bodyPr wrap="square" rtlCol="0">
            <a:spAutoFit/>
          </a:bodyPr>
          <a:lstStyle/>
          <a:p>
            <a:r>
              <a:rPr lang="en-US" i="1" dirty="0" smtClean="0"/>
              <a:t>Execution time</a:t>
            </a:r>
            <a:endParaRPr lang="en-US" i="1" dirty="0"/>
          </a:p>
        </p:txBody>
      </p:sp>
      <p:sp>
        <p:nvSpPr>
          <p:cNvPr id="9" name="Rectangle 8"/>
          <p:cNvSpPr/>
          <p:nvPr/>
        </p:nvSpPr>
        <p:spPr>
          <a:xfrm>
            <a:off x="3657600" y="3200400"/>
            <a:ext cx="9906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bg1"/>
                </a:solidFill>
              </a:rPr>
              <a:t>Req</a:t>
            </a:r>
            <a:r>
              <a:rPr lang="en-US" dirty="0" smtClean="0">
                <a:solidFill>
                  <a:schemeClr val="bg1"/>
                </a:solidFill>
              </a:rPr>
              <a:t> A</a:t>
            </a:r>
            <a:endParaRPr lang="en-US" dirty="0">
              <a:solidFill>
                <a:schemeClr val="bg1"/>
              </a:solidFill>
            </a:endParaRPr>
          </a:p>
        </p:txBody>
      </p:sp>
      <p:sp>
        <p:nvSpPr>
          <p:cNvPr id="11" name="Rectangle 10"/>
          <p:cNvSpPr/>
          <p:nvPr/>
        </p:nvSpPr>
        <p:spPr>
          <a:xfrm>
            <a:off x="4390698" y="3657600"/>
            <a:ext cx="9906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Req</a:t>
            </a:r>
            <a:r>
              <a:rPr lang="en-US" dirty="0" smtClean="0">
                <a:solidFill>
                  <a:schemeClr val="bg1"/>
                </a:solidFill>
              </a:rPr>
              <a:t> B</a:t>
            </a:r>
          </a:p>
        </p:txBody>
      </p:sp>
      <p:sp>
        <p:nvSpPr>
          <p:cNvPr id="12" name="Rectangle 11"/>
          <p:cNvSpPr/>
          <p:nvPr/>
        </p:nvSpPr>
        <p:spPr>
          <a:xfrm>
            <a:off x="4755932" y="4127936"/>
            <a:ext cx="9906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Req</a:t>
            </a:r>
            <a:r>
              <a:rPr lang="en-US" dirty="0" smtClean="0">
                <a:solidFill>
                  <a:schemeClr val="bg1"/>
                </a:solidFill>
              </a:rPr>
              <a:t> C</a:t>
            </a:r>
          </a:p>
        </p:txBody>
      </p:sp>
      <p:cxnSp>
        <p:nvCxnSpPr>
          <p:cNvPr id="13" name="Straight Connector 12"/>
          <p:cNvCxnSpPr/>
          <p:nvPr/>
        </p:nvCxnSpPr>
        <p:spPr>
          <a:xfrm>
            <a:off x="2743200" y="2819400"/>
            <a:ext cx="5410200"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19600" y="320040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0" y="3657600"/>
            <a:ext cx="457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4130566"/>
            <a:ext cx="228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77000" y="4133196"/>
            <a:ext cx="5334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39000" y="3962400"/>
            <a:ext cx="1600200" cy="646331"/>
          </a:xfrm>
          <a:prstGeom prst="rect">
            <a:avLst/>
          </a:prstGeom>
          <a:noFill/>
        </p:spPr>
        <p:txBody>
          <a:bodyPr wrap="square" rtlCol="0">
            <a:spAutoFit/>
          </a:bodyPr>
          <a:lstStyle/>
          <a:p>
            <a:r>
              <a:rPr lang="en-US" dirty="0" smtClean="0"/>
              <a:t>Request Queued</a:t>
            </a:r>
            <a:endParaRPr lang="en-US" dirty="0"/>
          </a:p>
        </p:txBody>
      </p:sp>
      <p:sp>
        <p:nvSpPr>
          <p:cNvPr id="19" name="Rectangle 18"/>
          <p:cNvSpPr/>
          <p:nvPr/>
        </p:nvSpPr>
        <p:spPr>
          <a:xfrm>
            <a:off x="6477000" y="4684992"/>
            <a:ext cx="533400" cy="304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39000" y="4514196"/>
            <a:ext cx="1600200" cy="646331"/>
          </a:xfrm>
          <a:prstGeom prst="rect">
            <a:avLst/>
          </a:prstGeom>
          <a:noFill/>
        </p:spPr>
        <p:txBody>
          <a:bodyPr wrap="square" rtlCol="0">
            <a:spAutoFit/>
          </a:bodyPr>
          <a:lstStyle/>
          <a:p>
            <a:r>
              <a:rPr lang="en-US" dirty="0" smtClean="0"/>
              <a:t>Request Served</a:t>
            </a:r>
            <a:endParaRPr lang="en-US" dirty="0"/>
          </a:p>
        </p:txBody>
      </p:sp>
      <p:sp>
        <p:nvSpPr>
          <p:cNvPr id="21" name="Rectangle 20"/>
          <p:cNvSpPr/>
          <p:nvPr/>
        </p:nvSpPr>
        <p:spPr>
          <a:xfrm>
            <a:off x="350790" y="5162145"/>
            <a:ext cx="8423565" cy="14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Difficult to estimate impact of interference per-request due to request overlap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Interference on Performance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141</a:t>
            </a:fld>
            <a:endParaRPr lang="en-US"/>
          </a:p>
        </p:txBody>
      </p:sp>
      <p:sp>
        <p:nvSpPr>
          <p:cNvPr id="5" name="TextBox 4"/>
          <p:cNvSpPr txBox="1"/>
          <p:nvPr/>
        </p:nvSpPr>
        <p:spPr>
          <a:xfrm>
            <a:off x="0" y="1752600"/>
            <a:ext cx="2286000" cy="707886"/>
          </a:xfrm>
          <a:prstGeom prst="rect">
            <a:avLst/>
          </a:prstGeom>
          <a:noFill/>
        </p:spPr>
        <p:txBody>
          <a:bodyPr wrap="square" rtlCol="0">
            <a:spAutoFit/>
          </a:bodyPr>
          <a:lstStyle/>
          <a:p>
            <a:pPr algn="ctr"/>
            <a:r>
              <a:rPr lang="en-US" sz="2000" b="1" i="1" dirty="0" smtClean="0"/>
              <a:t>Alone </a:t>
            </a:r>
          </a:p>
          <a:p>
            <a:pPr algn="ctr"/>
            <a:r>
              <a:rPr lang="en-US" sz="2000" b="1" i="1" dirty="0" smtClean="0"/>
              <a:t>(No interference</a:t>
            </a:r>
            <a:r>
              <a:rPr lang="en-US" sz="2000" b="1" dirty="0" smtClean="0"/>
              <a:t>)</a:t>
            </a:r>
            <a:endParaRPr lang="en-US" sz="2000" b="1" dirty="0"/>
          </a:p>
        </p:txBody>
      </p:sp>
      <p:cxnSp>
        <p:nvCxnSpPr>
          <p:cNvPr id="7" name="Straight Arrow Connector 6"/>
          <p:cNvCxnSpPr/>
          <p:nvPr/>
        </p:nvCxnSpPr>
        <p:spPr>
          <a:xfrm>
            <a:off x="2743200" y="1752600"/>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2133600"/>
            <a:ext cx="2209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1949668"/>
            <a:ext cx="838200" cy="369332"/>
          </a:xfrm>
          <a:prstGeom prst="rect">
            <a:avLst/>
          </a:prstGeom>
          <a:noFill/>
        </p:spPr>
        <p:txBody>
          <a:bodyPr wrap="square" rtlCol="0">
            <a:spAutoFit/>
          </a:bodyPr>
          <a:lstStyle/>
          <a:p>
            <a:r>
              <a:rPr lang="en-US" i="1" dirty="0" smtClean="0"/>
              <a:t>time</a:t>
            </a:r>
            <a:endParaRPr lang="en-US" i="1" dirty="0"/>
          </a:p>
        </p:txBody>
      </p:sp>
      <p:cxnSp>
        <p:nvCxnSpPr>
          <p:cNvPr id="13" name="Straight Arrow Connector 12"/>
          <p:cNvCxnSpPr/>
          <p:nvPr/>
        </p:nvCxnSpPr>
        <p:spPr>
          <a:xfrm>
            <a:off x="2743200" y="2286000"/>
            <a:ext cx="2209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76902" y="2373868"/>
            <a:ext cx="1752600" cy="369332"/>
          </a:xfrm>
          <a:prstGeom prst="rect">
            <a:avLst/>
          </a:prstGeom>
          <a:noFill/>
        </p:spPr>
        <p:txBody>
          <a:bodyPr wrap="square" rtlCol="0">
            <a:spAutoFit/>
          </a:bodyPr>
          <a:lstStyle/>
          <a:p>
            <a:r>
              <a:rPr lang="en-US" i="1" dirty="0" smtClean="0"/>
              <a:t>Execution time</a:t>
            </a:r>
            <a:endParaRPr lang="en-US" i="1" dirty="0"/>
          </a:p>
        </p:txBody>
      </p:sp>
      <p:sp>
        <p:nvSpPr>
          <p:cNvPr id="15" name="TextBox 14"/>
          <p:cNvSpPr txBox="1"/>
          <p:nvPr/>
        </p:nvSpPr>
        <p:spPr>
          <a:xfrm>
            <a:off x="0" y="3239869"/>
            <a:ext cx="2362200" cy="707886"/>
          </a:xfrm>
          <a:prstGeom prst="rect">
            <a:avLst/>
          </a:prstGeom>
          <a:noFill/>
        </p:spPr>
        <p:txBody>
          <a:bodyPr wrap="square" rtlCol="0">
            <a:spAutoFit/>
          </a:bodyPr>
          <a:lstStyle/>
          <a:p>
            <a:pPr algn="ctr"/>
            <a:r>
              <a:rPr lang="en-US" sz="2000" b="1" i="1" dirty="0" smtClean="0"/>
              <a:t>Shared </a:t>
            </a:r>
          </a:p>
          <a:p>
            <a:pPr algn="ctr"/>
            <a:r>
              <a:rPr lang="en-US" sz="2000" b="1" i="1" dirty="0" smtClean="0"/>
              <a:t>(With interference</a:t>
            </a:r>
            <a:r>
              <a:rPr lang="en-US" sz="2000" b="1" dirty="0" smtClean="0"/>
              <a:t>)</a:t>
            </a:r>
            <a:endParaRPr lang="en-US" sz="2000" b="1" dirty="0"/>
          </a:p>
        </p:txBody>
      </p:sp>
      <p:cxnSp>
        <p:nvCxnSpPr>
          <p:cNvPr id="16" name="Straight Arrow Connector 15"/>
          <p:cNvCxnSpPr/>
          <p:nvPr/>
        </p:nvCxnSpPr>
        <p:spPr>
          <a:xfrm>
            <a:off x="2743200" y="3239869"/>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620869"/>
            <a:ext cx="548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800" y="3468469"/>
            <a:ext cx="838200" cy="369332"/>
          </a:xfrm>
          <a:prstGeom prst="rect">
            <a:avLst/>
          </a:prstGeom>
          <a:noFill/>
        </p:spPr>
        <p:txBody>
          <a:bodyPr wrap="square" rtlCol="0">
            <a:spAutoFit/>
          </a:bodyPr>
          <a:lstStyle/>
          <a:p>
            <a:r>
              <a:rPr lang="en-US" i="1" dirty="0" smtClean="0"/>
              <a:t>time</a:t>
            </a:r>
            <a:endParaRPr lang="en-US" i="1" dirty="0"/>
          </a:p>
        </p:txBody>
      </p:sp>
      <p:cxnSp>
        <p:nvCxnSpPr>
          <p:cNvPr id="19" name="Straight Arrow Connector 18"/>
          <p:cNvCxnSpPr/>
          <p:nvPr/>
        </p:nvCxnSpPr>
        <p:spPr>
          <a:xfrm>
            <a:off x="2743200" y="3849469"/>
            <a:ext cx="54864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3925669"/>
            <a:ext cx="1752600" cy="369332"/>
          </a:xfrm>
          <a:prstGeom prst="rect">
            <a:avLst/>
          </a:prstGeom>
          <a:noFill/>
        </p:spPr>
        <p:txBody>
          <a:bodyPr wrap="square" rtlCol="0">
            <a:spAutoFit/>
          </a:bodyPr>
          <a:lstStyle/>
          <a:p>
            <a:r>
              <a:rPr lang="en-US" i="1" dirty="0" smtClean="0"/>
              <a:t>Execution time</a:t>
            </a:r>
            <a:endParaRPr lang="en-US" i="1" dirty="0"/>
          </a:p>
        </p:txBody>
      </p:sp>
      <p:sp>
        <p:nvSpPr>
          <p:cNvPr id="22" name="Rectangle 21"/>
          <p:cNvSpPr/>
          <p:nvPr/>
        </p:nvSpPr>
        <p:spPr>
          <a:xfrm>
            <a:off x="3657600" y="3513137"/>
            <a:ext cx="609600" cy="2601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3513137"/>
            <a:ext cx="838200" cy="244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3513137"/>
            <a:ext cx="838200" cy="244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39000" y="3513137"/>
            <a:ext cx="838200" cy="244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2" idx="2"/>
          </p:cNvCxnSpPr>
          <p:nvPr/>
        </p:nvCxnSpPr>
        <p:spPr>
          <a:xfrm flipH="1">
            <a:off x="3581400" y="3773269"/>
            <a:ext cx="381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4382869"/>
            <a:ext cx="1371600" cy="646331"/>
          </a:xfrm>
          <a:prstGeom prst="rect">
            <a:avLst/>
          </a:prstGeom>
          <a:noFill/>
        </p:spPr>
        <p:txBody>
          <a:bodyPr wrap="square" rtlCol="0">
            <a:spAutoFit/>
          </a:bodyPr>
          <a:lstStyle/>
          <a:p>
            <a:pPr algn="ctr"/>
            <a:r>
              <a:rPr lang="en-US" b="1" dirty="0" smtClean="0"/>
              <a:t>Impact of Interference</a:t>
            </a:r>
            <a:endParaRPr lang="en-US" b="1" dirty="0"/>
          </a:p>
        </p:txBody>
      </p:sp>
      <p:sp>
        <p:nvSpPr>
          <p:cNvPr id="25" name="Rectangle 24"/>
          <p:cNvSpPr/>
          <p:nvPr/>
        </p:nvSpPr>
        <p:spPr>
          <a:xfrm>
            <a:off x="350790" y="5029200"/>
            <a:ext cx="8423565" cy="14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0070C0"/>
                </a:solidFill>
              </a:rPr>
              <a:t>Previous Approach: Estimate impact of interference at a per-request granularity</a:t>
            </a:r>
          </a:p>
          <a:p>
            <a:pPr algn="ctr"/>
            <a:r>
              <a:rPr lang="en-US" sz="3500" i="1" dirty="0" smtClean="0">
                <a:solidFill>
                  <a:srgbClr val="C00000"/>
                </a:solidFill>
              </a:rPr>
              <a:t>Difficult to estimate due to request overlap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0" grpId="0"/>
      <p:bldP spid="22" grpId="0" animBg="1"/>
      <p:bldP spid="23" grpId="0" animBg="1"/>
      <p:bldP spid="24" grpId="0" animBg="1"/>
      <p:bldP spid="27" grpId="0" animBg="1"/>
      <p:bldP spid="3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Application-aware </a:t>
            </a:r>
            <a:br>
              <a:rPr lang="en-US" dirty="0" smtClean="0"/>
            </a:br>
            <a:r>
              <a:rPr lang="en-US" dirty="0" smtClean="0"/>
              <a:t>Memory Channel Partitioning</a:t>
            </a:r>
            <a:endParaRPr lang="en-US" dirty="0"/>
          </a:p>
        </p:txBody>
      </p:sp>
      <p:sp>
        <p:nvSpPr>
          <p:cNvPr id="4" name="Slide Number Placeholder 3"/>
          <p:cNvSpPr>
            <a:spLocks noGrp="1"/>
          </p:cNvSpPr>
          <p:nvPr>
            <p:ph type="sldNum" sz="quarter" idx="11"/>
          </p:nvPr>
        </p:nvSpPr>
        <p:spPr>
          <a:xfrm>
            <a:off x="7467600" y="6492875"/>
            <a:ext cx="2895600" cy="365125"/>
          </a:xfrm>
        </p:spPr>
        <p:txBody>
          <a:bodyPr/>
          <a:lstStyle/>
          <a:p>
            <a:fld id="{323594FA-E141-4234-AE05-360401972BE7}" type="slidenum">
              <a:rPr lang="en-US" altLang="en-US" smtClean="0"/>
              <a:pPr/>
              <a:t>142</a:t>
            </a:fld>
            <a:endParaRPr lang="en-US" altLang="en-US" dirty="0"/>
          </a:p>
        </p:txBody>
      </p:sp>
      <p:sp>
        <p:nvSpPr>
          <p:cNvPr id="6" name="Rectangle 5"/>
          <p:cNvSpPr/>
          <p:nvPr/>
        </p:nvSpPr>
        <p:spPr>
          <a:xfrm>
            <a:off x="2411760" y="1562714"/>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Goal: </a:t>
            </a:r>
          </a:p>
          <a:p>
            <a:pPr algn="ctr"/>
            <a:r>
              <a:rPr lang="en-US" sz="2400" dirty="0" smtClean="0">
                <a:solidFill>
                  <a:schemeClr val="tx1"/>
                </a:solidFill>
              </a:rPr>
              <a:t>Mitigate </a:t>
            </a:r>
          </a:p>
          <a:p>
            <a:pPr algn="ctr"/>
            <a:r>
              <a:rPr lang="en-US" sz="2400" dirty="0" smtClean="0">
                <a:solidFill>
                  <a:schemeClr val="tx1"/>
                </a:solidFill>
              </a:rPr>
              <a:t>Inter-Application Interference </a:t>
            </a:r>
            <a:endParaRPr lang="en-US" sz="2400" dirty="0">
              <a:solidFill>
                <a:schemeClr val="tx1"/>
              </a:solidFill>
            </a:endParaRPr>
          </a:p>
        </p:txBody>
      </p:sp>
      <p:grpSp>
        <p:nvGrpSpPr>
          <p:cNvPr id="3" name="Group 26"/>
          <p:cNvGrpSpPr/>
          <p:nvPr/>
        </p:nvGrpSpPr>
        <p:grpSpPr>
          <a:xfrm>
            <a:off x="467544" y="2642834"/>
            <a:ext cx="4104456" cy="2088232"/>
            <a:chOff x="179512" y="2132856"/>
            <a:chExt cx="4104456" cy="2088232"/>
          </a:xfrm>
        </p:grpSpPr>
        <p:cxnSp>
          <p:nvCxnSpPr>
            <p:cNvPr id="8" name="Straight Arrow Connector 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Previous Approach:</a:t>
              </a:r>
            </a:p>
            <a:p>
              <a:pPr algn="ctr"/>
              <a:r>
                <a:rPr lang="en-US" sz="2400" dirty="0" smtClean="0">
                  <a:solidFill>
                    <a:schemeClr val="tx1"/>
                  </a:solidFill>
                </a:rPr>
                <a:t>Application-Aware Memory </a:t>
              </a:r>
              <a:r>
                <a:rPr lang="en-US" sz="2400" dirty="0" smtClean="0">
                  <a:solidFill>
                    <a:srgbClr val="0070C0"/>
                  </a:solidFill>
                </a:rPr>
                <a:t>Request</a:t>
              </a:r>
              <a:r>
                <a:rPr lang="en-US" sz="2400" dirty="0" smtClean="0">
                  <a:solidFill>
                    <a:schemeClr val="tx1"/>
                  </a:solidFill>
                </a:rPr>
                <a:t> </a:t>
              </a:r>
              <a:r>
                <a:rPr lang="en-US" sz="2400" dirty="0" smtClean="0">
                  <a:solidFill>
                    <a:srgbClr val="0070C0"/>
                  </a:solidFill>
                </a:rPr>
                <a:t>Scheduling</a:t>
              </a:r>
              <a:endParaRPr lang="en-US" sz="2400" dirty="0">
                <a:solidFill>
                  <a:srgbClr val="0070C0"/>
                </a:solidFill>
              </a:endParaRPr>
            </a:p>
          </p:txBody>
        </p:sp>
      </p:grpSp>
      <p:grpSp>
        <p:nvGrpSpPr>
          <p:cNvPr id="5" name="Group 27"/>
          <p:cNvGrpSpPr/>
          <p:nvPr/>
        </p:nvGrpSpPr>
        <p:grpSpPr>
          <a:xfrm>
            <a:off x="4608004" y="2642834"/>
            <a:ext cx="4068452" cy="2088232"/>
            <a:chOff x="4319972" y="2132856"/>
            <a:chExt cx="4068452" cy="2088232"/>
          </a:xfrm>
        </p:grpSpPr>
        <p:cxnSp>
          <p:nvCxnSpPr>
            <p:cNvPr id="11" name="Straight Arrow Connector 10"/>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Our First Approach:</a:t>
              </a:r>
            </a:p>
            <a:p>
              <a:pPr algn="ctr"/>
              <a:r>
                <a:rPr lang="en-US" sz="2400" dirty="0" smtClean="0">
                  <a:solidFill>
                    <a:schemeClr val="tx1"/>
                  </a:solidFill>
                </a:rPr>
                <a:t>Application-Aware Memory </a:t>
              </a:r>
              <a:r>
                <a:rPr lang="en-US" sz="2400" dirty="0" smtClean="0">
                  <a:solidFill>
                    <a:srgbClr val="FF0000"/>
                  </a:solidFill>
                </a:rPr>
                <a:t>Channel</a:t>
              </a:r>
              <a:r>
                <a:rPr lang="en-US" sz="2400" dirty="0" smtClean="0">
                  <a:solidFill>
                    <a:schemeClr val="tx1"/>
                  </a:solidFill>
                </a:rPr>
                <a:t> </a:t>
              </a:r>
              <a:r>
                <a:rPr lang="en-US" sz="2400" dirty="0" smtClean="0">
                  <a:solidFill>
                    <a:srgbClr val="FF0000"/>
                  </a:solidFill>
                </a:rPr>
                <a:t>Partitioning</a:t>
              </a:r>
              <a:endParaRPr lang="en-US" sz="2400" dirty="0">
                <a:solidFill>
                  <a:srgbClr val="FF0000"/>
                </a:solidFill>
              </a:endParaRPr>
            </a:p>
          </p:txBody>
        </p:sp>
      </p:grpSp>
      <p:grpSp>
        <p:nvGrpSpPr>
          <p:cNvPr id="7" name="Group 25"/>
          <p:cNvGrpSpPr/>
          <p:nvPr/>
        </p:nvGrpSpPr>
        <p:grpSpPr>
          <a:xfrm>
            <a:off x="2523280" y="4731066"/>
            <a:ext cx="4176464" cy="1898334"/>
            <a:chOff x="2235248" y="4221088"/>
            <a:chExt cx="4176464" cy="1898334"/>
          </a:xfrm>
        </p:grpSpPr>
        <p:grpSp>
          <p:nvGrpSpPr>
            <p:cNvPr id="9" name="Group 21"/>
            <p:cNvGrpSpPr/>
            <p:nvPr/>
          </p:nvGrpSpPr>
          <p:grpSpPr>
            <a:xfrm>
              <a:off x="2987824" y="4221088"/>
              <a:ext cx="2592288" cy="678552"/>
              <a:chOff x="2987824" y="4005064"/>
              <a:chExt cx="2592288" cy="678552"/>
            </a:xfrm>
          </p:grpSpPr>
          <p:cxnSp>
            <p:nvCxnSpPr>
              <p:cNvPr id="18" name="Straight Arrow Connector 1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Our Second Approach:</a:t>
              </a:r>
              <a:r>
                <a:rPr lang="en-US" sz="2400" dirty="0" smtClean="0">
                  <a:solidFill>
                    <a:schemeClr val="tx1"/>
                  </a:solidFill>
                </a:rPr>
                <a:t> Integrated Memory </a:t>
              </a:r>
              <a:r>
                <a:rPr lang="en-US" sz="2400" dirty="0" smtClean="0">
                  <a:solidFill>
                    <a:srgbClr val="FF0000"/>
                  </a:solidFill>
                </a:rPr>
                <a:t>Partitioning</a:t>
              </a:r>
              <a:r>
                <a:rPr lang="en-US" sz="2400" dirty="0" smtClean="0">
                  <a:solidFill>
                    <a:schemeClr val="tx1"/>
                  </a:solidFill>
                </a:rPr>
                <a:t> and </a:t>
              </a:r>
              <a:r>
                <a:rPr lang="en-US" sz="2400" dirty="0" smtClean="0">
                  <a:solidFill>
                    <a:srgbClr val="0070C0"/>
                  </a:solidFill>
                </a:rPr>
                <a:t>Scheduling</a:t>
              </a:r>
              <a:endParaRPr lang="en-US" sz="2400" dirty="0">
                <a:solidFill>
                  <a:srgbClr val="0070C0"/>
                </a:solidFill>
              </a:endParaRPr>
            </a:p>
          </p:txBody>
        </p:sp>
      </p:grpSp>
    </p:spTree>
    <p:custDataLst>
      <p:tags r:id="rId1"/>
    </p:custDataLst>
  </p:cSld>
  <p:clrMapOvr>
    <a:masterClrMapping/>
  </p:clrMapOvr>
  <p:transition advTm="376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Observation: Modern Systems Have Multiple Channels</a:t>
            </a:r>
            <a:endParaRPr lang="en-US" sz="3100" dirty="0"/>
          </a:p>
        </p:txBody>
      </p:sp>
      <p:sp>
        <p:nvSpPr>
          <p:cNvPr id="3" name="Content Placeholder 2"/>
          <p:cNvSpPr>
            <a:spLocks noGrp="1"/>
          </p:cNvSpPr>
          <p:nvPr>
            <p:ph idx="1"/>
          </p:nvPr>
        </p:nvSpPr>
        <p:spPr>
          <a:xfrm>
            <a:off x="323528" y="5013176"/>
            <a:ext cx="8515672" cy="1235224"/>
          </a:xfrm>
        </p:spPr>
        <p:txBody>
          <a:bodyPr/>
          <a:lstStyle/>
          <a:p>
            <a:pPr algn="ctr">
              <a:buNone/>
            </a:pPr>
            <a:r>
              <a:rPr lang="en-US" sz="3200" i="1" dirty="0" smtClean="0">
                <a:solidFill>
                  <a:srgbClr val="C00000"/>
                </a:solidFill>
              </a:rPr>
              <a:t>A new degree of freedom</a:t>
            </a:r>
          </a:p>
          <a:p>
            <a:pPr algn="ctr">
              <a:buNone/>
            </a:pPr>
            <a:r>
              <a:rPr lang="en-US" sz="3200" i="1" dirty="0" smtClean="0">
                <a:solidFill>
                  <a:srgbClr val="C00000"/>
                </a:solidFill>
              </a:rPr>
              <a:t>Mapping data across multiple channels</a:t>
            </a:r>
          </a:p>
        </p:txBody>
      </p:sp>
      <p:sp>
        <p:nvSpPr>
          <p:cNvPr id="4" name="Slide Number Placeholder 3"/>
          <p:cNvSpPr>
            <a:spLocks noGrp="1"/>
          </p:cNvSpPr>
          <p:nvPr>
            <p:ph type="sldNum" sz="quarter" idx="11"/>
          </p:nvPr>
        </p:nvSpPr>
        <p:spPr>
          <a:xfrm>
            <a:off x="7467600" y="6492875"/>
            <a:ext cx="2895600" cy="365125"/>
          </a:xfrm>
        </p:spPr>
        <p:txBody>
          <a:bodyPr/>
          <a:lstStyle/>
          <a:p>
            <a:fld id="{323594FA-E141-4234-AE05-360401972BE7}" type="slidenum">
              <a:rPr lang="en-US" altLang="en-US" smtClean="0"/>
              <a:pPr/>
              <a:t>143</a:t>
            </a:fld>
            <a:endParaRPr lang="en-US" altLang="en-US" dirty="0"/>
          </a:p>
        </p:txBody>
      </p:sp>
      <p:sp>
        <p:nvSpPr>
          <p:cNvPr id="22" name="Left-Right Arrow 21"/>
          <p:cNvSpPr/>
          <p:nvPr/>
        </p:nvSpPr>
        <p:spPr>
          <a:xfrm>
            <a:off x="4741115" y="1962712"/>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a:t>
            </a:r>
            <a:r>
              <a:rPr lang="en-US" sz="1700" dirty="0" smtClean="0">
                <a:solidFill>
                  <a:schemeClr val="tx1"/>
                </a:solidFill>
              </a:rPr>
              <a:t> </a:t>
            </a:r>
            <a:r>
              <a:rPr lang="en-US" sz="1700" b="1" dirty="0" smtClean="0">
                <a:solidFill>
                  <a:schemeClr val="tx1"/>
                </a:solidFill>
              </a:rPr>
              <a:t>0</a:t>
            </a:r>
          </a:p>
        </p:txBody>
      </p:sp>
      <p:sp>
        <p:nvSpPr>
          <p:cNvPr id="24" name="Rectangle 23"/>
          <p:cNvSpPr/>
          <p:nvPr/>
        </p:nvSpPr>
        <p:spPr>
          <a:xfrm>
            <a:off x="1128951" y="1736464"/>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Red </a:t>
            </a:r>
          </a:p>
          <a:p>
            <a:pPr algn="ctr"/>
            <a:r>
              <a:rPr lang="en-US" sz="1700" dirty="0" smtClean="0"/>
              <a:t>App</a:t>
            </a:r>
            <a:endParaRPr lang="en-US" sz="1700" dirty="0"/>
          </a:p>
        </p:txBody>
      </p:sp>
      <p:sp>
        <p:nvSpPr>
          <p:cNvPr id="25" name="Rectangle 24"/>
          <p:cNvSpPr/>
          <p:nvPr/>
        </p:nvSpPr>
        <p:spPr>
          <a:xfrm>
            <a:off x="1115616" y="3324784"/>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Blue </a:t>
            </a:r>
          </a:p>
          <a:p>
            <a:pPr algn="ctr"/>
            <a:r>
              <a:rPr lang="en-US" sz="1700" dirty="0" smtClean="0"/>
              <a:t>App</a:t>
            </a:r>
            <a:endParaRPr lang="en-US" sz="1700" dirty="0"/>
          </a:p>
        </p:txBody>
      </p:sp>
      <p:sp>
        <p:nvSpPr>
          <p:cNvPr id="26" name="Flowchart: Process 25"/>
          <p:cNvSpPr/>
          <p:nvPr/>
        </p:nvSpPr>
        <p:spPr>
          <a:xfrm>
            <a:off x="2848827" y="1736464"/>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a:t>
            </a:r>
          </a:p>
          <a:p>
            <a:pPr algn="ctr"/>
            <a:r>
              <a:rPr lang="en-US" sz="1700" dirty="0" smtClean="0">
                <a:solidFill>
                  <a:schemeClr val="tx1"/>
                </a:solidFill>
              </a:rPr>
              <a:t> Controller</a:t>
            </a:r>
            <a:endParaRPr lang="en-US" sz="1700" dirty="0">
              <a:solidFill>
                <a:schemeClr val="tx1"/>
              </a:solidFill>
            </a:endParaRPr>
          </a:p>
        </p:txBody>
      </p:sp>
      <p:sp>
        <p:nvSpPr>
          <p:cNvPr id="31" name="Flowchart: Process 30"/>
          <p:cNvSpPr/>
          <p:nvPr/>
        </p:nvSpPr>
        <p:spPr>
          <a:xfrm>
            <a:off x="2848827" y="3313619"/>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a:t>
            </a:r>
          </a:p>
          <a:p>
            <a:pPr algn="ctr"/>
            <a:r>
              <a:rPr lang="en-US" sz="1700" dirty="0" smtClean="0">
                <a:solidFill>
                  <a:schemeClr val="tx1"/>
                </a:solidFill>
              </a:rPr>
              <a:t> Controller</a:t>
            </a:r>
            <a:endParaRPr lang="en-US" sz="1700" dirty="0">
              <a:solidFill>
                <a:schemeClr val="tx1"/>
              </a:solidFill>
            </a:endParaRPr>
          </a:p>
        </p:txBody>
      </p:sp>
      <p:sp>
        <p:nvSpPr>
          <p:cNvPr id="35" name="Left-Right Arrow 34"/>
          <p:cNvSpPr/>
          <p:nvPr/>
        </p:nvSpPr>
        <p:spPr>
          <a:xfrm>
            <a:off x="4741115" y="3546453"/>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 1</a:t>
            </a:r>
            <a:endParaRPr lang="en-US" sz="1700" b="1" dirty="0">
              <a:solidFill>
                <a:schemeClr val="tx1"/>
              </a:solidFill>
            </a:endParaRPr>
          </a:p>
        </p:txBody>
      </p:sp>
      <p:sp>
        <p:nvSpPr>
          <p:cNvPr id="36" name="Flowchart: Process 35"/>
          <p:cNvSpPr/>
          <p:nvPr/>
        </p:nvSpPr>
        <p:spPr>
          <a:xfrm>
            <a:off x="6201896" y="165336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
            </a:r>
            <a:br>
              <a:rPr lang="en-US" sz="1700" dirty="0" smtClean="0">
                <a:solidFill>
                  <a:schemeClr val="tx1"/>
                </a:solidFill>
              </a:rPr>
            </a:br>
            <a:r>
              <a:rPr lang="en-US" sz="1700" dirty="0" smtClean="0">
                <a:solidFill>
                  <a:schemeClr val="tx1"/>
                </a:solidFill>
              </a:rPr>
              <a:t>Memory</a:t>
            </a:r>
          </a:p>
          <a:p>
            <a:pPr algn="ctr"/>
            <a:endParaRPr lang="en-US" sz="1700" dirty="0">
              <a:solidFill>
                <a:schemeClr val="tx1"/>
              </a:solidFill>
            </a:endParaRPr>
          </a:p>
        </p:txBody>
      </p:sp>
      <p:sp>
        <p:nvSpPr>
          <p:cNvPr id="37" name="TextBox 36"/>
          <p:cNvSpPr txBox="1"/>
          <p:nvPr/>
        </p:nvSpPr>
        <p:spPr>
          <a:xfrm>
            <a:off x="1259632" y="1447800"/>
            <a:ext cx="648072" cy="353943"/>
          </a:xfrm>
          <a:prstGeom prst="rect">
            <a:avLst/>
          </a:prstGeom>
          <a:noFill/>
        </p:spPr>
        <p:txBody>
          <a:bodyPr wrap="square" rtlCol="0">
            <a:spAutoFit/>
          </a:bodyPr>
          <a:lstStyle/>
          <a:p>
            <a:r>
              <a:rPr lang="en-US" sz="1700" dirty="0" smtClean="0"/>
              <a:t>Core</a:t>
            </a:r>
            <a:endParaRPr lang="en-US" sz="1700" dirty="0"/>
          </a:p>
        </p:txBody>
      </p:sp>
      <p:sp>
        <p:nvSpPr>
          <p:cNvPr id="38" name="TextBox 37"/>
          <p:cNvSpPr txBox="1"/>
          <p:nvPr/>
        </p:nvSpPr>
        <p:spPr>
          <a:xfrm>
            <a:off x="1255276" y="3034575"/>
            <a:ext cx="648072" cy="353943"/>
          </a:xfrm>
          <a:prstGeom prst="rect">
            <a:avLst/>
          </a:prstGeom>
          <a:noFill/>
        </p:spPr>
        <p:txBody>
          <a:bodyPr wrap="square" rtlCol="0">
            <a:spAutoFit/>
          </a:bodyPr>
          <a:lstStyle/>
          <a:p>
            <a:r>
              <a:rPr lang="en-US" sz="1700" dirty="0" smtClean="0"/>
              <a:t>Core</a:t>
            </a:r>
            <a:endParaRPr lang="en-US" sz="1700" dirty="0"/>
          </a:p>
        </p:txBody>
      </p:sp>
      <p:grpSp>
        <p:nvGrpSpPr>
          <p:cNvPr id="5" name="Group 39"/>
          <p:cNvGrpSpPr/>
          <p:nvPr/>
        </p:nvGrpSpPr>
        <p:grpSpPr>
          <a:xfrm>
            <a:off x="1972945" y="2229424"/>
            <a:ext cx="1021646" cy="1911397"/>
            <a:chOff x="1972945" y="1988840"/>
            <a:chExt cx="1021646" cy="1911397"/>
          </a:xfrm>
          <a:noFill/>
        </p:grpSpPr>
        <p:grpSp>
          <p:nvGrpSpPr>
            <p:cNvPr id="6"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49" name="Flowchart: Process 48"/>
          <p:cNvSpPr/>
          <p:nvPr/>
        </p:nvSpPr>
        <p:spPr>
          <a:xfrm>
            <a:off x="6202058" y="324819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a:t>
            </a:r>
            <a:endParaRPr lang="en-US" sz="1700" dirty="0">
              <a:solidFill>
                <a:schemeClr val="tx1"/>
              </a:solidFill>
            </a:endParaRPr>
          </a:p>
        </p:txBody>
      </p:sp>
    </p:spTree>
    <p:custDataLst>
      <p:tags r:id="rId1"/>
    </p:custDataLst>
  </p:cSld>
  <p:clrMapOvr>
    <a:masterClrMapping/>
  </p:clrMapOvr>
  <p:transition advTm="148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144</a:t>
            </a:fld>
            <a:endParaRPr lang="en-US" altLang="en-US"/>
          </a:p>
        </p:txBody>
      </p:sp>
      <p:sp>
        <p:nvSpPr>
          <p:cNvPr id="6" name="Left-Right Arrow 5"/>
          <p:cNvSpPr/>
          <p:nvPr/>
        </p:nvSpPr>
        <p:spPr>
          <a:xfrm>
            <a:off x="4741115" y="196016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a:t>
            </a:r>
            <a:r>
              <a:rPr lang="en-US" sz="1700" dirty="0" smtClean="0">
                <a:solidFill>
                  <a:schemeClr val="tx1"/>
                </a:solidFill>
              </a:rPr>
              <a:t> </a:t>
            </a:r>
            <a:r>
              <a:rPr lang="en-US" sz="1700" b="1" dirty="0" smtClean="0">
                <a:solidFill>
                  <a:schemeClr val="tx1"/>
                </a:solidFill>
              </a:rPr>
              <a:t>0</a:t>
            </a:r>
          </a:p>
        </p:txBody>
      </p:sp>
      <p:sp>
        <p:nvSpPr>
          <p:cNvPr id="8" name="Rectangle 7"/>
          <p:cNvSpPr/>
          <p:nvPr/>
        </p:nvSpPr>
        <p:spPr>
          <a:xfrm>
            <a:off x="1128951" y="173392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Red </a:t>
            </a:r>
          </a:p>
          <a:p>
            <a:pPr algn="ctr"/>
            <a:r>
              <a:rPr lang="en-US" sz="1700" dirty="0" smtClean="0"/>
              <a:t>App</a:t>
            </a:r>
            <a:endParaRPr lang="en-US" sz="1700" dirty="0"/>
          </a:p>
        </p:txBody>
      </p:sp>
      <p:sp>
        <p:nvSpPr>
          <p:cNvPr id="10" name="Rectangle 9"/>
          <p:cNvSpPr/>
          <p:nvPr/>
        </p:nvSpPr>
        <p:spPr>
          <a:xfrm>
            <a:off x="1115616" y="332224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Blue </a:t>
            </a:r>
          </a:p>
          <a:p>
            <a:pPr algn="ctr"/>
            <a:r>
              <a:rPr lang="en-US" sz="1700" dirty="0" smtClean="0"/>
              <a:t>App</a:t>
            </a:r>
            <a:endParaRPr lang="en-US" sz="1700" dirty="0"/>
          </a:p>
        </p:txBody>
      </p:sp>
      <p:sp>
        <p:nvSpPr>
          <p:cNvPr id="14" name="Flowchart: Process 13"/>
          <p:cNvSpPr/>
          <p:nvPr/>
        </p:nvSpPr>
        <p:spPr>
          <a:xfrm>
            <a:off x="2848827" y="173392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 </a:t>
            </a:r>
          </a:p>
          <a:p>
            <a:pPr algn="ctr"/>
            <a:r>
              <a:rPr lang="en-US" sz="1700" dirty="0" smtClean="0">
                <a:solidFill>
                  <a:schemeClr val="tx1"/>
                </a:solidFill>
              </a:rPr>
              <a:t>Controller</a:t>
            </a:r>
            <a:endParaRPr lang="en-US" sz="1700" dirty="0">
              <a:solidFill>
                <a:schemeClr val="tx1"/>
              </a:solidFill>
            </a:endParaRPr>
          </a:p>
        </p:txBody>
      </p:sp>
      <p:sp>
        <p:nvSpPr>
          <p:cNvPr id="22" name="Flowchart: Process 21"/>
          <p:cNvSpPr/>
          <p:nvPr/>
        </p:nvSpPr>
        <p:spPr>
          <a:xfrm>
            <a:off x="2848827" y="331107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 </a:t>
            </a:r>
          </a:p>
          <a:p>
            <a:pPr algn="ctr"/>
            <a:r>
              <a:rPr lang="en-US" sz="1700" dirty="0" smtClean="0">
                <a:solidFill>
                  <a:schemeClr val="tx1"/>
                </a:solidFill>
              </a:rPr>
              <a:t>Controller</a:t>
            </a:r>
            <a:endParaRPr lang="en-US" sz="1700" dirty="0">
              <a:solidFill>
                <a:schemeClr val="tx1"/>
              </a:solidFill>
            </a:endParaRPr>
          </a:p>
        </p:txBody>
      </p:sp>
      <p:sp>
        <p:nvSpPr>
          <p:cNvPr id="25" name="Left-Right Arrow 24"/>
          <p:cNvSpPr/>
          <p:nvPr/>
        </p:nvSpPr>
        <p:spPr>
          <a:xfrm>
            <a:off x="4741115" y="354390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 1</a:t>
            </a:r>
            <a:endParaRPr lang="en-US" sz="1700" b="1" dirty="0">
              <a:solidFill>
                <a:schemeClr val="tx1"/>
              </a:solidFill>
            </a:endParaRPr>
          </a:p>
        </p:txBody>
      </p:sp>
      <p:sp>
        <p:nvSpPr>
          <p:cNvPr id="29" name="Flowchart: Process 28"/>
          <p:cNvSpPr/>
          <p:nvPr/>
        </p:nvSpPr>
        <p:spPr>
          <a:xfrm>
            <a:off x="6201896" y="165081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smtClean="0">
              <a:solidFill>
                <a:schemeClr val="tx1"/>
              </a:solidFill>
            </a:endParaRPr>
          </a:p>
          <a:p>
            <a:pPr algn="ctr"/>
            <a:r>
              <a:rPr lang="en-US" sz="1700" dirty="0" smtClean="0">
                <a:solidFill>
                  <a:schemeClr val="tx1"/>
                </a:solidFill>
              </a:rPr>
              <a:t>Memory</a:t>
            </a:r>
          </a:p>
          <a:p>
            <a:pPr algn="ctr"/>
            <a:endParaRPr lang="en-US" sz="1700" dirty="0">
              <a:solidFill>
                <a:schemeClr val="tx1"/>
              </a:solidFill>
            </a:endParaRPr>
          </a:p>
        </p:txBody>
      </p:sp>
      <p:sp>
        <p:nvSpPr>
          <p:cNvPr id="23" name="TextBox 22"/>
          <p:cNvSpPr txBox="1"/>
          <p:nvPr/>
        </p:nvSpPr>
        <p:spPr>
          <a:xfrm>
            <a:off x="1259632" y="1445256"/>
            <a:ext cx="648072" cy="353943"/>
          </a:xfrm>
          <a:prstGeom prst="rect">
            <a:avLst/>
          </a:prstGeom>
          <a:noFill/>
        </p:spPr>
        <p:txBody>
          <a:bodyPr wrap="square" rtlCol="0">
            <a:spAutoFit/>
          </a:bodyPr>
          <a:lstStyle/>
          <a:p>
            <a:r>
              <a:rPr lang="en-US" sz="1700" dirty="0" smtClean="0"/>
              <a:t>Core</a:t>
            </a:r>
            <a:endParaRPr lang="en-US" sz="1700" dirty="0"/>
          </a:p>
        </p:txBody>
      </p:sp>
      <p:sp>
        <p:nvSpPr>
          <p:cNvPr id="26" name="TextBox 25"/>
          <p:cNvSpPr txBox="1"/>
          <p:nvPr/>
        </p:nvSpPr>
        <p:spPr>
          <a:xfrm>
            <a:off x="1255276" y="3032031"/>
            <a:ext cx="648072" cy="353943"/>
          </a:xfrm>
          <a:prstGeom prst="rect">
            <a:avLst/>
          </a:prstGeom>
          <a:noFill/>
        </p:spPr>
        <p:txBody>
          <a:bodyPr wrap="square" rtlCol="0">
            <a:spAutoFit/>
          </a:bodyPr>
          <a:lstStyle/>
          <a:p>
            <a:r>
              <a:rPr lang="en-US" sz="1700" dirty="0" smtClean="0"/>
              <a:t>Core</a:t>
            </a:r>
            <a:endParaRPr lang="en-US" sz="1700" dirty="0"/>
          </a:p>
        </p:txBody>
      </p:sp>
      <p:grpSp>
        <p:nvGrpSpPr>
          <p:cNvPr id="3" name="Group 37"/>
          <p:cNvGrpSpPr/>
          <p:nvPr/>
        </p:nvGrpSpPr>
        <p:grpSpPr>
          <a:xfrm>
            <a:off x="1972945" y="2226880"/>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54" name="Flowchart: Process 53"/>
          <p:cNvSpPr/>
          <p:nvPr/>
        </p:nvSpPr>
        <p:spPr>
          <a:xfrm>
            <a:off x="6215121" y="19319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5" name="Flowchart: Process 54"/>
          <p:cNvSpPr/>
          <p:nvPr/>
        </p:nvSpPr>
        <p:spPr>
          <a:xfrm>
            <a:off x="6215121" y="179483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6" name="Flowchart: Process 55"/>
          <p:cNvSpPr/>
          <p:nvPr/>
        </p:nvSpPr>
        <p:spPr>
          <a:xfrm>
            <a:off x="6215121" y="27240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7" name="Flowchart: Process 56"/>
          <p:cNvSpPr/>
          <p:nvPr/>
        </p:nvSpPr>
        <p:spPr>
          <a:xfrm>
            <a:off x="6215121" y="258692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8" name="Flowchart: Process 57"/>
          <p:cNvSpPr/>
          <p:nvPr/>
        </p:nvSpPr>
        <p:spPr>
          <a:xfrm>
            <a:off x="6202058" y="324565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smtClean="0">
              <a:solidFill>
                <a:schemeClr val="tx1"/>
              </a:solidFill>
            </a:endParaRPr>
          </a:p>
          <a:p>
            <a:pPr algn="ctr"/>
            <a:r>
              <a:rPr lang="en-US" sz="1700" dirty="0" smtClean="0">
                <a:solidFill>
                  <a:schemeClr val="tx1"/>
                </a:solidFill>
              </a:rPr>
              <a:t>Memory</a:t>
            </a:r>
          </a:p>
          <a:p>
            <a:pPr algn="ctr"/>
            <a:endParaRPr lang="en-US" sz="1700" dirty="0">
              <a:solidFill>
                <a:schemeClr val="tx1"/>
              </a:solidFill>
            </a:endParaRPr>
          </a:p>
        </p:txBody>
      </p:sp>
      <p:sp>
        <p:nvSpPr>
          <p:cNvPr id="59" name="Flowchart: Process 58"/>
          <p:cNvSpPr/>
          <p:nvPr/>
        </p:nvSpPr>
        <p:spPr>
          <a:xfrm>
            <a:off x="6215283" y="338281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0" name="Flowchart: Process 59"/>
          <p:cNvSpPr/>
          <p:nvPr/>
        </p:nvSpPr>
        <p:spPr>
          <a:xfrm>
            <a:off x="6215283" y="32456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1" name="Flowchart: Process 60"/>
          <p:cNvSpPr/>
          <p:nvPr/>
        </p:nvSpPr>
        <p:spPr>
          <a:xfrm>
            <a:off x="6215283" y="431270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2" name="Flowchart: Process 61"/>
          <p:cNvSpPr/>
          <p:nvPr/>
        </p:nvSpPr>
        <p:spPr>
          <a:xfrm>
            <a:off x="6215283" y="417554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4" name="Content Placeholder 2"/>
          <p:cNvSpPr txBox="1">
            <a:spLocks/>
          </p:cNvSpPr>
          <p:nvPr/>
        </p:nvSpPr>
        <p:spPr bwMode="auto">
          <a:xfrm>
            <a:off x="251520" y="4867672"/>
            <a:ext cx="856895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fontAlgn="base" latinLnBrk="0" hangingPunct="0">
              <a:lnSpc>
                <a:spcPct val="100000"/>
              </a:lnSpc>
              <a:spcBef>
                <a:spcPct val="20000"/>
              </a:spcBef>
              <a:spcAft>
                <a:spcPct val="0"/>
              </a:spcAft>
              <a:buClr>
                <a:schemeClr val="accent1"/>
              </a:buClr>
              <a:buSzPct val="65000"/>
              <a:tabLst/>
              <a:defRPr/>
            </a:pPr>
            <a:endParaRPr lang="en-US" sz="2900" kern="0" dirty="0" smtClean="0"/>
          </a:p>
          <a:p>
            <a:pPr marL="342900" marR="0" lvl="0" indent="-342900" algn="ctr" defTabSz="914400" eaLnBrk="0" fontAlgn="base" latinLnBrk="0" hangingPunct="0">
              <a:lnSpc>
                <a:spcPct val="100000"/>
              </a:lnSpc>
              <a:spcBef>
                <a:spcPct val="20000"/>
              </a:spcBef>
              <a:spcAft>
                <a:spcPct val="0"/>
              </a:spcAft>
              <a:buClr>
                <a:schemeClr val="accent1"/>
              </a:buClr>
              <a:buSzPct val="65000"/>
              <a:tabLst/>
              <a:defRPr/>
            </a:pPr>
            <a:r>
              <a:rPr lang="en-US" sz="2900" i="1" kern="0" dirty="0" smtClean="0">
                <a:solidFill>
                  <a:srgbClr val="C00000"/>
                </a:solidFill>
              </a:rPr>
              <a:t>Causes</a:t>
            </a:r>
            <a:r>
              <a:rPr lang="en-US" sz="2900" i="1" dirty="0" smtClean="0">
                <a:solidFill>
                  <a:srgbClr val="C00000"/>
                </a:solidFill>
              </a:rPr>
              <a:t> interference between applications’ requests</a:t>
            </a:r>
            <a:endParaRPr lang="en-US" sz="2900" i="1" dirty="0">
              <a:solidFill>
                <a:srgbClr val="C00000"/>
              </a:solidFill>
            </a:endParaRPr>
          </a:p>
        </p:txBody>
      </p:sp>
      <p:sp>
        <p:nvSpPr>
          <p:cNvPr id="28" name="Flowchart: Process 27"/>
          <p:cNvSpPr/>
          <p:nvPr/>
        </p:nvSpPr>
        <p:spPr>
          <a:xfrm>
            <a:off x="6215121" y="244959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32" name="Flowchart: Process 31"/>
          <p:cNvSpPr/>
          <p:nvPr/>
        </p:nvSpPr>
        <p:spPr>
          <a:xfrm>
            <a:off x="6215121" y="352302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rgbClr val="FF0000"/>
              </a:solidFill>
            </a:endParaRPr>
          </a:p>
        </p:txBody>
      </p:sp>
      <p:sp>
        <p:nvSpPr>
          <p:cNvPr id="33" name="Flowchart: Process 32"/>
          <p:cNvSpPr/>
          <p:nvPr/>
        </p:nvSpPr>
        <p:spPr>
          <a:xfrm>
            <a:off x="6215121" y="165081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34" name="Flowchart: Process 33"/>
          <p:cNvSpPr/>
          <p:nvPr/>
        </p:nvSpPr>
        <p:spPr>
          <a:xfrm>
            <a:off x="6215121" y="4446065"/>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nvGrpSpPr>
          <p:cNvPr id="7" name="Group 40"/>
          <p:cNvGrpSpPr/>
          <p:nvPr/>
        </p:nvGrpSpPr>
        <p:grpSpPr>
          <a:xfrm>
            <a:off x="8028384" y="1820958"/>
            <a:ext cx="1050301" cy="353943"/>
            <a:chOff x="8028384" y="1582918"/>
            <a:chExt cx="1050301" cy="353943"/>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53943"/>
            </a:xfrm>
            <a:prstGeom prst="rect">
              <a:avLst/>
            </a:prstGeom>
            <a:noFill/>
          </p:spPr>
          <p:txBody>
            <a:bodyPr wrap="square" rtlCol="0">
              <a:spAutoFit/>
            </a:bodyPr>
            <a:lstStyle/>
            <a:p>
              <a:r>
                <a:rPr lang="en-US" sz="1700" dirty="0" smtClean="0"/>
                <a:t>Page</a:t>
              </a:r>
              <a:endParaRPr lang="en-US" sz="1700" dirty="0"/>
            </a:p>
          </p:txBody>
        </p:sp>
      </p:grpSp>
    </p:spTree>
    <p:custDataLst>
      <p:tags r:id="rId1"/>
    </p:custDataLst>
  </p:cSld>
  <p:clrMapOvr>
    <a:masterClrMapping/>
  </p:clrMapOvr>
  <p:transition advTm="18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Partitioning Channels Between Applications</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145</a:t>
            </a:fld>
            <a:endParaRPr lang="en-US" altLang="en-US"/>
          </a:p>
        </p:txBody>
      </p:sp>
      <p:sp>
        <p:nvSpPr>
          <p:cNvPr id="6" name="Left-Right Arrow 5"/>
          <p:cNvSpPr/>
          <p:nvPr/>
        </p:nvSpPr>
        <p:spPr>
          <a:xfrm>
            <a:off x="4741115" y="197294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a:t>
            </a:r>
            <a:r>
              <a:rPr lang="en-US" sz="1700" dirty="0" smtClean="0">
                <a:solidFill>
                  <a:schemeClr val="tx1"/>
                </a:solidFill>
              </a:rPr>
              <a:t> </a:t>
            </a:r>
            <a:r>
              <a:rPr lang="en-US" sz="1700" b="1" dirty="0" smtClean="0">
                <a:solidFill>
                  <a:schemeClr val="tx1"/>
                </a:solidFill>
              </a:rPr>
              <a:t>0</a:t>
            </a:r>
          </a:p>
        </p:txBody>
      </p:sp>
      <p:sp>
        <p:nvSpPr>
          <p:cNvPr id="8" name="Rectangle 7"/>
          <p:cNvSpPr/>
          <p:nvPr/>
        </p:nvSpPr>
        <p:spPr>
          <a:xfrm>
            <a:off x="1128951" y="174670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Red </a:t>
            </a:r>
          </a:p>
          <a:p>
            <a:pPr algn="ctr"/>
            <a:r>
              <a:rPr lang="en-US" sz="1700" dirty="0" smtClean="0"/>
              <a:t>App</a:t>
            </a:r>
            <a:endParaRPr lang="en-US" sz="1700" dirty="0"/>
          </a:p>
        </p:txBody>
      </p:sp>
      <p:sp>
        <p:nvSpPr>
          <p:cNvPr id="10" name="Rectangle 9"/>
          <p:cNvSpPr/>
          <p:nvPr/>
        </p:nvSpPr>
        <p:spPr>
          <a:xfrm>
            <a:off x="1115616" y="333502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Blue </a:t>
            </a:r>
          </a:p>
          <a:p>
            <a:pPr algn="ctr"/>
            <a:r>
              <a:rPr lang="en-US" sz="1700" dirty="0" smtClean="0"/>
              <a:t>App</a:t>
            </a:r>
            <a:endParaRPr lang="en-US" sz="1700" dirty="0"/>
          </a:p>
        </p:txBody>
      </p:sp>
      <p:sp>
        <p:nvSpPr>
          <p:cNvPr id="14" name="Flowchart: Process 13"/>
          <p:cNvSpPr/>
          <p:nvPr/>
        </p:nvSpPr>
        <p:spPr>
          <a:xfrm>
            <a:off x="2848827" y="174670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 </a:t>
            </a:r>
          </a:p>
          <a:p>
            <a:pPr algn="ctr"/>
            <a:r>
              <a:rPr lang="en-US" sz="1700" dirty="0" smtClean="0">
                <a:solidFill>
                  <a:schemeClr val="tx1"/>
                </a:solidFill>
              </a:rPr>
              <a:t>Controller</a:t>
            </a:r>
            <a:endParaRPr lang="en-US" sz="1700" dirty="0">
              <a:solidFill>
                <a:schemeClr val="tx1"/>
              </a:solidFill>
            </a:endParaRPr>
          </a:p>
        </p:txBody>
      </p:sp>
      <p:sp>
        <p:nvSpPr>
          <p:cNvPr id="22" name="Flowchart: Process 21"/>
          <p:cNvSpPr/>
          <p:nvPr/>
        </p:nvSpPr>
        <p:spPr>
          <a:xfrm>
            <a:off x="2848827" y="332385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Memory </a:t>
            </a:r>
          </a:p>
          <a:p>
            <a:pPr algn="ctr"/>
            <a:r>
              <a:rPr lang="en-US" sz="1700" dirty="0" smtClean="0">
                <a:solidFill>
                  <a:schemeClr val="tx1"/>
                </a:solidFill>
              </a:rPr>
              <a:t>Controller</a:t>
            </a:r>
            <a:endParaRPr lang="en-US" sz="1700" dirty="0">
              <a:solidFill>
                <a:schemeClr val="tx1"/>
              </a:solidFill>
            </a:endParaRPr>
          </a:p>
        </p:txBody>
      </p:sp>
      <p:sp>
        <p:nvSpPr>
          <p:cNvPr id="25" name="Left-Right Arrow 24"/>
          <p:cNvSpPr/>
          <p:nvPr/>
        </p:nvSpPr>
        <p:spPr>
          <a:xfrm>
            <a:off x="4741115" y="355668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Channel 1</a:t>
            </a:r>
            <a:endParaRPr lang="en-US" sz="1700" b="1" dirty="0">
              <a:solidFill>
                <a:schemeClr val="tx1"/>
              </a:solidFill>
            </a:endParaRPr>
          </a:p>
        </p:txBody>
      </p:sp>
      <p:sp>
        <p:nvSpPr>
          <p:cNvPr id="29" name="Flowchart: Process 28"/>
          <p:cNvSpPr/>
          <p:nvPr/>
        </p:nvSpPr>
        <p:spPr>
          <a:xfrm>
            <a:off x="6201896" y="166359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smtClean="0">
              <a:solidFill>
                <a:schemeClr val="tx1"/>
              </a:solidFill>
            </a:endParaRPr>
          </a:p>
          <a:p>
            <a:pPr algn="ctr"/>
            <a:r>
              <a:rPr lang="en-US" sz="1700" dirty="0" smtClean="0">
                <a:solidFill>
                  <a:schemeClr val="tx1"/>
                </a:solidFill>
              </a:rPr>
              <a:t>Memory</a:t>
            </a:r>
          </a:p>
          <a:p>
            <a:pPr algn="ctr"/>
            <a:endParaRPr lang="en-US" sz="1700" dirty="0">
              <a:solidFill>
                <a:schemeClr val="tx1"/>
              </a:solidFill>
            </a:endParaRPr>
          </a:p>
        </p:txBody>
      </p:sp>
      <p:sp>
        <p:nvSpPr>
          <p:cNvPr id="23" name="TextBox 22"/>
          <p:cNvSpPr txBox="1"/>
          <p:nvPr/>
        </p:nvSpPr>
        <p:spPr>
          <a:xfrm>
            <a:off x="1259632" y="1458036"/>
            <a:ext cx="648072" cy="353943"/>
          </a:xfrm>
          <a:prstGeom prst="rect">
            <a:avLst/>
          </a:prstGeom>
          <a:noFill/>
        </p:spPr>
        <p:txBody>
          <a:bodyPr wrap="square" rtlCol="0">
            <a:spAutoFit/>
          </a:bodyPr>
          <a:lstStyle/>
          <a:p>
            <a:r>
              <a:rPr lang="en-US" sz="1700" dirty="0" smtClean="0"/>
              <a:t>Core</a:t>
            </a:r>
            <a:endParaRPr lang="en-US" sz="1700" dirty="0"/>
          </a:p>
        </p:txBody>
      </p:sp>
      <p:sp>
        <p:nvSpPr>
          <p:cNvPr id="26" name="TextBox 25"/>
          <p:cNvSpPr txBox="1"/>
          <p:nvPr/>
        </p:nvSpPr>
        <p:spPr>
          <a:xfrm>
            <a:off x="1255276" y="3044811"/>
            <a:ext cx="648072" cy="353943"/>
          </a:xfrm>
          <a:prstGeom prst="rect">
            <a:avLst/>
          </a:prstGeom>
          <a:noFill/>
        </p:spPr>
        <p:txBody>
          <a:bodyPr wrap="square" rtlCol="0">
            <a:spAutoFit/>
          </a:bodyPr>
          <a:lstStyle/>
          <a:p>
            <a:r>
              <a:rPr lang="en-US" sz="1700" dirty="0" smtClean="0"/>
              <a:t>Core</a:t>
            </a:r>
            <a:endParaRPr lang="en-US" sz="1700" dirty="0"/>
          </a:p>
        </p:txBody>
      </p:sp>
      <p:grpSp>
        <p:nvGrpSpPr>
          <p:cNvPr id="3" name="Group 37"/>
          <p:cNvGrpSpPr/>
          <p:nvPr/>
        </p:nvGrpSpPr>
        <p:grpSpPr>
          <a:xfrm>
            <a:off x="1972945" y="2239660"/>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sp>
        <p:nvSpPr>
          <p:cNvPr id="54" name="Flowchart: Process 53"/>
          <p:cNvSpPr/>
          <p:nvPr/>
        </p:nvSpPr>
        <p:spPr>
          <a:xfrm>
            <a:off x="6215121" y="194477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5" name="Flowchart: Process 54"/>
          <p:cNvSpPr/>
          <p:nvPr/>
        </p:nvSpPr>
        <p:spPr>
          <a:xfrm>
            <a:off x="6215121" y="180761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6" name="Flowchart: Process 55"/>
          <p:cNvSpPr/>
          <p:nvPr/>
        </p:nvSpPr>
        <p:spPr>
          <a:xfrm>
            <a:off x="6215121" y="273686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7" name="Flowchart: Process 56"/>
          <p:cNvSpPr/>
          <p:nvPr/>
        </p:nvSpPr>
        <p:spPr>
          <a:xfrm>
            <a:off x="6215121" y="259970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8" name="Flowchart: Process 57"/>
          <p:cNvSpPr/>
          <p:nvPr/>
        </p:nvSpPr>
        <p:spPr>
          <a:xfrm>
            <a:off x="6202058" y="325843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smtClean="0">
              <a:solidFill>
                <a:schemeClr val="tx1"/>
              </a:solidFill>
            </a:endParaRPr>
          </a:p>
          <a:p>
            <a:pPr algn="ctr"/>
            <a:r>
              <a:rPr lang="en-US" sz="1700" dirty="0" smtClean="0">
                <a:solidFill>
                  <a:schemeClr val="tx1"/>
                </a:solidFill>
              </a:rPr>
              <a:t>Memory</a:t>
            </a:r>
          </a:p>
          <a:p>
            <a:pPr algn="ctr"/>
            <a:endParaRPr lang="en-US" sz="1700" dirty="0">
              <a:solidFill>
                <a:schemeClr val="tx1"/>
              </a:solidFill>
            </a:endParaRPr>
          </a:p>
        </p:txBody>
      </p:sp>
      <p:sp>
        <p:nvSpPr>
          <p:cNvPr id="59" name="Flowchart: Process 58"/>
          <p:cNvSpPr/>
          <p:nvPr/>
        </p:nvSpPr>
        <p:spPr>
          <a:xfrm>
            <a:off x="6215283" y="339559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0" name="Flowchart: Process 59"/>
          <p:cNvSpPr/>
          <p:nvPr/>
        </p:nvSpPr>
        <p:spPr>
          <a:xfrm>
            <a:off x="6215283" y="32584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1" name="Flowchart: Process 60"/>
          <p:cNvSpPr/>
          <p:nvPr/>
        </p:nvSpPr>
        <p:spPr>
          <a:xfrm>
            <a:off x="6215283" y="433855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2" name="Flowchart: Process 61"/>
          <p:cNvSpPr/>
          <p:nvPr/>
        </p:nvSpPr>
        <p:spPr>
          <a:xfrm>
            <a:off x="6215283" y="420139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64" name="Content Placeholder 2"/>
          <p:cNvSpPr txBox="1">
            <a:spLocks/>
          </p:cNvSpPr>
          <p:nvPr/>
        </p:nvSpPr>
        <p:spPr bwMode="auto">
          <a:xfrm>
            <a:off x="251520" y="4509120"/>
            <a:ext cx="8587680" cy="253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defTabSz="914400" eaLnBrk="0" fontAlgn="base" latinLnBrk="0" hangingPunct="0">
              <a:lnSpc>
                <a:spcPct val="100000"/>
              </a:lnSpc>
              <a:spcBef>
                <a:spcPct val="20000"/>
              </a:spcBef>
              <a:spcAft>
                <a:spcPct val="0"/>
              </a:spcAft>
              <a:buClr>
                <a:schemeClr val="accent1"/>
              </a:buClr>
              <a:buSzPct val="65000"/>
              <a:tabLst/>
              <a:defRPr/>
            </a:pPr>
            <a:endParaRPr lang="en-US" sz="2600" dirty="0">
              <a:solidFill>
                <a:srgbClr val="FF0000"/>
              </a:solidFill>
            </a:endParaRPr>
          </a:p>
        </p:txBody>
      </p:sp>
      <p:sp>
        <p:nvSpPr>
          <p:cNvPr id="28" name="Flowchart: Process 27"/>
          <p:cNvSpPr/>
          <p:nvPr/>
        </p:nvSpPr>
        <p:spPr>
          <a:xfrm>
            <a:off x="6215121" y="246237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32" name="Flowchart: Process 31"/>
          <p:cNvSpPr/>
          <p:nvPr/>
        </p:nvSpPr>
        <p:spPr>
          <a:xfrm>
            <a:off x="6215121" y="405292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33" name="Flowchart: Process 32"/>
          <p:cNvSpPr/>
          <p:nvPr/>
        </p:nvSpPr>
        <p:spPr>
          <a:xfrm>
            <a:off x="6215121" y="166359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34" name="Flowchart: Process 33"/>
          <p:cNvSpPr/>
          <p:nvPr/>
        </p:nvSpPr>
        <p:spPr>
          <a:xfrm>
            <a:off x="6215121" y="447190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grpSp>
        <p:nvGrpSpPr>
          <p:cNvPr id="7" name="Group 40"/>
          <p:cNvGrpSpPr/>
          <p:nvPr/>
        </p:nvGrpSpPr>
        <p:grpSpPr>
          <a:xfrm>
            <a:off x="8028384" y="1833738"/>
            <a:ext cx="1050301" cy="353943"/>
            <a:chOff x="8028384" y="1582918"/>
            <a:chExt cx="1050301" cy="353943"/>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53943"/>
            </a:xfrm>
            <a:prstGeom prst="rect">
              <a:avLst/>
            </a:prstGeom>
            <a:noFill/>
          </p:spPr>
          <p:txBody>
            <a:bodyPr wrap="square" rtlCol="0">
              <a:spAutoFit/>
            </a:bodyPr>
            <a:lstStyle/>
            <a:p>
              <a:r>
                <a:rPr lang="en-US" sz="1700" dirty="0" smtClean="0"/>
                <a:t>Page</a:t>
              </a:r>
              <a:endParaRPr lang="en-US" sz="1700" dirty="0"/>
            </a:p>
          </p:txBody>
        </p:sp>
      </p:grpSp>
      <p:sp>
        <p:nvSpPr>
          <p:cNvPr id="37" name="Content Placeholder 2"/>
          <p:cNvSpPr txBox="1">
            <a:spLocks/>
          </p:cNvSpPr>
          <p:nvPr/>
        </p:nvSpPr>
        <p:spPr bwMode="auto">
          <a:xfrm>
            <a:off x="179512" y="4943872"/>
            <a:ext cx="8712968"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fontAlgn="base" latinLnBrk="0" hangingPunct="0">
              <a:lnSpc>
                <a:spcPct val="100000"/>
              </a:lnSpc>
              <a:spcBef>
                <a:spcPct val="20000"/>
              </a:spcBef>
              <a:spcAft>
                <a:spcPct val="0"/>
              </a:spcAft>
              <a:buClr>
                <a:schemeClr val="accent1"/>
              </a:buClr>
              <a:buSzPct val="65000"/>
              <a:tabLst/>
              <a:defRPr/>
            </a:pPr>
            <a:endParaRPr lang="en-US" sz="2800" kern="0" dirty="0" smtClean="0">
              <a:solidFill>
                <a:srgbClr val="0070C0"/>
              </a:solidFill>
            </a:endParaRPr>
          </a:p>
          <a:p>
            <a:pPr marL="342900" marR="0" lvl="0" indent="-342900" algn="ctr" defTabSz="914400" eaLnBrk="0" fontAlgn="base" latinLnBrk="0" hangingPunct="0">
              <a:lnSpc>
                <a:spcPct val="100000"/>
              </a:lnSpc>
              <a:spcBef>
                <a:spcPct val="20000"/>
              </a:spcBef>
              <a:spcAft>
                <a:spcPct val="0"/>
              </a:spcAft>
              <a:buClr>
                <a:schemeClr val="accent1"/>
              </a:buClr>
              <a:buSzPct val="65000"/>
              <a:tabLst/>
              <a:defRPr/>
            </a:pPr>
            <a:r>
              <a:rPr lang="en-US" sz="2800" i="1" kern="0" dirty="0" smtClean="0">
                <a:solidFill>
                  <a:srgbClr val="C00000"/>
                </a:solidFill>
              </a:rPr>
              <a:t>Eliminates</a:t>
            </a:r>
            <a:r>
              <a:rPr lang="en-US" sz="2800" i="1" dirty="0" smtClean="0">
                <a:solidFill>
                  <a:srgbClr val="C00000"/>
                </a:solidFill>
              </a:rPr>
              <a:t> interference between applications’ requests</a:t>
            </a:r>
            <a:endParaRPr lang="en-US" sz="2800" i="1" dirty="0">
              <a:solidFill>
                <a:srgbClr val="C00000"/>
              </a:solidFill>
            </a:endParaRPr>
          </a:p>
        </p:txBody>
      </p:sp>
    </p:spTree>
    <p:custDataLst>
      <p:tags r:id="rId1"/>
    </p:custDataLst>
  </p:cSld>
  <p:clrMapOvr>
    <a:masterClrMapping/>
  </p:clrMapOvr>
  <p:transition advTm="9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Memory </a:t>
            </a:r>
            <a:br>
              <a:rPr lang="en-US" dirty="0" smtClean="0"/>
            </a:br>
            <a:r>
              <a:rPr lang="en-US" dirty="0" smtClean="0"/>
              <a:t>Partitioning and Scheduling</a:t>
            </a:r>
            <a:endParaRPr lang="en-US" dirty="0"/>
          </a:p>
        </p:txBody>
      </p:sp>
      <p:sp>
        <p:nvSpPr>
          <p:cNvPr id="4" name="Slide Number Placeholder 3"/>
          <p:cNvSpPr>
            <a:spLocks noGrp="1"/>
          </p:cNvSpPr>
          <p:nvPr>
            <p:ph type="sldNum" sz="quarter" idx="11"/>
          </p:nvPr>
        </p:nvSpPr>
        <p:spPr>
          <a:xfrm>
            <a:off x="7467600" y="6492875"/>
            <a:ext cx="2895600" cy="365125"/>
          </a:xfrm>
        </p:spPr>
        <p:txBody>
          <a:bodyPr/>
          <a:lstStyle/>
          <a:p>
            <a:fld id="{323594FA-E141-4234-AE05-360401972BE7}" type="slidenum">
              <a:rPr lang="en-US" altLang="en-US" smtClean="0"/>
              <a:pPr/>
              <a:t>146</a:t>
            </a:fld>
            <a:endParaRPr lang="en-US" altLang="en-US" dirty="0"/>
          </a:p>
        </p:txBody>
      </p:sp>
      <p:sp>
        <p:nvSpPr>
          <p:cNvPr id="6" name="Rectangle 5"/>
          <p:cNvSpPr/>
          <p:nvPr/>
        </p:nvSpPr>
        <p:spPr>
          <a:xfrm>
            <a:off x="2411760" y="1562714"/>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Goal: </a:t>
            </a:r>
          </a:p>
          <a:p>
            <a:pPr algn="ctr"/>
            <a:r>
              <a:rPr lang="en-US" sz="2400" dirty="0" smtClean="0">
                <a:solidFill>
                  <a:schemeClr val="tx1"/>
                </a:solidFill>
              </a:rPr>
              <a:t>Mitigate </a:t>
            </a:r>
          </a:p>
          <a:p>
            <a:pPr algn="ctr"/>
            <a:r>
              <a:rPr lang="en-US" sz="2400" dirty="0" smtClean="0">
                <a:solidFill>
                  <a:schemeClr val="tx1"/>
                </a:solidFill>
              </a:rPr>
              <a:t>Inter-Application Interference </a:t>
            </a:r>
            <a:endParaRPr lang="en-US" sz="2400" dirty="0">
              <a:solidFill>
                <a:schemeClr val="tx1"/>
              </a:solidFill>
            </a:endParaRPr>
          </a:p>
        </p:txBody>
      </p:sp>
      <p:grpSp>
        <p:nvGrpSpPr>
          <p:cNvPr id="3" name="Group 26"/>
          <p:cNvGrpSpPr/>
          <p:nvPr/>
        </p:nvGrpSpPr>
        <p:grpSpPr>
          <a:xfrm>
            <a:off x="467544" y="2642834"/>
            <a:ext cx="4104456" cy="2088232"/>
            <a:chOff x="179512" y="2132856"/>
            <a:chExt cx="4104456" cy="2088232"/>
          </a:xfrm>
        </p:grpSpPr>
        <p:cxnSp>
          <p:nvCxnSpPr>
            <p:cNvPr id="8" name="Straight Arrow Connector 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Previous Approach:</a:t>
              </a:r>
            </a:p>
            <a:p>
              <a:pPr algn="ctr"/>
              <a:r>
                <a:rPr lang="en-US" sz="2400" dirty="0" smtClean="0">
                  <a:solidFill>
                    <a:schemeClr val="tx1"/>
                  </a:solidFill>
                </a:rPr>
                <a:t>Application-Aware Memory </a:t>
              </a:r>
              <a:r>
                <a:rPr lang="en-US" sz="2400" dirty="0" smtClean="0">
                  <a:solidFill>
                    <a:srgbClr val="0070C0"/>
                  </a:solidFill>
                </a:rPr>
                <a:t>Request</a:t>
              </a:r>
              <a:r>
                <a:rPr lang="en-US" sz="2400" dirty="0" smtClean="0">
                  <a:solidFill>
                    <a:schemeClr val="tx1"/>
                  </a:solidFill>
                </a:rPr>
                <a:t> </a:t>
              </a:r>
              <a:r>
                <a:rPr lang="en-US" sz="2400" dirty="0" smtClean="0">
                  <a:solidFill>
                    <a:srgbClr val="0070C0"/>
                  </a:solidFill>
                </a:rPr>
                <a:t>Scheduling</a:t>
              </a:r>
              <a:endParaRPr lang="en-US" sz="2400" dirty="0">
                <a:solidFill>
                  <a:srgbClr val="0070C0"/>
                </a:solidFill>
              </a:endParaRPr>
            </a:p>
          </p:txBody>
        </p:sp>
      </p:grpSp>
      <p:grpSp>
        <p:nvGrpSpPr>
          <p:cNvPr id="5" name="Group 27"/>
          <p:cNvGrpSpPr/>
          <p:nvPr/>
        </p:nvGrpSpPr>
        <p:grpSpPr>
          <a:xfrm>
            <a:off x="4608004" y="2642834"/>
            <a:ext cx="4068452" cy="2088232"/>
            <a:chOff x="4319972" y="2132856"/>
            <a:chExt cx="4068452" cy="2088232"/>
          </a:xfrm>
        </p:grpSpPr>
        <p:cxnSp>
          <p:nvCxnSpPr>
            <p:cNvPr id="11" name="Straight Arrow Connector 10"/>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Our First Approach:</a:t>
              </a:r>
            </a:p>
            <a:p>
              <a:pPr algn="ctr"/>
              <a:r>
                <a:rPr lang="en-US" sz="2400" dirty="0" smtClean="0">
                  <a:solidFill>
                    <a:schemeClr val="tx1"/>
                  </a:solidFill>
                </a:rPr>
                <a:t>Application-Aware Memory </a:t>
              </a:r>
              <a:r>
                <a:rPr lang="en-US" sz="2400" dirty="0" smtClean="0">
                  <a:solidFill>
                    <a:srgbClr val="FF0000"/>
                  </a:solidFill>
                </a:rPr>
                <a:t>Channel</a:t>
              </a:r>
              <a:r>
                <a:rPr lang="en-US" sz="2400" dirty="0" smtClean="0">
                  <a:solidFill>
                    <a:schemeClr val="tx1"/>
                  </a:solidFill>
                </a:rPr>
                <a:t> </a:t>
              </a:r>
              <a:r>
                <a:rPr lang="en-US" sz="2400" dirty="0" smtClean="0">
                  <a:solidFill>
                    <a:srgbClr val="FF0000"/>
                  </a:solidFill>
                </a:rPr>
                <a:t>Partitioning</a:t>
              </a:r>
              <a:endParaRPr lang="en-US" sz="2400" dirty="0">
                <a:solidFill>
                  <a:srgbClr val="FF0000"/>
                </a:solidFill>
              </a:endParaRPr>
            </a:p>
          </p:txBody>
        </p:sp>
      </p:grpSp>
      <p:grpSp>
        <p:nvGrpSpPr>
          <p:cNvPr id="7" name="Group 25"/>
          <p:cNvGrpSpPr/>
          <p:nvPr/>
        </p:nvGrpSpPr>
        <p:grpSpPr>
          <a:xfrm>
            <a:off x="2523280" y="4731066"/>
            <a:ext cx="4176464" cy="1898334"/>
            <a:chOff x="2235248" y="4221088"/>
            <a:chExt cx="4176464" cy="1898334"/>
          </a:xfrm>
        </p:grpSpPr>
        <p:grpSp>
          <p:nvGrpSpPr>
            <p:cNvPr id="9" name="Group 21"/>
            <p:cNvGrpSpPr/>
            <p:nvPr/>
          </p:nvGrpSpPr>
          <p:grpSpPr>
            <a:xfrm>
              <a:off x="2987824" y="4221088"/>
              <a:ext cx="2592288" cy="678552"/>
              <a:chOff x="2987824" y="4005064"/>
              <a:chExt cx="2592288" cy="678552"/>
            </a:xfrm>
          </p:grpSpPr>
          <p:cxnSp>
            <p:nvCxnSpPr>
              <p:cNvPr id="18" name="Straight Arrow Connector 1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Our Second Approach:</a:t>
              </a:r>
              <a:r>
                <a:rPr lang="en-US" sz="2400" dirty="0" smtClean="0">
                  <a:solidFill>
                    <a:schemeClr val="tx1"/>
                  </a:solidFill>
                </a:rPr>
                <a:t> Integrated Memory </a:t>
              </a:r>
              <a:r>
                <a:rPr lang="en-US" sz="2400" dirty="0" smtClean="0">
                  <a:solidFill>
                    <a:srgbClr val="FF0000"/>
                  </a:solidFill>
                </a:rPr>
                <a:t>Partitioning</a:t>
              </a:r>
              <a:r>
                <a:rPr lang="en-US" sz="2400" dirty="0" smtClean="0">
                  <a:solidFill>
                    <a:schemeClr val="tx1"/>
                  </a:solidFill>
                </a:rPr>
                <a:t> and </a:t>
              </a:r>
              <a:r>
                <a:rPr lang="en-US" sz="2400" dirty="0" smtClean="0">
                  <a:solidFill>
                    <a:srgbClr val="0070C0"/>
                  </a:solidFill>
                </a:rPr>
                <a:t>Scheduling</a:t>
              </a:r>
              <a:endParaRPr lang="en-US" sz="2400" dirty="0">
                <a:solidFill>
                  <a:srgbClr val="0070C0"/>
                </a:solidFill>
              </a:endParaRPr>
            </a:p>
          </p:txBody>
        </p:sp>
      </p:grpSp>
    </p:spTree>
    <p:custDataLst>
      <p:tags r:id="rId1"/>
    </p:custDataLst>
  </p:cSld>
  <p:clrMapOvr>
    <a:masterClrMapping/>
  </p:clrMapOvr>
  <p:transition advTm="376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Slowdown/Interference Estimation in Existing Systems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147</a:t>
            </a:fld>
            <a:endParaRPr lang="en-US"/>
          </a:p>
        </p:txBody>
      </p:sp>
      <p:sp>
        <p:nvSpPr>
          <p:cNvPr id="5" name="Rectangle 12"/>
          <p:cNvSpPr>
            <a:spLocks noChangeArrowheads="1"/>
          </p:cNvSpPr>
          <p:nvPr/>
        </p:nvSpPr>
        <p:spPr bwMode="auto">
          <a:xfrm>
            <a:off x="212725" y="1916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 name="TextBox 13"/>
          <p:cNvSpPr txBox="1">
            <a:spLocks noChangeArrowheads="1"/>
          </p:cNvSpPr>
          <p:nvPr/>
        </p:nvSpPr>
        <p:spPr bwMode="auto">
          <a:xfrm>
            <a:off x="212725" y="2084338"/>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7" name="Rectangle 16"/>
          <p:cNvSpPr>
            <a:spLocks noChangeArrowheads="1"/>
          </p:cNvSpPr>
          <p:nvPr/>
        </p:nvSpPr>
        <p:spPr bwMode="auto">
          <a:xfrm>
            <a:off x="1067678" y="1916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7"/>
          <p:cNvSpPr txBox="1">
            <a:spLocks noChangeArrowheads="1"/>
          </p:cNvSpPr>
          <p:nvPr/>
        </p:nvSpPr>
        <p:spPr bwMode="auto">
          <a:xfrm>
            <a:off x="1067678" y="2084338"/>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9" name="Rectangle 19"/>
          <p:cNvSpPr>
            <a:spLocks noChangeArrowheads="1"/>
          </p:cNvSpPr>
          <p:nvPr/>
        </p:nvSpPr>
        <p:spPr bwMode="auto">
          <a:xfrm>
            <a:off x="1922631" y="1916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20"/>
          <p:cNvSpPr txBox="1">
            <a:spLocks noChangeArrowheads="1"/>
          </p:cNvSpPr>
          <p:nvPr/>
        </p:nvSpPr>
        <p:spPr bwMode="auto">
          <a:xfrm>
            <a:off x="1922631" y="2084338"/>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22"/>
          <p:cNvSpPr>
            <a:spLocks noChangeArrowheads="1"/>
          </p:cNvSpPr>
          <p:nvPr/>
        </p:nvSpPr>
        <p:spPr bwMode="auto">
          <a:xfrm>
            <a:off x="2775997" y="1916113"/>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3"/>
          <p:cNvSpPr txBox="1">
            <a:spLocks noChangeArrowheads="1"/>
          </p:cNvSpPr>
          <p:nvPr/>
        </p:nvSpPr>
        <p:spPr bwMode="auto">
          <a:xfrm>
            <a:off x="2775997" y="2084338"/>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5"/>
          <p:cNvSpPr>
            <a:spLocks noChangeArrowheads="1"/>
          </p:cNvSpPr>
          <p:nvPr/>
        </p:nvSpPr>
        <p:spPr bwMode="auto">
          <a:xfrm>
            <a:off x="212725" y="2694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6"/>
          <p:cNvSpPr txBox="1">
            <a:spLocks noChangeArrowheads="1"/>
          </p:cNvSpPr>
          <p:nvPr/>
        </p:nvSpPr>
        <p:spPr bwMode="auto">
          <a:xfrm>
            <a:off x="212725" y="286265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8"/>
          <p:cNvSpPr>
            <a:spLocks noChangeArrowheads="1"/>
          </p:cNvSpPr>
          <p:nvPr/>
        </p:nvSpPr>
        <p:spPr bwMode="auto">
          <a:xfrm>
            <a:off x="1067678" y="2694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9"/>
          <p:cNvSpPr txBox="1">
            <a:spLocks noChangeArrowheads="1"/>
          </p:cNvSpPr>
          <p:nvPr/>
        </p:nvSpPr>
        <p:spPr bwMode="auto">
          <a:xfrm>
            <a:off x="1067678" y="286265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31"/>
          <p:cNvSpPr>
            <a:spLocks noChangeArrowheads="1"/>
          </p:cNvSpPr>
          <p:nvPr/>
        </p:nvSpPr>
        <p:spPr bwMode="auto">
          <a:xfrm>
            <a:off x="1922631" y="2694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32"/>
          <p:cNvSpPr txBox="1">
            <a:spLocks noChangeArrowheads="1"/>
          </p:cNvSpPr>
          <p:nvPr/>
        </p:nvSpPr>
        <p:spPr bwMode="auto">
          <a:xfrm>
            <a:off x="1922631" y="2862653"/>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19" name="Rectangle 36"/>
          <p:cNvSpPr>
            <a:spLocks noChangeArrowheads="1"/>
          </p:cNvSpPr>
          <p:nvPr/>
        </p:nvSpPr>
        <p:spPr bwMode="auto">
          <a:xfrm>
            <a:off x="2775997" y="269486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7"/>
          <p:cNvSpPr txBox="1">
            <a:spLocks noChangeArrowheads="1"/>
          </p:cNvSpPr>
          <p:nvPr/>
        </p:nvSpPr>
        <p:spPr bwMode="auto">
          <a:xfrm>
            <a:off x="2775997" y="286265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1" name="Rectangle 41"/>
          <p:cNvSpPr>
            <a:spLocks noChangeArrowheads="1"/>
          </p:cNvSpPr>
          <p:nvPr/>
        </p:nvSpPr>
        <p:spPr bwMode="auto">
          <a:xfrm>
            <a:off x="212725" y="347361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42"/>
          <p:cNvSpPr txBox="1">
            <a:spLocks noChangeArrowheads="1"/>
          </p:cNvSpPr>
          <p:nvPr/>
        </p:nvSpPr>
        <p:spPr bwMode="auto">
          <a:xfrm>
            <a:off x="212725" y="364140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5"/>
          <p:cNvSpPr>
            <a:spLocks noChangeArrowheads="1"/>
          </p:cNvSpPr>
          <p:nvPr/>
        </p:nvSpPr>
        <p:spPr bwMode="auto">
          <a:xfrm>
            <a:off x="1067678" y="347361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6"/>
          <p:cNvSpPr txBox="1">
            <a:spLocks noChangeArrowheads="1"/>
          </p:cNvSpPr>
          <p:nvPr/>
        </p:nvSpPr>
        <p:spPr bwMode="auto">
          <a:xfrm>
            <a:off x="1067678" y="364140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8"/>
          <p:cNvSpPr>
            <a:spLocks noChangeArrowheads="1"/>
          </p:cNvSpPr>
          <p:nvPr/>
        </p:nvSpPr>
        <p:spPr bwMode="auto">
          <a:xfrm>
            <a:off x="1922631" y="347361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9"/>
          <p:cNvSpPr txBox="1">
            <a:spLocks noChangeArrowheads="1"/>
          </p:cNvSpPr>
          <p:nvPr/>
        </p:nvSpPr>
        <p:spPr bwMode="auto">
          <a:xfrm>
            <a:off x="1922631" y="364140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51"/>
          <p:cNvSpPr>
            <a:spLocks noChangeArrowheads="1"/>
          </p:cNvSpPr>
          <p:nvPr/>
        </p:nvSpPr>
        <p:spPr bwMode="auto">
          <a:xfrm>
            <a:off x="2775997" y="3473619"/>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52"/>
          <p:cNvSpPr txBox="1">
            <a:spLocks noChangeArrowheads="1"/>
          </p:cNvSpPr>
          <p:nvPr/>
        </p:nvSpPr>
        <p:spPr bwMode="auto">
          <a:xfrm>
            <a:off x="2775997" y="3641406"/>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4"/>
          <p:cNvSpPr>
            <a:spLocks noChangeArrowheads="1"/>
          </p:cNvSpPr>
          <p:nvPr/>
        </p:nvSpPr>
        <p:spPr bwMode="auto">
          <a:xfrm>
            <a:off x="212725" y="425237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5"/>
          <p:cNvSpPr txBox="1">
            <a:spLocks noChangeArrowheads="1"/>
          </p:cNvSpPr>
          <p:nvPr/>
        </p:nvSpPr>
        <p:spPr bwMode="auto">
          <a:xfrm>
            <a:off x="212725" y="442015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7"/>
          <p:cNvSpPr>
            <a:spLocks noChangeArrowheads="1"/>
          </p:cNvSpPr>
          <p:nvPr/>
        </p:nvSpPr>
        <p:spPr bwMode="auto">
          <a:xfrm>
            <a:off x="1067678" y="425237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8"/>
          <p:cNvSpPr txBox="1">
            <a:spLocks noChangeArrowheads="1"/>
          </p:cNvSpPr>
          <p:nvPr/>
        </p:nvSpPr>
        <p:spPr bwMode="auto">
          <a:xfrm>
            <a:off x="1067678" y="442015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60"/>
          <p:cNvSpPr>
            <a:spLocks noChangeArrowheads="1"/>
          </p:cNvSpPr>
          <p:nvPr/>
        </p:nvSpPr>
        <p:spPr bwMode="auto">
          <a:xfrm>
            <a:off x="1922631" y="425237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61"/>
          <p:cNvSpPr txBox="1">
            <a:spLocks noChangeArrowheads="1"/>
          </p:cNvSpPr>
          <p:nvPr/>
        </p:nvSpPr>
        <p:spPr bwMode="auto">
          <a:xfrm>
            <a:off x="1922631" y="442015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3"/>
          <p:cNvSpPr>
            <a:spLocks noChangeArrowheads="1"/>
          </p:cNvSpPr>
          <p:nvPr/>
        </p:nvSpPr>
        <p:spPr bwMode="auto">
          <a:xfrm>
            <a:off x="2775997" y="4252372"/>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4"/>
          <p:cNvSpPr txBox="1">
            <a:spLocks noChangeArrowheads="1"/>
          </p:cNvSpPr>
          <p:nvPr/>
        </p:nvSpPr>
        <p:spPr bwMode="auto">
          <a:xfrm>
            <a:off x="2775997" y="4420159"/>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0"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1" name="TextBox 66"/>
          <p:cNvSpPr txBox="1">
            <a:spLocks noChangeArrowheads="1"/>
          </p:cNvSpPr>
          <p:nvPr/>
        </p:nvSpPr>
        <p:spPr bwMode="auto">
          <a:xfrm>
            <a:off x="4398972" y="2839376"/>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2"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4" name="TextBox 43"/>
          <p:cNvSpPr txBox="1"/>
          <p:nvPr/>
        </p:nvSpPr>
        <p:spPr>
          <a:xfrm>
            <a:off x="0" y="5181600"/>
            <a:ext cx="9144000" cy="1015663"/>
          </a:xfrm>
          <a:prstGeom prst="rect">
            <a:avLst/>
          </a:prstGeom>
          <a:noFill/>
        </p:spPr>
        <p:txBody>
          <a:bodyPr wrap="square" rtlCol="0">
            <a:spAutoFit/>
          </a:bodyPr>
          <a:lstStyle/>
          <a:p>
            <a:pPr algn="ctr"/>
            <a:r>
              <a:rPr lang="en-US" sz="3000" i="1" dirty="0" smtClean="0">
                <a:solidFill>
                  <a:srgbClr val="C00000"/>
                </a:solidFill>
              </a:rPr>
              <a:t>How do we detect/mitigate the impact of interference on a real system using existing performance counters?</a:t>
            </a:r>
            <a:endParaRPr lang="en-US" sz="3000" i="1" dirty="0">
              <a:solidFill>
                <a:srgbClr val="C00000"/>
              </a:solidFill>
            </a:endParaRPr>
          </a:p>
        </p:txBody>
      </p:sp>
    </p:spTree>
    <p:custDataLst>
      <p:tags r:id="rId1"/>
    </p:custDataLst>
  </p:cSld>
  <p:clrMapOvr>
    <a:masterClrMapping/>
  </p:clrMapOvr>
  <p:transition spd="slow" advTm="5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Approach: Mitigating </a:t>
            </a:r>
            <a:br>
              <a:rPr lang="en-US" dirty="0" smtClean="0"/>
            </a:br>
            <a:r>
              <a:rPr lang="en-US" dirty="0" smtClean="0"/>
              <a:t>Interference in a Cluster</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i="1" dirty="0" smtClean="0"/>
              <a:t>Detect memory bandwidth contention </a:t>
            </a:r>
            <a:r>
              <a:rPr lang="en-US" dirty="0" smtClean="0"/>
              <a:t>at each host</a:t>
            </a:r>
          </a:p>
          <a:p>
            <a:pPr marL="514350" indent="-514350">
              <a:buAutoNum type="arabicPeriod"/>
            </a:pPr>
            <a:endParaRPr lang="en-US" dirty="0" smtClean="0"/>
          </a:p>
          <a:p>
            <a:pPr marL="514350" indent="-514350">
              <a:buAutoNum type="arabicPeriod"/>
            </a:pPr>
            <a:r>
              <a:rPr lang="en-US" i="1" dirty="0" smtClean="0"/>
              <a:t>Estimate impact </a:t>
            </a:r>
            <a:r>
              <a:rPr lang="en-US" dirty="0" smtClean="0"/>
              <a:t>of moving each VM to a non-contended host </a:t>
            </a:r>
            <a:r>
              <a:rPr lang="en-US" i="1" dirty="0" smtClean="0"/>
              <a:t>(cost-benefit analysis)</a:t>
            </a:r>
          </a:p>
          <a:p>
            <a:pPr marL="514350" indent="-514350">
              <a:buAutoNum type="arabicPeriod"/>
            </a:pPr>
            <a:endParaRPr lang="en-US" dirty="0" smtClean="0"/>
          </a:p>
          <a:p>
            <a:pPr marL="514350" indent="-514350">
              <a:buAutoNum type="arabicPeriod"/>
            </a:pPr>
            <a:r>
              <a:rPr lang="en-US" i="1" dirty="0" smtClean="0"/>
              <a:t>Execute the migrations </a:t>
            </a:r>
            <a:r>
              <a:rPr lang="en-US" dirty="0" smtClean="0"/>
              <a:t>that provide the most benefit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Architecture-aware DRM – ADRM</a:t>
            </a:r>
            <a:br>
              <a:rPr lang="en-US" dirty="0" smtClean="0"/>
            </a:br>
            <a:r>
              <a:rPr lang="en-US" dirty="0" smtClean="0"/>
              <a:t> (VEE 2015)</a:t>
            </a:r>
            <a:endParaRPr lang="en-US" dirty="0"/>
          </a:p>
        </p:txBody>
      </p:sp>
      <p:sp>
        <p:nvSpPr>
          <p:cNvPr id="4" name="Slide Number Placeholder 3"/>
          <p:cNvSpPr>
            <a:spLocks noGrp="1"/>
          </p:cNvSpPr>
          <p:nvPr>
            <p:ph type="sldNum" sz="quarter" idx="11"/>
          </p:nvPr>
        </p:nvSpPr>
        <p:spPr>
          <a:xfrm>
            <a:off x="7315200" y="6492875"/>
            <a:ext cx="2895600" cy="365125"/>
          </a:xfrm>
        </p:spPr>
        <p:txBody>
          <a:bodyPr/>
          <a:lstStyle/>
          <a:p>
            <a:fld id="{323594FA-E141-4234-AE05-360401972BE7}" type="slidenum">
              <a:rPr lang="en-US" altLang="en-US" smtClean="0"/>
              <a:pPr/>
              <a:t>149</a:t>
            </a:fld>
            <a:endParaRPr lang="en-US" alt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04800" y="1661005"/>
            <a:ext cx="8610600" cy="5196995"/>
          </a:xfrm>
        </p:spPr>
      </p:pic>
      <p:sp>
        <p:nvSpPr>
          <p:cNvPr id="392" name="Rectangle 391"/>
          <p:cNvSpPr/>
          <p:nvPr/>
        </p:nvSpPr>
        <p:spPr>
          <a:xfrm>
            <a:off x="4038600" y="1508125"/>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32100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Performance vs. Fairness vs. Simplicity </a:t>
            </a:r>
            <a:endParaRPr lang="en-US" sz="3900"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15</a:t>
            </a:fld>
            <a:endParaRPr lang="en-US"/>
          </a:p>
        </p:txBody>
      </p:sp>
      <p:sp>
        <p:nvSpPr>
          <p:cNvPr id="329781" name="AutoShape 53"/>
          <p:cNvSpPr>
            <a:spLocks noChangeAspect="1" noChangeArrowheads="1" noTextEdit="1"/>
          </p:cNvSpPr>
          <p:nvPr/>
        </p:nvSpPr>
        <p:spPr bwMode="auto">
          <a:xfrm>
            <a:off x="347663" y="920750"/>
            <a:ext cx="8448675" cy="569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785" name="Picture 57"/>
          <p:cNvPicPr>
            <a:picLocks noChangeAspect="1" noChangeArrowheads="1"/>
          </p:cNvPicPr>
          <p:nvPr/>
        </p:nvPicPr>
        <p:blipFill>
          <a:blip r:embed="rId3" cstate="print"/>
          <a:srcRect/>
          <a:stretch>
            <a:fillRect/>
          </a:stretch>
        </p:blipFill>
        <p:spPr bwMode="auto">
          <a:xfrm>
            <a:off x="1952625" y="1412875"/>
            <a:ext cx="9525" cy="5391150"/>
          </a:xfrm>
          <a:prstGeom prst="rect">
            <a:avLst/>
          </a:prstGeom>
          <a:noFill/>
          <a:ln w="9525">
            <a:noFill/>
            <a:miter lim="800000"/>
            <a:headEnd/>
            <a:tailEnd/>
          </a:ln>
        </p:spPr>
      </p:pic>
      <p:pic>
        <p:nvPicPr>
          <p:cNvPr id="329786" name="Picture 58"/>
          <p:cNvPicPr>
            <a:picLocks noChangeAspect="1" noChangeArrowheads="1"/>
          </p:cNvPicPr>
          <p:nvPr/>
        </p:nvPicPr>
        <p:blipFill>
          <a:blip r:embed="rId4" cstate="print"/>
          <a:srcRect/>
          <a:stretch>
            <a:fillRect/>
          </a:stretch>
        </p:blipFill>
        <p:spPr bwMode="auto">
          <a:xfrm>
            <a:off x="1952625" y="1412875"/>
            <a:ext cx="9525" cy="5391150"/>
          </a:xfrm>
          <a:prstGeom prst="rect">
            <a:avLst/>
          </a:prstGeom>
          <a:noFill/>
          <a:ln w="9525">
            <a:noFill/>
            <a:miter lim="800000"/>
            <a:headEnd/>
            <a:tailEnd/>
          </a:ln>
        </p:spPr>
      </p:pic>
      <p:sp>
        <p:nvSpPr>
          <p:cNvPr id="329789" name="Freeform 61"/>
          <p:cNvSpPr>
            <a:spLocks noEditPoints="1"/>
          </p:cNvSpPr>
          <p:nvPr/>
        </p:nvSpPr>
        <p:spPr bwMode="auto">
          <a:xfrm>
            <a:off x="652463" y="1760538"/>
            <a:ext cx="3887788" cy="4689475"/>
          </a:xfrm>
          <a:custGeom>
            <a:avLst/>
            <a:gdLst/>
            <a:ahLst/>
            <a:cxnLst>
              <a:cxn ang="0">
                <a:pos x="6205" y="3775"/>
              </a:cxn>
              <a:cxn ang="0">
                <a:pos x="5794" y="3527"/>
              </a:cxn>
              <a:cxn ang="0">
                <a:pos x="5498" y="3320"/>
              </a:cxn>
              <a:cxn ang="0">
                <a:pos x="5244" y="3138"/>
              </a:cxn>
              <a:cxn ang="0">
                <a:pos x="5079" y="3038"/>
              </a:cxn>
              <a:cxn ang="0">
                <a:pos x="4800" y="2897"/>
              </a:cxn>
              <a:cxn ang="0">
                <a:pos x="4480" y="2732"/>
              </a:cxn>
              <a:cxn ang="0">
                <a:pos x="3905" y="2384"/>
              </a:cxn>
              <a:cxn ang="0">
                <a:pos x="3494" y="2135"/>
              </a:cxn>
              <a:cxn ang="0">
                <a:pos x="3198" y="1928"/>
              </a:cxn>
              <a:cxn ang="0">
                <a:pos x="2944" y="1746"/>
              </a:cxn>
              <a:cxn ang="0">
                <a:pos x="2780" y="1647"/>
              </a:cxn>
              <a:cxn ang="0">
                <a:pos x="2500" y="1506"/>
              </a:cxn>
              <a:cxn ang="0">
                <a:pos x="2180" y="1340"/>
              </a:cxn>
              <a:cxn ang="0">
                <a:pos x="1605" y="992"/>
              </a:cxn>
              <a:cxn ang="0">
                <a:pos x="1194" y="744"/>
              </a:cxn>
              <a:cxn ang="0">
                <a:pos x="898" y="537"/>
              </a:cxn>
              <a:cxn ang="0">
                <a:pos x="644" y="355"/>
              </a:cxn>
              <a:cxn ang="0">
                <a:pos x="480" y="256"/>
              </a:cxn>
              <a:cxn ang="0">
                <a:pos x="200" y="115"/>
              </a:cxn>
              <a:cxn ang="0">
                <a:pos x="48" y="163"/>
              </a:cxn>
              <a:cxn ang="0">
                <a:pos x="48" y="835"/>
              </a:cxn>
              <a:cxn ang="0">
                <a:pos x="48" y="1315"/>
              </a:cxn>
              <a:cxn ang="0">
                <a:pos x="24" y="1675"/>
              </a:cxn>
              <a:cxn ang="0">
                <a:pos x="0" y="1987"/>
              </a:cxn>
              <a:cxn ang="0">
                <a:pos x="0" y="2179"/>
              </a:cxn>
              <a:cxn ang="0">
                <a:pos x="24" y="2491"/>
              </a:cxn>
              <a:cxn ang="0">
                <a:pos x="48" y="2851"/>
              </a:cxn>
              <a:cxn ang="0">
                <a:pos x="48" y="3523"/>
              </a:cxn>
              <a:cxn ang="0">
                <a:pos x="48" y="4003"/>
              </a:cxn>
              <a:cxn ang="0">
                <a:pos x="24" y="4363"/>
              </a:cxn>
              <a:cxn ang="0">
                <a:pos x="0" y="4675"/>
              </a:cxn>
              <a:cxn ang="0">
                <a:pos x="0" y="4867"/>
              </a:cxn>
              <a:cxn ang="0">
                <a:pos x="24" y="5179"/>
              </a:cxn>
              <a:cxn ang="0">
                <a:pos x="48" y="5539"/>
              </a:cxn>
              <a:cxn ang="0">
                <a:pos x="48" y="6211"/>
              </a:cxn>
              <a:cxn ang="0">
                <a:pos x="48" y="6691"/>
              </a:cxn>
              <a:cxn ang="0">
                <a:pos x="24" y="7051"/>
              </a:cxn>
              <a:cxn ang="0">
                <a:pos x="0" y="7363"/>
              </a:cxn>
              <a:cxn ang="0">
                <a:pos x="0" y="7555"/>
              </a:cxn>
              <a:cxn ang="0">
                <a:pos x="27" y="7863"/>
              </a:cxn>
              <a:cxn ang="0">
                <a:pos x="322" y="7656"/>
              </a:cxn>
              <a:cxn ang="0">
                <a:pos x="897" y="7308"/>
              </a:cxn>
              <a:cxn ang="0">
                <a:pos x="1308" y="7060"/>
              </a:cxn>
              <a:cxn ang="0">
                <a:pos x="1628" y="6894"/>
              </a:cxn>
              <a:cxn ang="0">
                <a:pos x="1908" y="6753"/>
              </a:cxn>
              <a:cxn ang="0">
                <a:pos x="2072" y="6654"/>
              </a:cxn>
              <a:cxn ang="0">
                <a:pos x="2327" y="6472"/>
              </a:cxn>
              <a:cxn ang="0">
                <a:pos x="2622" y="6265"/>
              </a:cxn>
              <a:cxn ang="0">
                <a:pos x="3197" y="5917"/>
              </a:cxn>
              <a:cxn ang="0">
                <a:pos x="3608" y="5669"/>
              </a:cxn>
              <a:cxn ang="0">
                <a:pos x="3928" y="5503"/>
              </a:cxn>
              <a:cxn ang="0">
                <a:pos x="4208" y="5362"/>
              </a:cxn>
              <a:cxn ang="0">
                <a:pos x="4372" y="5263"/>
              </a:cxn>
              <a:cxn ang="0">
                <a:pos x="4626" y="5081"/>
              </a:cxn>
              <a:cxn ang="0">
                <a:pos x="4922" y="4874"/>
              </a:cxn>
              <a:cxn ang="0">
                <a:pos x="5497" y="4526"/>
              </a:cxn>
              <a:cxn ang="0">
                <a:pos x="5908" y="4277"/>
              </a:cxn>
              <a:cxn ang="0">
                <a:pos x="6228" y="4112"/>
              </a:cxn>
              <a:cxn ang="0">
                <a:pos x="6508" y="3971"/>
              </a:cxn>
            </a:cxnLst>
            <a:rect l="0" t="0" r="r" b="b"/>
            <a:pathLst>
              <a:path w="6532" h="7878">
                <a:moveTo>
                  <a:pt x="6492" y="3949"/>
                </a:moveTo>
                <a:lnTo>
                  <a:pt x="6369" y="3874"/>
                </a:lnTo>
                <a:cubicBezTo>
                  <a:pt x="6357" y="3868"/>
                  <a:pt x="6354" y="3853"/>
                  <a:pt x="6361" y="3842"/>
                </a:cubicBezTo>
                <a:cubicBezTo>
                  <a:pt x="6368" y="3830"/>
                  <a:pt x="6382" y="3827"/>
                  <a:pt x="6394" y="3833"/>
                </a:cubicBezTo>
                <a:lnTo>
                  <a:pt x="6517" y="3908"/>
                </a:lnTo>
                <a:cubicBezTo>
                  <a:pt x="6528" y="3915"/>
                  <a:pt x="6532" y="3930"/>
                  <a:pt x="6525" y="3941"/>
                </a:cubicBezTo>
                <a:cubicBezTo>
                  <a:pt x="6518" y="3952"/>
                  <a:pt x="6503" y="3956"/>
                  <a:pt x="6492" y="3949"/>
                </a:cubicBezTo>
                <a:close/>
                <a:moveTo>
                  <a:pt x="6205" y="3775"/>
                </a:moveTo>
                <a:lnTo>
                  <a:pt x="6081" y="3701"/>
                </a:lnTo>
                <a:cubicBezTo>
                  <a:pt x="6070" y="3694"/>
                  <a:pt x="6066" y="3679"/>
                  <a:pt x="6073" y="3668"/>
                </a:cubicBezTo>
                <a:cubicBezTo>
                  <a:pt x="6080" y="3656"/>
                  <a:pt x="6095" y="3653"/>
                  <a:pt x="6106" y="3659"/>
                </a:cubicBezTo>
                <a:lnTo>
                  <a:pt x="6229" y="3734"/>
                </a:lnTo>
                <a:cubicBezTo>
                  <a:pt x="6241" y="3741"/>
                  <a:pt x="6244" y="3756"/>
                  <a:pt x="6238" y="3767"/>
                </a:cubicBezTo>
                <a:cubicBezTo>
                  <a:pt x="6231" y="3778"/>
                  <a:pt x="6216" y="3782"/>
                  <a:pt x="6205" y="3775"/>
                </a:cubicBezTo>
                <a:close/>
                <a:moveTo>
                  <a:pt x="5917" y="3601"/>
                </a:moveTo>
                <a:lnTo>
                  <a:pt x="5794" y="3527"/>
                </a:lnTo>
                <a:cubicBezTo>
                  <a:pt x="5783" y="3520"/>
                  <a:pt x="5779" y="3505"/>
                  <a:pt x="5786" y="3494"/>
                </a:cubicBezTo>
                <a:cubicBezTo>
                  <a:pt x="5793" y="3482"/>
                  <a:pt x="5807" y="3479"/>
                  <a:pt x="5819" y="3486"/>
                </a:cubicBezTo>
                <a:lnTo>
                  <a:pt x="5942" y="3560"/>
                </a:lnTo>
                <a:cubicBezTo>
                  <a:pt x="5953" y="3567"/>
                  <a:pt x="5957" y="3582"/>
                  <a:pt x="5950" y="3593"/>
                </a:cubicBezTo>
                <a:cubicBezTo>
                  <a:pt x="5943" y="3604"/>
                  <a:pt x="5928" y="3608"/>
                  <a:pt x="5917" y="3601"/>
                </a:cubicBezTo>
                <a:close/>
                <a:moveTo>
                  <a:pt x="5630" y="3427"/>
                </a:moveTo>
                <a:lnTo>
                  <a:pt x="5506" y="3353"/>
                </a:lnTo>
                <a:cubicBezTo>
                  <a:pt x="5495" y="3346"/>
                  <a:pt x="5491" y="3331"/>
                  <a:pt x="5498" y="3320"/>
                </a:cubicBezTo>
                <a:cubicBezTo>
                  <a:pt x="5505" y="3308"/>
                  <a:pt x="5520" y="3305"/>
                  <a:pt x="5531" y="3312"/>
                </a:cubicBezTo>
                <a:lnTo>
                  <a:pt x="5654" y="3386"/>
                </a:lnTo>
                <a:cubicBezTo>
                  <a:pt x="5666" y="3393"/>
                  <a:pt x="5669" y="3408"/>
                  <a:pt x="5663" y="3419"/>
                </a:cubicBezTo>
                <a:cubicBezTo>
                  <a:pt x="5656" y="3430"/>
                  <a:pt x="5641" y="3434"/>
                  <a:pt x="5630" y="3427"/>
                </a:cubicBezTo>
                <a:close/>
                <a:moveTo>
                  <a:pt x="5342" y="3253"/>
                </a:moveTo>
                <a:lnTo>
                  <a:pt x="5219" y="3179"/>
                </a:lnTo>
                <a:cubicBezTo>
                  <a:pt x="5208" y="3172"/>
                  <a:pt x="5204" y="3157"/>
                  <a:pt x="5211" y="3146"/>
                </a:cubicBezTo>
                <a:cubicBezTo>
                  <a:pt x="5218" y="3135"/>
                  <a:pt x="5232" y="3131"/>
                  <a:pt x="5244" y="3138"/>
                </a:cubicBezTo>
                <a:lnTo>
                  <a:pt x="5367" y="3212"/>
                </a:lnTo>
                <a:cubicBezTo>
                  <a:pt x="5378" y="3219"/>
                  <a:pt x="5382" y="3234"/>
                  <a:pt x="5375" y="3245"/>
                </a:cubicBezTo>
                <a:cubicBezTo>
                  <a:pt x="5368" y="3257"/>
                  <a:pt x="5353" y="3260"/>
                  <a:pt x="5342" y="3253"/>
                </a:cubicBezTo>
                <a:close/>
                <a:moveTo>
                  <a:pt x="5055" y="3079"/>
                </a:moveTo>
                <a:lnTo>
                  <a:pt x="4931" y="3005"/>
                </a:lnTo>
                <a:cubicBezTo>
                  <a:pt x="4920" y="2998"/>
                  <a:pt x="4916" y="2983"/>
                  <a:pt x="4923" y="2972"/>
                </a:cubicBezTo>
                <a:cubicBezTo>
                  <a:pt x="4930" y="2961"/>
                  <a:pt x="4945" y="2957"/>
                  <a:pt x="4956" y="2964"/>
                </a:cubicBezTo>
                <a:lnTo>
                  <a:pt x="5079" y="3038"/>
                </a:lnTo>
                <a:cubicBezTo>
                  <a:pt x="5091" y="3045"/>
                  <a:pt x="5094" y="3060"/>
                  <a:pt x="5088" y="3071"/>
                </a:cubicBezTo>
                <a:cubicBezTo>
                  <a:pt x="5081" y="3083"/>
                  <a:pt x="5066" y="3086"/>
                  <a:pt x="5055" y="3079"/>
                </a:cubicBezTo>
                <a:close/>
                <a:moveTo>
                  <a:pt x="4767" y="2906"/>
                </a:moveTo>
                <a:lnTo>
                  <a:pt x="4644" y="2831"/>
                </a:lnTo>
                <a:cubicBezTo>
                  <a:pt x="4633" y="2824"/>
                  <a:pt x="4629" y="2809"/>
                  <a:pt x="4636" y="2798"/>
                </a:cubicBezTo>
                <a:cubicBezTo>
                  <a:pt x="4643" y="2787"/>
                  <a:pt x="4657" y="2783"/>
                  <a:pt x="4669" y="2790"/>
                </a:cubicBezTo>
                <a:lnTo>
                  <a:pt x="4792" y="2864"/>
                </a:lnTo>
                <a:cubicBezTo>
                  <a:pt x="4803" y="2871"/>
                  <a:pt x="4807" y="2886"/>
                  <a:pt x="4800" y="2897"/>
                </a:cubicBezTo>
                <a:cubicBezTo>
                  <a:pt x="4793" y="2909"/>
                  <a:pt x="4778" y="2912"/>
                  <a:pt x="4767" y="2906"/>
                </a:cubicBezTo>
                <a:close/>
                <a:moveTo>
                  <a:pt x="4480" y="2732"/>
                </a:moveTo>
                <a:lnTo>
                  <a:pt x="4356" y="2657"/>
                </a:lnTo>
                <a:cubicBezTo>
                  <a:pt x="4345" y="2650"/>
                  <a:pt x="4341" y="2635"/>
                  <a:pt x="4348" y="2624"/>
                </a:cubicBezTo>
                <a:cubicBezTo>
                  <a:pt x="4355" y="2613"/>
                  <a:pt x="4370" y="2609"/>
                  <a:pt x="4381" y="2616"/>
                </a:cubicBezTo>
                <a:lnTo>
                  <a:pt x="4504" y="2691"/>
                </a:lnTo>
                <a:cubicBezTo>
                  <a:pt x="4516" y="2697"/>
                  <a:pt x="4519" y="2712"/>
                  <a:pt x="4513" y="2723"/>
                </a:cubicBezTo>
                <a:cubicBezTo>
                  <a:pt x="4506" y="2735"/>
                  <a:pt x="4491" y="2738"/>
                  <a:pt x="4480" y="2732"/>
                </a:cubicBezTo>
                <a:close/>
                <a:moveTo>
                  <a:pt x="4192" y="2558"/>
                </a:moveTo>
                <a:lnTo>
                  <a:pt x="4069" y="2483"/>
                </a:lnTo>
                <a:cubicBezTo>
                  <a:pt x="4058" y="2476"/>
                  <a:pt x="4054" y="2462"/>
                  <a:pt x="4061" y="2450"/>
                </a:cubicBezTo>
                <a:cubicBezTo>
                  <a:pt x="4068" y="2439"/>
                  <a:pt x="4082" y="2435"/>
                  <a:pt x="4094" y="2442"/>
                </a:cubicBezTo>
                <a:lnTo>
                  <a:pt x="4217" y="2517"/>
                </a:lnTo>
                <a:cubicBezTo>
                  <a:pt x="4228" y="2523"/>
                  <a:pt x="4232" y="2538"/>
                  <a:pt x="4225" y="2550"/>
                </a:cubicBezTo>
                <a:cubicBezTo>
                  <a:pt x="4218" y="2561"/>
                  <a:pt x="4203" y="2565"/>
                  <a:pt x="4192" y="2558"/>
                </a:cubicBezTo>
                <a:close/>
                <a:moveTo>
                  <a:pt x="3905" y="2384"/>
                </a:moveTo>
                <a:lnTo>
                  <a:pt x="3781" y="2309"/>
                </a:lnTo>
                <a:cubicBezTo>
                  <a:pt x="3770" y="2302"/>
                  <a:pt x="3766" y="2288"/>
                  <a:pt x="3773" y="2276"/>
                </a:cubicBezTo>
                <a:cubicBezTo>
                  <a:pt x="3780" y="2265"/>
                  <a:pt x="3795" y="2261"/>
                  <a:pt x="3806" y="2268"/>
                </a:cubicBezTo>
                <a:lnTo>
                  <a:pt x="3929" y="2343"/>
                </a:lnTo>
                <a:cubicBezTo>
                  <a:pt x="3941" y="2350"/>
                  <a:pt x="3944" y="2364"/>
                  <a:pt x="3938" y="2376"/>
                </a:cubicBezTo>
                <a:cubicBezTo>
                  <a:pt x="3931" y="2387"/>
                  <a:pt x="3916" y="2391"/>
                  <a:pt x="3905" y="2384"/>
                </a:cubicBezTo>
                <a:close/>
                <a:moveTo>
                  <a:pt x="3617" y="2210"/>
                </a:moveTo>
                <a:lnTo>
                  <a:pt x="3494" y="2135"/>
                </a:lnTo>
                <a:cubicBezTo>
                  <a:pt x="3483" y="2128"/>
                  <a:pt x="3479" y="2114"/>
                  <a:pt x="3486" y="2102"/>
                </a:cubicBezTo>
                <a:cubicBezTo>
                  <a:pt x="3493" y="2091"/>
                  <a:pt x="3507" y="2087"/>
                  <a:pt x="3519" y="2094"/>
                </a:cubicBezTo>
                <a:lnTo>
                  <a:pt x="3642" y="2169"/>
                </a:lnTo>
                <a:cubicBezTo>
                  <a:pt x="3653" y="2176"/>
                  <a:pt x="3657" y="2190"/>
                  <a:pt x="3650" y="2202"/>
                </a:cubicBezTo>
                <a:cubicBezTo>
                  <a:pt x="3643" y="2213"/>
                  <a:pt x="3628" y="2217"/>
                  <a:pt x="3617" y="2210"/>
                </a:cubicBezTo>
                <a:close/>
                <a:moveTo>
                  <a:pt x="3330" y="2036"/>
                </a:moveTo>
                <a:lnTo>
                  <a:pt x="3206" y="1961"/>
                </a:lnTo>
                <a:cubicBezTo>
                  <a:pt x="3195" y="1955"/>
                  <a:pt x="3191" y="1940"/>
                  <a:pt x="3198" y="1928"/>
                </a:cubicBezTo>
                <a:cubicBezTo>
                  <a:pt x="3205" y="1917"/>
                  <a:pt x="3220" y="1913"/>
                  <a:pt x="3231" y="1920"/>
                </a:cubicBezTo>
                <a:lnTo>
                  <a:pt x="3355" y="1995"/>
                </a:lnTo>
                <a:cubicBezTo>
                  <a:pt x="3366" y="2002"/>
                  <a:pt x="3369" y="2016"/>
                  <a:pt x="3363" y="2028"/>
                </a:cubicBezTo>
                <a:cubicBezTo>
                  <a:pt x="3356" y="2039"/>
                  <a:pt x="3341" y="2043"/>
                  <a:pt x="3330" y="2036"/>
                </a:cubicBezTo>
                <a:close/>
                <a:moveTo>
                  <a:pt x="3042" y="1862"/>
                </a:moveTo>
                <a:lnTo>
                  <a:pt x="2919" y="1788"/>
                </a:lnTo>
                <a:cubicBezTo>
                  <a:pt x="2908" y="1781"/>
                  <a:pt x="2904" y="1766"/>
                  <a:pt x="2911" y="1755"/>
                </a:cubicBezTo>
                <a:cubicBezTo>
                  <a:pt x="2918" y="1743"/>
                  <a:pt x="2932" y="1740"/>
                  <a:pt x="2944" y="1746"/>
                </a:cubicBezTo>
                <a:lnTo>
                  <a:pt x="3067" y="1821"/>
                </a:lnTo>
                <a:cubicBezTo>
                  <a:pt x="3078" y="1828"/>
                  <a:pt x="3082" y="1843"/>
                  <a:pt x="3075" y="1854"/>
                </a:cubicBezTo>
                <a:cubicBezTo>
                  <a:pt x="3068" y="1865"/>
                  <a:pt x="3054" y="1869"/>
                  <a:pt x="3042" y="1862"/>
                </a:cubicBezTo>
                <a:close/>
                <a:moveTo>
                  <a:pt x="2755" y="1688"/>
                </a:moveTo>
                <a:lnTo>
                  <a:pt x="2631" y="1614"/>
                </a:lnTo>
                <a:cubicBezTo>
                  <a:pt x="2620" y="1607"/>
                  <a:pt x="2616" y="1592"/>
                  <a:pt x="2623" y="1581"/>
                </a:cubicBezTo>
                <a:cubicBezTo>
                  <a:pt x="2630" y="1569"/>
                  <a:pt x="2645" y="1566"/>
                  <a:pt x="2656" y="1573"/>
                </a:cubicBezTo>
                <a:lnTo>
                  <a:pt x="2780" y="1647"/>
                </a:lnTo>
                <a:cubicBezTo>
                  <a:pt x="2791" y="1654"/>
                  <a:pt x="2794" y="1669"/>
                  <a:pt x="2788" y="1680"/>
                </a:cubicBezTo>
                <a:cubicBezTo>
                  <a:pt x="2781" y="1691"/>
                  <a:pt x="2766" y="1695"/>
                  <a:pt x="2755" y="1688"/>
                </a:cubicBezTo>
                <a:close/>
                <a:moveTo>
                  <a:pt x="2467" y="1514"/>
                </a:moveTo>
                <a:lnTo>
                  <a:pt x="2344" y="1440"/>
                </a:lnTo>
                <a:cubicBezTo>
                  <a:pt x="2333" y="1433"/>
                  <a:pt x="2329" y="1418"/>
                  <a:pt x="2336" y="1407"/>
                </a:cubicBezTo>
                <a:cubicBezTo>
                  <a:pt x="2343" y="1395"/>
                  <a:pt x="2357" y="1392"/>
                  <a:pt x="2369" y="1399"/>
                </a:cubicBezTo>
                <a:lnTo>
                  <a:pt x="2492" y="1473"/>
                </a:lnTo>
                <a:cubicBezTo>
                  <a:pt x="2503" y="1480"/>
                  <a:pt x="2507" y="1495"/>
                  <a:pt x="2500" y="1506"/>
                </a:cubicBezTo>
                <a:cubicBezTo>
                  <a:pt x="2493" y="1517"/>
                  <a:pt x="2479" y="1521"/>
                  <a:pt x="2467" y="1514"/>
                </a:cubicBezTo>
                <a:close/>
                <a:moveTo>
                  <a:pt x="2180" y="1340"/>
                </a:moveTo>
                <a:lnTo>
                  <a:pt x="2056" y="1266"/>
                </a:lnTo>
                <a:cubicBezTo>
                  <a:pt x="2045" y="1259"/>
                  <a:pt x="2042" y="1244"/>
                  <a:pt x="2048" y="1233"/>
                </a:cubicBezTo>
                <a:cubicBezTo>
                  <a:pt x="2055" y="1221"/>
                  <a:pt x="2070" y="1218"/>
                  <a:pt x="2081" y="1225"/>
                </a:cubicBezTo>
                <a:lnTo>
                  <a:pt x="2205" y="1299"/>
                </a:lnTo>
                <a:cubicBezTo>
                  <a:pt x="2216" y="1306"/>
                  <a:pt x="2220" y="1321"/>
                  <a:pt x="2213" y="1332"/>
                </a:cubicBezTo>
                <a:cubicBezTo>
                  <a:pt x="2206" y="1344"/>
                  <a:pt x="2191" y="1347"/>
                  <a:pt x="2180" y="1340"/>
                </a:cubicBezTo>
                <a:close/>
                <a:moveTo>
                  <a:pt x="1892" y="1166"/>
                </a:moveTo>
                <a:lnTo>
                  <a:pt x="1769" y="1092"/>
                </a:lnTo>
                <a:cubicBezTo>
                  <a:pt x="1758" y="1085"/>
                  <a:pt x="1754" y="1070"/>
                  <a:pt x="1761" y="1059"/>
                </a:cubicBezTo>
                <a:cubicBezTo>
                  <a:pt x="1768" y="1048"/>
                  <a:pt x="1783" y="1044"/>
                  <a:pt x="1794" y="1051"/>
                </a:cubicBezTo>
                <a:lnTo>
                  <a:pt x="1917" y="1125"/>
                </a:lnTo>
                <a:cubicBezTo>
                  <a:pt x="1928" y="1132"/>
                  <a:pt x="1932" y="1147"/>
                  <a:pt x="1925" y="1158"/>
                </a:cubicBezTo>
                <a:cubicBezTo>
                  <a:pt x="1918" y="1170"/>
                  <a:pt x="1904" y="1173"/>
                  <a:pt x="1892" y="1166"/>
                </a:cubicBezTo>
                <a:close/>
                <a:moveTo>
                  <a:pt x="1605" y="992"/>
                </a:moveTo>
                <a:lnTo>
                  <a:pt x="1482" y="918"/>
                </a:lnTo>
                <a:cubicBezTo>
                  <a:pt x="1470" y="911"/>
                  <a:pt x="1467" y="896"/>
                  <a:pt x="1473" y="885"/>
                </a:cubicBezTo>
                <a:cubicBezTo>
                  <a:pt x="1480" y="874"/>
                  <a:pt x="1495" y="870"/>
                  <a:pt x="1506" y="877"/>
                </a:cubicBezTo>
                <a:lnTo>
                  <a:pt x="1630" y="951"/>
                </a:lnTo>
                <a:cubicBezTo>
                  <a:pt x="1641" y="958"/>
                  <a:pt x="1645" y="973"/>
                  <a:pt x="1638" y="984"/>
                </a:cubicBezTo>
                <a:cubicBezTo>
                  <a:pt x="1631" y="996"/>
                  <a:pt x="1616" y="999"/>
                  <a:pt x="1605" y="992"/>
                </a:cubicBezTo>
                <a:close/>
                <a:moveTo>
                  <a:pt x="1317" y="819"/>
                </a:moveTo>
                <a:lnTo>
                  <a:pt x="1194" y="744"/>
                </a:lnTo>
                <a:cubicBezTo>
                  <a:pt x="1183" y="737"/>
                  <a:pt x="1179" y="722"/>
                  <a:pt x="1186" y="711"/>
                </a:cubicBezTo>
                <a:cubicBezTo>
                  <a:pt x="1193" y="700"/>
                  <a:pt x="1208" y="696"/>
                  <a:pt x="1219" y="703"/>
                </a:cubicBezTo>
                <a:lnTo>
                  <a:pt x="1342" y="777"/>
                </a:lnTo>
                <a:cubicBezTo>
                  <a:pt x="1353" y="784"/>
                  <a:pt x="1357" y="799"/>
                  <a:pt x="1350" y="810"/>
                </a:cubicBezTo>
                <a:cubicBezTo>
                  <a:pt x="1343" y="822"/>
                  <a:pt x="1329" y="825"/>
                  <a:pt x="1317" y="819"/>
                </a:cubicBezTo>
                <a:close/>
                <a:moveTo>
                  <a:pt x="1030" y="645"/>
                </a:moveTo>
                <a:lnTo>
                  <a:pt x="907" y="570"/>
                </a:lnTo>
                <a:cubicBezTo>
                  <a:pt x="895" y="563"/>
                  <a:pt x="892" y="548"/>
                  <a:pt x="898" y="537"/>
                </a:cubicBezTo>
                <a:cubicBezTo>
                  <a:pt x="905" y="526"/>
                  <a:pt x="920" y="522"/>
                  <a:pt x="931" y="529"/>
                </a:cubicBezTo>
                <a:lnTo>
                  <a:pt x="1055" y="604"/>
                </a:lnTo>
                <a:cubicBezTo>
                  <a:pt x="1066" y="610"/>
                  <a:pt x="1070" y="625"/>
                  <a:pt x="1063" y="637"/>
                </a:cubicBezTo>
                <a:cubicBezTo>
                  <a:pt x="1056" y="648"/>
                  <a:pt x="1041" y="652"/>
                  <a:pt x="1030" y="645"/>
                </a:cubicBezTo>
                <a:close/>
                <a:moveTo>
                  <a:pt x="742" y="471"/>
                </a:moveTo>
                <a:lnTo>
                  <a:pt x="619" y="396"/>
                </a:lnTo>
                <a:cubicBezTo>
                  <a:pt x="608" y="389"/>
                  <a:pt x="604" y="375"/>
                  <a:pt x="611" y="363"/>
                </a:cubicBezTo>
                <a:cubicBezTo>
                  <a:pt x="618" y="352"/>
                  <a:pt x="633" y="348"/>
                  <a:pt x="644" y="355"/>
                </a:cubicBezTo>
                <a:lnTo>
                  <a:pt x="767" y="430"/>
                </a:lnTo>
                <a:cubicBezTo>
                  <a:pt x="778" y="437"/>
                  <a:pt x="782" y="451"/>
                  <a:pt x="775" y="463"/>
                </a:cubicBezTo>
                <a:cubicBezTo>
                  <a:pt x="768" y="474"/>
                  <a:pt x="754" y="478"/>
                  <a:pt x="742" y="471"/>
                </a:cubicBezTo>
                <a:close/>
                <a:moveTo>
                  <a:pt x="455" y="297"/>
                </a:moveTo>
                <a:lnTo>
                  <a:pt x="332" y="222"/>
                </a:lnTo>
                <a:cubicBezTo>
                  <a:pt x="320" y="215"/>
                  <a:pt x="317" y="201"/>
                  <a:pt x="323" y="189"/>
                </a:cubicBezTo>
                <a:cubicBezTo>
                  <a:pt x="330" y="178"/>
                  <a:pt x="345" y="174"/>
                  <a:pt x="356" y="181"/>
                </a:cubicBezTo>
                <a:lnTo>
                  <a:pt x="480" y="256"/>
                </a:lnTo>
                <a:cubicBezTo>
                  <a:pt x="491" y="263"/>
                  <a:pt x="495" y="277"/>
                  <a:pt x="488" y="289"/>
                </a:cubicBezTo>
                <a:cubicBezTo>
                  <a:pt x="481" y="300"/>
                  <a:pt x="466" y="304"/>
                  <a:pt x="455" y="297"/>
                </a:cubicBezTo>
                <a:close/>
                <a:moveTo>
                  <a:pt x="167" y="123"/>
                </a:moveTo>
                <a:lnTo>
                  <a:pt x="44" y="48"/>
                </a:lnTo>
                <a:cubicBezTo>
                  <a:pt x="33" y="42"/>
                  <a:pt x="29" y="27"/>
                  <a:pt x="36" y="15"/>
                </a:cubicBezTo>
                <a:cubicBezTo>
                  <a:pt x="43" y="4"/>
                  <a:pt x="58" y="0"/>
                  <a:pt x="69" y="7"/>
                </a:cubicBezTo>
                <a:lnTo>
                  <a:pt x="192" y="82"/>
                </a:lnTo>
                <a:cubicBezTo>
                  <a:pt x="203" y="89"/>
                  <a:pt x="207" y="103"/>
                  <a:pt x="200" y="115"/>
                </a:cubicBezTo>
                <a:cubicBezTo>
                  <a:pt x="193" y="126"/>
                  <a:pt x="179" y="130"/>
                  <a:pt x="167" y="123"/>
                </a:cubicBezTo>
                <a:close/>
                <a:moveTo>
                  <a:pt x="48" y="163"/>
                </a:moveTo>
                <a:lnTo>
                  <a:pt x="48" y="307"/>
                </a:lnTo>
                <a:cubicBezTo>
                  <a:pt x="48" y="320"/>
                  <a:pt x="38" y="331"/>
                  <a:pt x="24" y="331"/>
                </a:cubicBezTo>
                <a:cubicBezTo>
                  <a:pt x="11" y="331"/>
                  <a:pt x="0" y="320"/>
                  <a:pt x="0" y="307"/>
                </a:cubicBezTo>
                <a:lnTo>
                  <a:pt x="0" y="163"/>
                </a:lnTo>
                <a:cubicBezTo>
                  <a:pt x="0" y="150"/>
                  <a:pt x="11" y="139"/>
                  <a:pt x="24" y="139"/>
                </a:cubicBezTo>
                <a:cubicBezTo>
                  <a:pt x="38" y="139"/>
                  <a:pt x="48" y="150"/>
                  <a:pt x="48" y="163"/>
                </a:cubicBezTo>
                <a:close/>
                <a:moveTo>
                  <a:pt x="48" y="499"/>
                </a:moveTo>
                <a:lnTo>
                  <a:pt x="48" y="643"/>
                </a:lnTo>
                <a:cubicBezTo>
                  <a:pt x="48" y="656"/>
                  <a:pt x="38" y="667"/>
                  <a:pt x="24" y="667"/>
                </a:cubicBezTo>
                <a:cubicBezTo>
                  <a:pt x="11" y="667"/>
                  <a:pt x="0" y="656"/>
                  <a:pt x="0" y="643"/>
                </a:cubicBezTo>
                <a:lnTo>
                  <a:pt x="0" y="499"/>
                </a:lnTo>
                <a:cubicBezTo>
                  <a:pt x="0" y="486"/>
                  <a:pt x="11" y="475"/>
                  <a:pt x="24" y="475"/>
                </a:cubicBezTo>
                <a:cubicBezTo>
                  <a:pt x="38" y="475"/>
                  <a:pt x="48" y="486"/>
                  <a:pt x="48" y="499"/>
                </a:cubicBezTo>
                <a:close/>
                <a:moveTo>
                  <a:pt x="48" y="835"/>
                </a:moveTo>
                <a:lnTo>
                  <a:pt x="48" y="979"/>
                </a:lnTo>
                <a:cubicBezTo>
                  <a:pt x="48" y="992"/>
                  <a:pt x="38" y="1003"/>
                  <a:pt x="24" y="1003"/>
                </a:cubicBezTo>
                <a:cubicBezTo>
                  <a:pt x="11" y="1003"/>
                  <a:pt x="0" y="992"/>
                  <a:pt x="0" y="979"/>
                </a:cubicBezTo>
                <a:lnTo>
                  <a:pt x="0" y="835"/>
                </a:lnTo>
                <a:cubicBezTo>
                  <a:pt x="0" y="822"/>
                  <a:pt x="11" y="811"/>
                  <a:pt x="24" y="811"/>
                </a:cubicBezTo>
                <a:cubicBezTo>
                  <a:pt x="38" y="811"/>
                  <a:pt x="48" y="822"/>
                  <a:pt x="48" y="835"/>
                </a:cubicBezTo>
                <a:close/>
                <a:moveTo>
                  <a:pt x="48" y="1171"/>
                </a:moveTo>
                <a:lnTo>
                  <a:pt x="48" y="1315"/>
                </a:lnTo>
                <a:cubicBezTo>
                  <a:pt x="48" y="1328"/>
                  <a:pt x="38" y="1339"/>
                  <a:pt x="24" y="1339"/>
                </a:cubicBezTo>
                <a:cubicBezTo>
                  <a:pt x="11" y="1339"/>
                  <a:pt x="0" y="1328"/>
                  <a:pt x="0" y="1315"/>
                </a:cubicBezTo>
                <a:lnTo>
                  <a:pt x="0" y="1171"/>
                </a:lnTo>
                <a:cubicBezTo>
                  <a:pt x="0" y="1158"/>
                  <a:pt x="11" y="1147"/>
                  <a:pt x="24" y="1147"/>
                </a:cubicBezTo>
                <a:cubicBezTo>
                  <a:pt x="38" y="1147"/>
                  <a:pt x="48" y="1158"/>
                  <a:pt x="48" y="1171"/>
                </a:cubicBezTo>
                <a:close/>
                <a:moveTo>
                  <a:pt x="48" y="1507"/>
                </a:moveTo>
                <a:lnTo>
                  <a:pt x="48" y="1651"/>
                </a:lnTo>
                <a:cubicBezTo>
                  <a:pt x="48" y="1664"/>
                  <a:pt x="38" y="1675"/>
                  <a:pt x="24" y="1675"/>
                </a:cubicBezTo>
                <a:cubicBezTo>
                  <a:pt x="11" y="1675"/>
                  <a:pt x="0" y="1664"/>
                  <a:pt x="0" y="1651"/>
                </a:cubicBezTo>
                <a:lnTo>
                  <a:pt x="0" y="1507"/>
                </a:lnTo>
                <a:cubicBezTo>
                  <a:pt x="0" y="1494"/>
                  <a:pt x="11" y="1483"/>
                  <a:pt x="24" y="1483"/>
                </a:cubicBezTo>
                <a:cubicBezTo>
                  <a:pt x="38" y="1483"/>
                  <a:pt x="48" y="1494"/>
                  <a:pt x="48" y="1507"/>
                </a:cubicBezTo>
                <a:close/>
                <a:moveTo>
                  <a:pt x="48" y="1843"/>
                </a:moveTo>
                <a:lnTo>
                  <a:pt x="48" y="1987"/>
                </a:lnTo>
                <a:cubicBezTo>
                  <a:pt x="48" y="2000"/>
                  <a:pt x="38" y="2011"/>
                  <a:pt x="24" y="2011"/>
                </a:cubicBezTo>
                <a:cubicBezTo>
                  <a:pt x="11" y="2011"/>
                  <a:pt x="0" y="2000"/>
                  <a:pt x="0" y="1987"/>
                </a:cubicBezTo>
                <a:lnTo>
                  <a:pt x="0" y="1843"/>
                </a:lnTo>
                <a:cubicBezTo>
                  <a:pt x="0" y="1830"/>
                  <a:pt x="11" y="1819"/>
                  <a:pt x="24" y="1819"/>
                </a:cubicBezTo>
                <a:cubicBezTo>
                  <a:pt x="38" y="1819"/>
                  <a:pt x="48" y="1830"/>
                  <a:pt x="48" y="1843"/>
                </a:cubicBezTo>
                <a:close/>
                <a:moveTo>
                  <a:pt x="48" y="2179"/>
                </a:moveTo>
                <a:lnTo>
                  <a:pt x="48" y="2323"/>
                </a:lnTo>
                <a:cubicBezTo>
                  <a:pt x="48" y="2336"/>
                  <a:pt x="38" y="2347"/>
                  <a:pt x="24" y="2347"/>
                </a:cubicBezTo>
                <a:cubicBezTo>
                  <a:pt x="11" y="2347"/>
                  <a:pt x="0" y="2336"/>
                  <a:pt x="0" y="2323"/>
                </a:cubicBezTo>
                <a:lnTo>
                  <a:pt x="0" y="2179"/>
                </a:lnTo>
                <a:cubicBezTo>
                  <a:pt x="0" y="2166"/>
                  <a:pt x="11" y="2155"/>
                  <a:pt x="24" y="2155"/>
                </a:cubicBezTo>
                <a:cubicBezTo>
                  <a:pt x="38" y="2155"/>
                  <a:pt x="48" y="2166"/>
                  <a:pt x="48" y="2179"/>
                </a:cubicBezTo>
                <a:close/>
                <a:moveTo>
                  <a:pt x="48" y="2515"/>
                </a:moveTo>
                <a:lnTo>
                  <a:pt x="48" y="2659"/>
                </a:lnTo>
                <a:cubicBezTo>
                  <a:pt x="48" y="2672"/>
                  <a:pt x="38" y="2683"/>
                  <a:pt x="24" y="2683"/>
                </a:cubicBezTo>
                <a:cubicBezTo>
                  <a:pt x="11" y="2683"/>
                  <a:pt x="0" y="2672"/>
                  <a:pt x="0" y="2659"/>
                </a:cubicBezTo>
                <a:lnTo>
                  <a:pt x="0" y="2515"/>
                </a:lnTo>
                <a:cubicBezTo>
                  <a:pt x="0" y="2502"/>
                  <a:pt x="11" y="2491"/>
                  <a:pt x="24" y="2491"/>
                </a:cubicBezTo>
                <a:cubicBezTo>
                  <a:pt x="38" y="2491"/>
                  <a:pt x="48" y="2502"/>
                  <a:pt x="48" y="2515"/>
                </a:cubicBezTo>
                <a:close/>
                <a:moveTo>
                  <a:pt x="48" y="2851"/>
                </a:moveTo>
                <a:lnTo>
                  <a:pt x="48" y="2995"/>
                </a:lnTo>
                <a:cubicBezTo>
                  <a:pt x="48" y="3008"/>
                  <a:pt x="38" y="3019"/>
                  <a:pt x="24" y="3019"/>
                </a:cubicBezTo>
                <a:cubicBezTo>
                  <a:pt x="11" y="3019"/>
                  <a:pt x="0" y="3008"/>
                  <a:pt x="0" y="2995"/>
                </a:cubicBezTo>
                <a:lnTo>
                  <a:pt x="0" y="2851"/>
                </a:lnTo>
                <a:cubicBezTo>
                  <a:pt x="0" y="2838"/>
                  <a:pt x="11" y="2827"/>
                  <a:pt x="24" y="2827"/>
                </a:cubicBezTo>
                <a:cubicBezTo>
                  <a:pt x="38" y="2827"/>
                  <a:pt x="48" y="2838"/>
                  <a:pt x="48" y="2851"/>
                </a:cubicBezTo>
                <a:close/>
                <a:moveTo>
                  <a:pt x="48" y="3187"/>
                </a:moveTo>
                <a:lnTo>
                  <a:pt x="48" y="3331"/>
                </a:lnTo>
                <a:cubicBezTo>
                  <a:pt x="48" y="3344"/>
                  <a:pt x="38" y="3355"/>
                  <a:pt x="24" y="3355"/>
                </a:cubicBezTo>
                <a:cubicBezTo>
                  <a:pt x="11" y="3355"/>
                  <a:pt x="0" y="3344"/>
                  <a:pt x="0" y="3331"/>
                </a:cubicBezTo>
                <a:lnTo>
                  <a:pt x="0" y="3187"/>
                </a:lnTo>
                <a:cubicBezTo>
                  <a:pt x="0" y="3174"/>
                  <a:pt x="11" y="3163"/>
                  <a:pt x="24" y="3163"/>
                </a:cubicBezTo>
                <a:cubicBezTo>
                  <a:pt x="38" y="3163"/>
                  <a:pt x="48" y="3174"/>
                  <a:pt x="48" y="3187"/>
                </a:cubicBezTo>
                <a:close/>
                <a:moveTo>
                  <a:pt x="48" y="3523"/>
                </a:moveTo>
                <a:lnTo>
                  <a:pt x="48" y="3667"/>
                </a:lnTo>
                <a:cubicBezTo>
                  <a:pt x="48" y="3680"/>
                  <a:pt x="38" y="3691"/>
                  <a:pt x="24" y="3691"/>
                </a:cubicBezTo>
                <a:cubicBezTo>
                  <a:pt x="11" y="3691"/>
                  <a:pt x="0" y="3680"/>
                  <a:pt x="0" y="3667"/>
                </a:cubicBezTo>
                <a:lnTo>
                  <a:pt x="0" y="3523"/>
                </a:lnTo>
                <a:cubicBezTo>
                  <a:pt x="0" y="3510"/>
                  <a:pt x="11" y="3499"/>
                  <a:pt x="24" y="3499"/>
                </a:cubicBezTo>
                <a:cubicBezTo>
                  <a:pt x="38" y="3499"/>
                  <a:pt x="48" y="3510"/>
                  <a:pt x="48" y="3523"/>
                </a:cubicBezTo>
                <a:close/>
                <a:moveTo>
                  <a:pt x="48" y="3859"/>
                </a:moveTo>
                <a:lnTo>
                  <a:pt x="48" y="4003"/>
                </a:lnTo>
                <a:cubicBezTo>
                  <a:pt x="48" y="4016"/>
                  <a:pt x="38" y="4027"/>
                  <a:pt x="24" y="4027"/>
                </a:cubicBezTo>
                <a:cubicBezTo>
                  <a:pt x="11" y="4027"/>
                  <a:pt x="0" y="4016"/>
                  <a:pt x="0" y="4003"/>
                </a:cubicBezTo>
                <a:lnTo>
                  <a:pt x="0" y="3859"/>
                </a:lnTo>
                <a:cubicBezTo>
                  <a:pt x="0" y="3846"/>
                  <a:pt x="11" y="3835"/>
                  <a:pt x="24" y="3835"/>
                </a:cubicBezTo>
                <a:cubicBezTo>
                  <a:pt x="38" y="3835"/>
                  <a:pt x="48" y="3846"/>
                  <a:pt x="48" y="3859"/>
                </a:cubicBezTo>
                <a:close/>
                <a:moveTo>
                  <a:pt x="48" y="4195"/>
                </a:moveTo>
                <a:lnTo>
                  <a:pt x="48" y="4339"/>
                </a:lnTo>
                <a:cubicBezTo>
                  <a:pt x="48" y="4352"/>
                  <a:pt x="38" y="4363"/>
                  <a:pt x="24" y="4363"/>
                </a:cubicBezTo>
                <a:cubicBezTo>
                  <a:pt x="11" y="4363"/>
                  <a:pt x="0" y="4352"/>
                  <a:pt x="0" y="4339"/>
                </a:cubicBezTo>
                <a:lnTo>
                  <a:pt x="0" y="4195"/>
                </a:lnTo>
                <a:cubicBezTo>
                  <a:pt x="0" y="4182"/>
                  <a:pt x="11" y="4171"/>
                  <a:pt x="24" y="4171"/>
                </a:cubicBezTo>
                <a:cubicBezTo>
                  <a:pt x="38" y="4171"/>
                  <a:pt x="48" y="4182"/>
                  <a:pt x="48" y="4195"/>
                </a:cubicBezTo>
                <a:close/>
                <a:moveTo>
                  <a:pt x="48" y="4531"/>
                </a:moveTo>
                <a:lnTo>
                  <a:pt x="48" y="4675"/>
                </a:lnTo>
                <a:cubicBezTo>
                  <a:pt x="48" y="4688"/>
                  <a:pt x="38" y="4699"/>
                  <a:pt x="24" y="4699"/>
                </a:cubicBezTo>
                <a:cubicBezTo>
                  <a:pt x="11" y="4699"/>
                  <a:pt x="0" y="4688"/>
                  <a:pt x="0" y="4675"/>
                </a:cubicBezTo>
                <a:lnTo>
                  <a:pt x="0" y="4531"/>
                </a:lnTo>
                <a:cubicBezTo>
                  <a:pt x="0" y="4518"/>
                  <a:pt x="11" y="4507"/>
                  <a:pt x="24" y="4507"/>
                </a:cubicBezTo>
                <a:cubicBezTo>
                  <a:pt x="38" y="4507"/>
                  <a:pt x="48" y="4518"/>
                  <a:pt x="48" y="4531"/>
                </a:cubicBezTo>
                <a:close/>
                <a:moveTo>
                  <a:pt x="48" y="4867"/>
                </a:moveTo>
                <a:lnTo>
                  <a:pt x="48" y="5011"/>
                </a:lnTo>
                <a:cubicBezTo>
                  <a:pt x="48" y="5024"/>
                  <a:pt x="38" y="5035"/>
                  <a:pt x="24" y="5035"/>
                </a:cubicBezTo>
                <a:cubicBezTo>
                  <a:pt x="11" y="5035"/>
                  <a:pt x="0" y="5024"/>
                  <a:pt x="0" y="5011"/>
                </a:cubicBezTo>
                <a:lnTo>
                  <a:pt x="0" y="4867"/>
                </a:lnTo>
                <a:cubicBezTo>
                  <a:pt x="0" y="4854"/>
                  <a:pt x="11" y="4843"/>
                  <a:pt x="24" y="4843"/>
                </a:cubicBezTo>
                <a:cubicBezTo>
                  <a:pt x="38" y="4843"/>
                  <a:pt x="48" y="4854"/>
                  <a:pt x="48" y="4867"/>
                </a:cubicBezTo>
                <a:close/>
                <a:moveTo>
                  <a:pt x="48" y="5203"/>
                </a:moveTo>
                <a:lnTo>
                  <a:pt x="48" y="5347"/>
                </a:lnTo>
                <a:cubicBezTo>
                  <a:pt x="48" y="5360"/>
                  <a:pt x="38" y="5371"/>
                  <a:pt x="24" y="5371"/>
                </a:cubicBezTo>
                <a:cubicBezTo>
                  <a:pt x="11" y="5371"/>
                  <a:pt x="0" y="5360"/>
                  <a:pt x="0" y="5347"/>
                </a:cubicBezTo>
                <a:lnTo>
                  <a:pt x="0" y="5203"/>
                </a:lnTo>
                <a:cubicBezTo>
                  <a:pt x="0" y="5190"/>
                  <a:pt x="11" y="5179"/>
                  <a:pt x="24" y="5179"/>
                </a:cubicBezTo>
                <a:cubicBezTo>
                  <a:pt x="38" y="5179"/>
                  <a:pt x="48" y="5190"/>
                  <a:pt x="48" y="5203"/>
                </a:cubicBezTo>
                <a:close/>
                <a:moveTo>
                  <a:pt x="48" y="5539"/>
                </a:moveTo>
                <a:lnTo>
                  <a:pt x="48" y="5683"/>
                </a:lnTo>
                <a:cubicBezTo>
                  <a:pt x="48" y="5696"/>
                  <a:pt x="38" y="5707"/>
                  <a:pt x="24" y="5707"/>
                </a:cubicBezTo>
                <a:cubicBezTo>
                  <a:pt x="11" y="5707"/>
                  <a:pt x="0" y="5696"/>
                  <a:pt x="0" y="5683"/>
                </a:cubicBezTo>
                <a:lnTo>
                  <a:pt x="0" y="5539"/>
                </a:lnTo>
                <a:cubicBezTo>
                  <a:pt x="0" y="5526"/>
                  <a:pt x="11" y="5515"/>
                  <a:pt x="24" y="5515"/>
                </a:cubicBezTo>
                <a:cubicBezTo>
                  <a:pt x="38" y="5515"/>
                  <a:pt x="48" y="5526"/>
                  <a:pt x="48" y="5539"/>
                </a:cubicBezTo>
                <a:close/>
                <a:moveTo>
                  <a:pt x="48" y="5875"/>
                </a:moveTo>
                <a:lnTo>
                  <a:pt x="48" y="6019"/>
                </a:lnTo>
                <a:cubicBezTo>
                  <a:pt x="48" y="6032"/>
                  <a:pt x="38" y="6043"/>
                  <a:pt x="24" y="6043"/>
                </a:cubicBezTo>
                <a:cubicBezTo>
                  <a:pt x="11" y="6043"/>
                  <a:pt x="0" y="6032"/>
                  <a:pt x="0" y="6019"/>
                </a:cubicBezTo>
                <a:lnTo>
                  <a:pt x="0" y="5875"/>
                </a:lnTo>
                <a:cubicBezTo>
                  <a:pt x="0" y="5862"/>
                  <a:pt x="11" y="5851"/>
                  <a:pt x="24" y="5851"/>
                </a:cubicBezTo>
                <a:cubicBezTo>
                  <a:pt x="38" y="5851"/>
                  <a:pt x="48" y="5862"/>
                  <a:pt x="48" y="5875"/>
                </a:cubicBezTo>
                <a:close/>
                <a:moveTo>
                  <a:pt x="48" y="6211"/>
                </a:moveTo>
                <a:lnTo>
                  <a:pt x="48" y="6355"/>
                </a:lnTo>
                <a:cubicBezTo>
                  <a:pt x="48" y="6368"/>
                  <a:pt x="38" y="6379"/>
                  <a:pt x="24" y="6379"/>
                </a:cubicBezTo>
                <a:cubicBezTo>
                  <a:pt x="11" y="6379"/>
                  <a:pt x="0" y="6368"/>
                  <a:pt x="0" y="6355"/>
                </a:cubicBezTo>
                <a:lnTo>
                  <a:pt x="0" y="6211"/>
                </a:lnTo>
                <a:cubicBezTo>
                  <a:pt x="0" y="6198"/>
                  <a:pt x="11" y="6187"/>
                  <a:pt x="24" y="6187"/>
                </a:cubicBezTo>
                <a:cubicBezTo>
                  <a:pt x="38" y="6187"/>
                  <a:pt x="48" y="6198"/>
                  <a:pt x="48" y="6211"/>
                </a:cubicBezTo>
                <a:close/>
                <a:moveTo>
                  <a:pt x="48" y="6547"/>
                </a:moveTo>
                <a:lnTo>
                  <a:pt x="48" y="6691"/>
                </a:lnTo>
                <a:cubicBezTo>
                  <a:pt x="48" y="6704"/>
                  <a:pt x="38" y="6715"/>
                  <a:pt x="24" y="6715"/>
                </a:cubicBezTo>
                <a:cubicBezTo>
                  <a:pt x="11" y="6715"/>
                  <a:pt x="0" y="6704"/>
                  <a:pt x="0" y="6691"/>
                </a:cubicBezTo>
                <a:lnTo>
                  <a:pt x="0" y="6547"/>
                </a:lnTo>
                <a:cubicBezTo>
                  <a:pt x="0" y="6534"/>
                  <a:pt x="11" y="6523"/>
                  <a:pt x="24" y="6523"/>
                </a:cubicBezTo>
                <a:cubicBezTo>
                  <a:pt x="38" y="6523"/>
                  <a:pt x="48" y="6534"/>
                  <a:pt x="48" y="6547"/>
                </a:cubicBezTo>
                <a:close/>
                <a:moveTo>
                  <a:pt x="48" y="6883"/>
                </a:moveTo>
                <a:lnTo>
                  <a:pt x="48" y="7027"/>
                </a:lnTo>
                <a:cubicBezTo>
                  <a:pt x="48" y="7040"/>
                  <a:pt x="38" y="7051"/>
                  <a:pt x="24" y="7051"/>
                </a:cubicBezTo>
                <a:cubicBezTo>
                  <a:pt x="11" y="7051"/>
                  <a:pt x="0" y="7040"/>
                  <a:pt x="0" y="7027"/>
                </a:cubicBezTo>
                <a:lnTo>
                  <a:pt x="0" y="6883"/>
                </a:lnTo>
                <a:cubicBezTo>
                  <a:pt x="0" y="6870"/>
                  <a:pt x="11" y="6859"/>
                  <a:pt x="24" y="6859"/>
                </a:cubicBezTo>
                <a:cubicBezTo>
                  <a:pt x="38" y="6859"/>
                  <a:pt x="48" y="6870"/>
                  <a:pt x="48" y="6883"/>
                </a:cubicBezTo>
                <a:close/>
                <a:moveTo>
                  <a:pt x="48" y="7219"/>
                </a:moveTo>
                <a:lnTo>
                  <a:pt x="48" y="7363"/>
                </a:lnTo>
                <a:cubicBezTo>
                  <a:pt x="48" y="7376"/>
                  <a:pt x="38" y="7387"/>
                  <a:pt x="24" y="7387"/>
                </a:cubicBezTo>
                <a:cubicBezTo>
                  <a:pt x="11" y="7387"/>
                  <a:pt x="0" y="7376"/>
                  <a:pt x="0" y="7363"/>
                </a:cubicBezTo>
                <a:lnTo>
                  <a:pt x="0" y="7219"/>
                </a:lnTo>
                <a:cubicBezTo>
                  <a:pt x="0" y="7206"/>
                  <a:pt x="11" y="7195"/>
                  <a:pt x="24" y="7195"/>
                </a:cubicBezTo>
                <a:cubicBezTo>
                  <a:pt x="38" y="7195"/>
                  <a:pt x="48" y="7206"/>
                  <a:pt x="48" y="7219"/>
                </a:cubicBezTo>
                <a:close/>
                <a:moveTo>
                  <a:pt x="48" y="7555"/>
                </a:moveTo>
                <a:lnTo>
                  <a:pt x="48" y="7699"/>
                </a:lnTo>
                <a:cubicBezTo>
                  <a:pt x="48" y="7712"/>
                  <a:pt x="38" y="7723"/>
                  <a:pt x="24" y="7723"/>
                </a:cubicBezTo>
                <a:cubicBezTo>
                  <a:pt x="11" y="7723"/>
                  <a:pt x="0" y="7712"/>
                  <a:pt x="0" y="7699"/>
                </a:cubicBezTo>
                <a:lnTo>
                  <a:pt x="0" y="7555"/>
                </a:lnTo>
                <a:cubicBezTo>
                  <a:pt x="0" y="7542"/>
                  <a:pt x="11" y="7531"/>
                  <a:pt x="24" y="7531"/>
                </a:cubicBezTo>
                <a:cubicBezTo>
                  <a:pt x="38" y="7531"/>
                  <a:pt x="48" y="7542"/>
                  <a:pt x="48" y="7555"/>
                </a:cubicBezTo>
                <a:close/>
                <a:moveTo>
                  <a:pt x="35" y="7830"/>
                </a:moveTo>
                <a:lnTo>
                  <a:pt x="158" y="7756"/>
                </a:lnTo>
                <a:cubicBezTo>
                  <a:pt x="169" y="7749"/>
                  <a:pt x="184" y="7752"/>
                  <a:pt x="191" y="7764"/>
                </a:cubicBezTo>
                <a:cubicBezTo>
                  <a:pt x="198" y="7775"/>
                  <a:pt x="194" y="7790"/>
                  <a:pt x="183" y="7797"/>
                </a:cubicBezTo>
                <a:lnTo>
                  <a:pt x="60" y="7871"/>
                </a:lnTo>
                <a:cubicBezTo>
                  <a:pt x="48" y="7878"/>
                  <a:pt x="34" y="7874"/>
                  <a:pt x="27" y="7863"/>
                </a:cubicBezTo>
                <a:cubicBezTo>
                  <a:pt x="20" y="7852"/>
                  <a:pt x="23" y="7837"/>
                  <a:pt x="35" y="7830"/>
                </a:cubicBezTo>
                <a:close/>
                <a:moveTo>
                  <a:pt x="322" y="7656"/>
                </a:moveTo>
                <a:lnTo>
                  <a:pt x="445" y="7582"/>
                </a:lnTo>
                <a:cubicBezTo>
                  <a:pt x="457" y="7575"/>
                  <a:pt x="472" y="7579"/>
                  <a:pt x="478" y="7590"/>
                </a:cubicBezTo>
                <a:cubicBezTo>
                  <a:pt x="485" y="7601"/>
                  <a:pt x="482" y="7616"/>
                  <a:pt x="470" y="7623"/>
                </a:cubicBezTo>
                <a:lnTo>
                  <a:pt x="347" y="7697"/>
                </a:lnTo>
                <a:cubicBezTo>
                  <a:pt x="336" y="7704"/>
                  <a:pt x="321" y="7701"/>
                  <a:pt x="314" y="7689"/>
                </a:cubicBezTo>
                <a:cubicBezTo>
                  <a:pt x="307" y="7678"/>
                  <a:pt x="311" y="7663"/>
                  <a:pt x="322" y="7656"/>
                </a:cubicBezTo>
                <a:close/>
                <a:moveTo>
                  <a:pt x="610" y="7482"/>
                </a:moveTo>
                <a:lnTo>
                  <a:pt x="733" y="7408"/>
                </a:lnTo>
                <a:cubicBezTo>
                  <a:pt x="744" y="7401"/>
                  <a:pt x="759" y="7405"/>
                  <a:pt x="766" y="7416"/>
                </a:cubicBezTo>
                <a:cubicBezTo>
                  <a:pt x="773" y="7427"/>
                  <a:pt x="769" y="7442"/>
                  <a:pt x="758" y="7449"/>
                </a:cubicBezTo>
                <a:lnTo>
                  <a:pt x="635" y="7523"/>
                </a:lnTo>
                <a:cubicBezTo>
                  <a:pt x="623" y="7530"/>
                  <a:pt x="609" y="7527"/>
                  <a:pt x="602" y="7515"/>
                </a:cubicBezTo>
                <a:cubicBezTo>
                  <a:pt x="595" y="7504"/>
                  <a:pt x="598" y="7489"/>
                  <a:pt x="610" y="7482"/>
                </a:cubicBezTo>
                <a:close/>
                <a:moveTo>
                  <a:pt x="897" y="7308"/>
                </a:moveTo>
                <a:lnTo>
                  <a:pt x="1020" y="7234"/>
                </a:lnTo>
                <a:cubicBezTo>
                  <a:pt x="1032" y="7227"/>
                  <a:pt x="1047" y="7231"/>
                  <a:pt x="1053" y="7242"/>
                </a:cubicBezTo>
                <a:cubicBezTo>
                  <a:pt x="1060" y="7253"/>
                  <a:pt x="1057" y="7268"/>
                  <a:pt x="1045" y="7275"/>
                </a:cubicBezTo>
                <a:lnTo>
                  <a:pt x="922" y="7350"/>
                </a:lnTo>
                <a:cubicBezTo>
                  <a:pt x="911" y="7356"/>
                  <a:pt x="896" y="7353"/>
                  <a:pt x="889" y="7341"/>
                </a:cubicBezTo>
                <a:cubicBezTo>
                  <a:pt x="882" y="7330"/>
                  <a:pt x="886" y="7315"/>
                  <a:pt x="897" y="7308"/>
                </a:cubicBezTo>
                <a:close/>
                <a:moveTo>
                  <a:pt x="1185" y="7135"/>
                </a:moveTo>
                <a:lnTo>
                  <a:pt x="1308" y="7060"/>
                </a:lnTo>
                <a:cubicBezTo>
                  <a:pt x="1319" y="7053"/>
                  <a:pt x="1334" y="7057"/>
                  <a:pt x="1341" y="7068"/>
                </a:cubicBezTo>
                <a:cubicBezTo>
                  <a:pt x="1348" y="7079"/>
                  <a:pt x="1344" y="7094"/>
                  <a:pt x="1333" y="7101"/>
                </a:cubicBezTo>
                <a:lnTo>
                  <a:pt x="1210" y="7176"/>
                </a:lnTo>
                <a:cubicBezTo>
                  <a:pt x="1198" y="7182"/>
                  <a:pt x="1183" y="7179"/>
                  <a:pt x="1177" y="7167"/>
                </a:cubicBezTo>
                <a:cubicBezTo>
                  <a:pt x="1170" y="7156"/>
                  <a:pt x="1173" y="7141"/>
                  <a:pt x="1185" y="7135"/>
                </a:cubicBezTo>
                <a:close/>
                <a:moveTo>
                  <a:pt x="1472" y="6961"/>
                </a:moveTo>
                <a:lnTo>
                  <a:pt x="1595" y="6886"/>
                </a:lnTo>
                <a:cubicBezTo>
                  <a:pt x="1607" y="6879"/>
                  <a:pt x="1622" y="6883"/>
                  <a:pt x="1628" y="6894"/>
                </a:cubicBezTo>
                <a:cubicBezTo>
                  <a:pt x="1635" y="6906"/>
                  <a:pt x="1632" y="6920"/>
                  <a:pt x="1620" y="6927"/>
                </a:cubicBezTo>
                <a:lnTo>
                  <a:pt x="1497" y="7002"/>
                </a:lnTo>
                <a:cubicBezTo>
                  <a:pt x="1486" y="7009"/>
                  <a:pt x="1471" y="7005"/>
                  <a:pt x="1464" y="6994"/>
                </a:cubicBezTo>
                <a:cubicBezTo>
                  <a:pt x="1457" y="6982"/>
                  <a:pt x="1461" y="6967"/>
                  <a:pt x="1472" y="6961"/>
                </a:cubicBezTo>
                <a:close/>
                <a:moveTo>
                  <a:pt x="1760" y="6787"/>
                </a:moveTo>
                <a:lnTo>
                  <a:pt x="1883" y="6712"/>
                </a:lnTo>
                <a:cubicBezTo>
                  <a:pt x="1894" y="6705"/>
                  <a:pt x="1909" y="6709"/>
                  <a:pt x="1916" y="6720"/>
                </a:cubicBezTo>
                <a:cubicBezTo>
                  <a:pt x="1923" y="6732"/>
                  <a:pt x="1919" y="6746"/>
                  <a:pt x="1908" y="6753"/>
                </a:cubicBezTo>
                <a:lnTo>
                  <a:pt x="1785" y="6828"/>
                </a:lnTo>
                <a:cubicBezTo>
                  <a:pt x="1773" y="6835"/>
                  <a:pt x="1758" y="6831"/>
                  <a:pt x="1752" y="6820"/>
                </a:cubicBezTo>
                <a:cubicBezTo>
                  <a:pt x="1745" y="6808"/>
                  <a:pt x="1748" y="6794"/>
                  <a:pt x="1760" y="6787"/>
                </a:cubicBezTo>
                <a:close/>
                <a:moveTo>
                  <a:pt x="2047" y="6613"/>
                </a:moveTo>
                <a:lnTo>
                  <a:pt x="2170" y="6538"/>
                </a:lnTo>
                <a:cubicBezTo>
                  <a:pt x="2182" y="6531"/>
                  <a:pt x="2197" y="6535"/>
                  <a:pt x="2203" y="6546"/>
                </a:cubicBezTo>
                <a:cubicBezTo>
                  <a:pt x="2210" y="6558"/>
                  <a:pt x="2207" y="6572"/>
                  <a:pt x="2195" y="6579"/>
                </a:cubicBezTo>
                <a:lnTo>
                  <a:pt x="2072" y="6654"/>
                </a:lnTo>
                <a:cubicBezTo>
                  <a:pt x="2061" y="6661"/>
                  <a:pt x="2046" y="6657"/>
                  <a:pt x="2039" y="6646"/>
                </a:cubicBezTo>
                <a:cubicBezTo>
                  <a:pt x="2032" y="6634"/>
                  <a:pt x="2036" y="6620"/>
                  <a:pt x="2047" y="6613"/>
                </a:cubicBezTo>
                <a:close/>
                <a:moveTo>
                  <a:pt x="2335" y="6439"/>
                </a:moveTo>
                <a:lnTo>
                  <a:pt x="2458" y="6364"/>
                </a:lnTo>
                <a:cubicBezTo>
                  <a:pt x="2469" y="6357"/>
                  <a:pt x="2484" y="6361"/>
                  <a:pt x="2491" y="6372"/>
                </a:cubicBezTo>
                <a:cubicBezTo>
                  <a:pt x="2498" y="6384"/>
                  <a:pt x="2494" y="6399"/>
                  <a:pt x="2483" y="6405"/>
                </a:cubicBezTo>
                <a:lnTo>
                  <a:pt x="2360" y="6480"/>
                </a:lnTo>
                <a:cubicBezTo>
                  <a:pt x="2348" y="6487"/>
                  <a:pt x="2333" y="6483"/>
                  <a:pt x="2327" y="6472"/>
                </a:cubicBezTo>
                <a:cubicBezTo>
                  <a:pt x="2320" y="6460"/>
                  <a:pt x="2323" y="6446"/>
                  <a:pt x="2335" y="6439"/>
                </a:cubicBezTo>
                <a:close/>
                <a:moveTo>
                  <a:pt x="2622" y="6265"/>
                </a:moveTo>
                <a:lnTo>
                  <a:pt x="2745" y="6190"/>
                </a:lnTo>
                <a:cubicBezTo>
                  <a:pt x="2757" y="6184"/>
                  <a:pt x="2771" y="6187"/>
                  <a:pt x="2778" y="6199"/>
                </a:cubicBezTo>
                <a:cubicBezTo>
                  <a:pt x="2785" y="6210"/>
                  <a:pt x="2782" y="6225"/>
                  <a:pt x="2770" y="6231"/>
                </a:cubicBezTo>
                <a:lnTo>
                  <a:pt x="2647" y="6306"/>
                </a:lnTo>
                <a:cubicBezTo>
                  <a:pt x="2636" y="6313"/>
                  <a:pt x="2621" y="6309"/>
                  <a:pt x="2614" y="6298"/>
                </a:cubicBezTo>
                <a:cubicBezTo>
                  <a:pt x="2607" y="6287"/>
                  <a:pt x="2611" y="6272"/>
                  <a:pt x="2622" y="6265"/>
                </a:cubicBezTo>
                <a:close/>
                <a:moveTo>
                  <a:pt x="2910" y="6091"/>
                </a:moveTo>
                <a:lnTo>
                  <a:pt x="3033" y="6017"/>
                </a:lnTo>
                <a:cubicBezTo>
                  <a:pt x="3044" y="6010"/>
                  <a:pt x="3059" y="6013"/>
                  <a:pt x="3066" y="6025"/>
                </a:cubicBezTo>
                <a:cubicBezTo>
                  <a:pt x="3073" y="6036"/>
                  <a:pt x="3069" y="6051"/>
                  <a:pt x="3058" y="6058"/>
                </a:cubicBezTo>
                <a:lnTo>
                  <a:pt x="2935" y="6132"/>
                </a:lnTo>
                <a:cubicBezTo>
                  <a:pt x="2923" y="6139"/>
                  <a:pt x="2908" y="6135"/>
                  <a:pt x="2902" y="6124"/>
                </a:cubicBezTo>
                <a:cubicBezTo>
                  <a:pt x="2895" y="6113"/>
                  <a:pt x="2898" y="6098"/>
                  <a:pt x="2910" y="6091"/>
                </a:cubicBezTo>
                <a:close/>
                <a:moveTo>
                  <a:pt x="3197" y="5917"/>
                </a:moveTo>
                <a:lnTo>
                  <a:pt x="3320" y="5843"/>
                </a:lnTo>
                <a:cubicBezTo>
                  <a:pt x="3332" y="5836"/>
                  <a:pt x="3346" y="5839"/>
                  <a:pt x="3353" y="5851"/>
                </a:cubicBezTo>
                <a:cubicBezTo>
                  <a:pt x="3360" y="5862"/>
                  <a:pt x="3357" y="5877"/>
                  <a:pt x="3345" y="5884"/>
                </a:cubicBezTo>
                <a:lnTo>
                  <a:pt x="3222" y="5958"/>
                </a:lnTo>
                <a:cubicBezTo>
                  <a:pt x="3211" y="5965"/>
                  <a:pt x="3196" y="5961"/>
                  <a:pt x="3189" y="5950"/>
                </a:cubicBezTo>
                <a:cubicBezTo>
                  <a:pt x="3182" y="5939"/>
                  <a:pt x="3186" y="5924"/>
                  <a:pt x="3197" y="5917"/>
                </a:cubicBezTo>
                <a:close/>
                <a:moveTo>
                  <a:pt x="3485" y="5743"/>
                </a:moveTo>
                <a:lnTo>
                  <a:pt x="3608" y="5669"/>
                </a:lnTo>
                <a:cubicBezTo>
                  <a:pt x="3619" y="5662"/>
                  <a:pt x="3634" y="5665"/>
                  <a:pt x="3641" y="5677"/>
                </a:cubicBezTo>
                <a:cubicBezTo>
                  <a:pt x="3648" y="5688"/>
                  <a:pt x="3644" y="5703"/>
                  <a:pt x="3633" y="5710"/>
                </a:cubicBezTo>
                <a:lnTo>
                  <a:pt x="3509" y="5784"/>
                </a:lnTo>
                <a:cubicBezTo>
                  <a:pt x="3498" y="5791"/>
                  <a:pt x="3483" y="5788"/>
                  <a:pt x="3477" y="5776"/>
                </a:cubicBezTo>
                <a:cubicBezTo>
                  <a:pt x="3470" y="5765"/>
                  <a:pt x="3473" y="5750"/>
                  <a:pt x="3485" y="5743"/>
                </a:cubicBezTo>
                <a:close/>
                <a:moveTo>
                  <a:pt x="3772" y="5569"/>
                </a:moveTo>
                <a:lnTo>
                  <a:pt x="3895" y="5495"/>
                </a:lnTo>
                <a:cubicBezTo>
                  <a:pt x="3907" y="5488"/>
                  <a:pt x="3921" y="5492"/>
                  <a:pt x="3928" y="5503"/>
                </a:cubicBezTo>
                <a:cubicBezTo>
                  <a:pt x="3935" y="5514"/>
                  <a:pt x="3932" y="5529"/>
                  <a:pt x="3920" y="5536"/>
                </a:cubicBezTo>
                <a:lnTo>
                  <a:pt x="3797" y="5610"/>
                </a:lnTo>
                <a:cubicBezTo>
                  <a:pt x="3786" y="5617"/>
                  <a:pt x="3771" y="5614"/>
                  <a:pt x="3764" y="5602"/>
                </a:cubicBezTo>
                <a:cubicBezTo>
                  <a:pt x="3757" y="5591"/>
                  <a:pt x="3761" y="5576"/>
                  <a:pt x="3772" y="5569"/>
                </a:cubicBezTo>
                <a:close/>
                <a:moveTo>
                  <a:pt x="4060" y="5395"/>
                </a:moveTo>
                <a:lnTo>
                  <a:pt x="4183" y="5321"/>
                </a:lnTo>
                <a:cubicBezTo>
                  <a:pt x="4194" y="5314"/>
                  <a:pt x="4209" y="5318"/>
                  <a:pt x="4216" y="5329"/>
                </a:cubicBezTo>
                <a:cubicBezTo>
                  <a:pt x="4223" y="5340"/>
                  <a:pt x="4219" y="5355"/>
                  <a:pt x="4208" y="5362"/>
                </a:cubicBezTo>
                <a:lnTo>
                  <a:pt x="4084" y="5436"/>
                </a:lnTo>
                <a:cubicBezTo>
                  <a:pt x="4073" y="5443"/>
                  <a:pt x="4058" y="5440"/>
                  <a:pt x="4052" y="5428"/>
                </a:cubicBezTo>
                <a:cubicBezTo>
                  <a:pt x="4045" y="5417"/>
                  <a:pt x="4048" y="5402"/>
                  <a:pt x="4060" y="5395"/>
                </a:cubicBezTo>
                <a:close/>
                <a:moveTo>
                  <a:pt x="4347" y="5221"/>
                </a:moveTo>
                <a:lnTo>
                  <a:pt x="4470" y="5147"/>
                </a:lnTo>
                <a:cubicBezTo>
                  <a:pt x="4482" y="5140"/>
                  <a:pt x="4496" y="5144"/>
                  <a:pt x="4503" y="5155"/>
                </a:cubicBezTo>
                <a:cubicBezTo>
                  <a:pt x="4510" y="5166"/>
                  <a:pt x="4507" y="5181"/>
                  <a:pt x="4495" y="5188"/>
                </a:cubicBezTo>
                <a:lnTo>
                  <a:pt x="4372" y="5263"/>
                </a:lnTo>
                <a:cubicBezTo>
                  <a:pt x="4361" y="5269"/>
                  <a:pt x="4346" y="5266"/>
                  <a:pt x="4339" y="5254"/>
                </a:cubicBezTo>
                <a:cubicBezTo>
                  <a:pt x="4332" y="5243"/>
                  <a:pt x="4336" y="5228"/>
                  <a:pt x="4347" y="5221"/>
                </a:cubicBezTo>
                <a:close/>
                <a:moveTo>
                  <a:pt x="4635" y="5048"/>
                </a:moveTo>
                <a:lnTo>
                  <a:pt x="4758" y="4973"/>
                </a:lnTo>
                <a:cubicBezTo>
                  <a:pt x="4769" y="4966"/>
                  <a:pt x="4784" y="4970"/>
                  <a:pt x="4791" y="4981"/>
                </a:cubicBezTo>
                <a:cubicBezTo>
                  <a:pt x="4798" y="4992"/>
                  <a:pt x="4794" y="5007"/>
                  <a:pt x="4783" y="5014"/>
                </a:cubicBezTo>
                <a:lnTo>
                  <a:pt x="4659" y="5089"/>
                </a:lnTo>
                <a:cubicBezTo>
                  <a:pt x="4648" y="5095"/>
                  <a:pt x="4633" y="5092"/>
                  <a:pt x="4626" y="5081"/>
                </a:cubicBezTo>
                <a:cubicBezTo>
                  <a:pt x="4620" y="5069"/>
                  <a:pt x="4623" y="5054"/>
                  <a:pt x="4635" y="5048"/>
                </a:cubicBezTo>
                <a:close/>
                <a:moveTo>
                  <a:pt x="4922" y="4874"/>
                </a:moveTo>
                <a:lnTo>
                  <a:pt x="5045" y="4799"/>
                </a:lnTo>
                <a:cubicBezTo>
                  <a:pt x="5057" y="4792"/>
                  <a:pt x="5071" y="4796"/>
                  <a:pt x="5078" y="4807"/>
                </a:cubicBezTo>
                <a:cubicBezTo>
                  <a:pt x="5085" y="4819"/>
                  <a:pt x="5081" y="4833"/>
                  <a:pt x="5070" y="4840"/>
                </a:cubicBezTo>
                <a:lnTo>
                  <a:pt x="4947" y="4915"/>
                </a:lnTo>
                <a:cubicBezTo>
                  <a:pt x="4936" y="4922"/>
                  <a:pt x="4921" y="4918"/>
                  <a:pt x="4914" y="4907"/>
                </a:cubicBezTo>
                <a:cubicBezTo>
                  <a:pt x="4907" y="4895"/>
                  <a:pt x="4911" y="4881"/>
                  <a:pt x="4922" y="4874"/>
                </a:cubicBezTo>
                <a:close/>
                <a:moveTo>
                  <a:pt x="5210" y="4700"/>
                </a:moveTo>
                <a:lnTo>
                  <a:pt x="5333" y="4625"/>
                </a:lnTo>
                <a:cubicBezTo>
                  <a:pt x="5344" y="4618"/>
                  <a:pt x="5359" y="4622"/>
                  <a:pt x="5366" y="4633"/>
                </a:cubicBezTo>
                <a:cubicBezTo>
                  <a:pt x="5373" y="4645"/>
                  <a:pt x="5369" y="4659"/>
                  <a:pt x="5358" y="4666"/>
                </a:cubicBezTo>
                <a:lnTo>
                  <a:pt x="5234" y="4741"/>
                </a:lnTo>
                <a:cubicBezTo>
                  <a:pt x="5223" y="4748"/>
                  <a:pt x="5208" y="4744"/>
                  <a:pt x="5201" y="4733"/>
                </a:cubicBezTo>
                <a:cubicBezTo>
                  <a:pt x="5195" y="4721"/>
                  <a:pt x="5198" y="4707"/>
                  <a:pt x="5210" y="4700"/>
                </a:cubicBezTo>
                <a:close/>
                <a:moveTo>
                  <a:pt x="5497" y="4526"/>
                </a:moveTo>
                <a:lnTo>
                  <a:pt x="5620" y="4451"/>
                </a:lnTo>
                <a:cubicBezTo>
                  <a:pt x="5632" y="4444"/>
                  <a:pt x="5646" y="4448"/>
                  <a:pt x="5653" y="4459"/>
                </a:cubicBezTo>
                <a:cubicBezTo>
                  <a:pt x="5660" y="4471"/>
                  <a:pt x="5656" y="4485"/>
                  <a:pt x="5645" y="4492"/>
                </a:cubicBezTo>
                <a:lnTo>
                  <a:pt x="5522" y="4567"/>
                </a:lnTo>
                <a:cubicBezTo>
                  <a:pt x="5511" y="4574"/>
                  <a:pt x="5496" y="4570"/>
                  <a:pt x="5489" y="4559"/>
                </a:cubicBezTo>
                <a:cubicBezTo>
                  <a:pt x="5482" y="4547"/>
                  <a:pt x="5486" y="4533"/>
                  <a:pt x="5497" y="4526"/>
                </a:cubicBezTo>
                <a:close/>
                <a:moveTo>
                  <a:pt x="5785" y="4352"/>
                </a:moveTo>
                <a:lnTo>
                  <a:pt x="5908" y="4277"/>
                </a:lnTo>
                <a:cubicBezTo>
                  <a:pt x="5919" y="4271"/>
                  <a:pt x="5934" y="4274"/>
                  <a:pt x="5941" y="4285"/>
                </a:cubicBezTo>
                <a:cubicBezTo>
                  <a:pt x="5948" y="4297"/>
                  <a:pt x="5944" y="4312"/>
                  <a:pt x="5933" y="4318"/>
                </a:cubicBezTo>
                <a:lnTo>
                  <a:pt x="5809" y="4393"/>
                </a:lnTo>
                <a:cubicBezTo>
                  <a:pt x="5798" y="4400"/>
                  <a:pt x="5783" y="4396"/>
                  <a:pt x="5776" y="4385"/>
                </a:cubicBezTo>
                <a:cubicBezTo>
                  <a:pt x="5770" y="4374"/>
                  <a:pt x="5773" y="4359"/>
                  <a:pt x="5785" y="4352"/>
                </a:cubicBezTo>
                <a:close/>
                <a:moveTo>
                  <a:pt x="6072" y="4178"/>
                </a:moveTo>
                <a:lnTo>
                  <a:pt x="6195" y="4103"/>
                </a:lnTo>
                <a:cubicBezTo>
                  <a:pt x="6207" y="4097"/>
                  <a:pt x="6221" y="4100"/>
                  <a:pt x="6228" y="4112"/>
                </a:cubicBezTo>
                <a:cubicBezTo>
                  <a:pt x="6235" y="4123"/>
                  <a:pt x="6231" y="4138"/>
                  <a:pt x="6220" y="4145"/>
                </a:cubicBezTo>
                <a:lnTo>
                  <a:pt x="6097" y="4219"/>
                </a:lnTo>
                <a:cubicBezTo>
                  <a:pt x="6086" y="4226"/>
                  <a:pt x="6071" y="4222"/>
                  <a:pt x="6064" y="4211"/>
                </a:cubicBezTo>
                <a:cubicBezTo>
                  <a:pt x="6057" y="4200"/>
                  <a:pt x="6061" y="4185"/>
                  <a:pt x="6072" y="4178"/>
                </a:cubicBezTo>
                <a:close/>
                <a:moveTo>
                  <a:pt x="6360" y="4004"/>
                </a:moveTo>
                <a:lnTo>
                  <a:pt x="6483" y="3930"/>
                </a:lnTo>
                <a:cubicBezTo>
                  <a:pt x="6494" y="3923"/>
                  <a:pt x="6509" y="3926"/>
                  <a:pt x="6516" y="3938"/>
                </a:cubicBezTo>
                <a:cubicBezTo>
                  <a:pt x="6523" y="3949"/>
                  <a:pt x="6519" y="3964"/>
                  <a:pt x="6508" y="3971"/>
                </a:cubicBezTo>
                <a:lnTo>
                  <a:pt x="6384" y="4045"/>
                </a:lnTo>
                <a:cubicBezTo>
                  <a:pt x="6373" y="4052"/>
                  <a:pt x="6358" y="4048"/>
                  <a:pt x="6351" y="4037"/>
                </a:cubicBezTo>
                <a:cubicBezTo>
                  <a:pt x="6345" y="4026"/>
                  <a:pt x="6348" y="4011"/>
                  <a:pt x="6360" y="4004"/>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798" name="Freeform 70"/>
          <p:cNvSpPr>
            <a:spLocks noEditPoints="1"/>
          </p:cNvSpPr>
          <p:nvPr/>
        </p:nvSpPr>
        <p:spPr bwMode="auto">
          <a:xfrm>
            <a:off x="1947863" y="4041775"/>
            <a:ext cx="2586038" cy="133350"/>
          </a:xfrm>
          <a:custGeom>
            <a:avLst/>
            <a:gdLst/>
            <a:ahLst/>
            <a:cxnLst>
              <a:cxn ang="0">
                <a:pos x="24" y="87"/>
              </a:cxn>
              <a:cxn ang="0">
                <a:pos x="4297" y="87"/>
              </a:cxn>
              <a:cxn ang="0">
                <a:pos x="4321" y="111"/>
              </a:cxn>
              <a:cxn ang="0">
                <a:pos x="4297" y="135"/>
              </a:cxn>
              <a:cxn ang="0">
                <a:pos x="24" y="135"/>
              </a:cxn>
              <a:cxn ang="0">
                <a:pos x="0" y="111"/>
              </a:cxn>
              <a:cxn ang="0">
                <a:pos x="24" y="87"/>
              </a:cxn>
              <a:cxn ang="0">
                <a:pos x="4165" y="7"/>
              </a:cxn>
              <a:cxn ang="0">
                <a:pos x="4345" y="111"/>
              </a:cxn>
              <a:cxn ang="0">
                <a:pos x="4165" y="216"/>
              </a:cxn>
              <a:cxn ang="0">
                <a:pos x="4132" y="208"/>
              </a:cxn>
              <a:cxn ang="0">
                <a:pos x="4141" y="175"/>
              </a:cxn>
              <a:cxn ang="0">
                <a:pos x="4285" y="91"/>
              </a:cxn>
              <a:cxn ang="0">
                <a:pos x="4285" y="132"/>
              </a:cxn>
              <a:cxn ang="0">
                <a:pos x="4141" y="48"/>
              </a:cxn>
              <a:cxn ang="0">
                <a:pos x="4132" y="15"/>
              </a:cxn>
              <a:cxn ang="0">
                <a:pos x="4165" y="7"/>
              </a:cxn>
            </a:cxnLst>
            <a:rect l="0" t="0" r="r" b="b"/>
            <a:pathLst>
              <a:path w="4345" h="223">
                <a:moveTo>
                  <a:pt x="24" y="87"/>
                </a:moveTo>
                <a:lnTo>
                  <a:pt x="4297" y="87"/>
                </a:lnTo>
                <a:cubicBezTo>
                  <a:pt x="4310" y="87"/>
                  <a:pt x="4321" y="98"/>
                  <a:pt x="4321" y="111"/>
                </a:cubicBezTo>
                <a:cubicBezTo>
                  <a:pt x="4321" y="125"/>
                  <a:pt x="4310" y="135"/>
                  <a:pt x="4297" y="135"/>
                </a:cubicBezTo>
                <a:lnTo>
                  <a:pt x="24" y="135"/>
                </a:lnTo>
                <a:cubicBezTo>
                  <a:pt x="11" y="135"/>
                  <a:pt x="0" y="125"/>
                  <a:pt x="0" y="111"/>
                </a:cubicBezTo>
                <a:cubicBezTo>
                  <a:pt x="0" y="98"/>
                  <a:pt x="11" y="87"/>
                  <a:pt x="24" y="87"/>
                </a:cubicBezTo>
                <a:close/>
                <a:moveTo>
                  <a:pt x="4165" y="7"/>
                </a:moveTo>
                <a:lnTo>
                  <a:pt x="4345" y="111"/>
                </a:lnTo>
                <a:lnTo>
                  <a:pt x="4165" y="216"/>
                </a:lnTo>
                <a:cubicBezTo>
                  <a:pt x="4154" y="223"/>
                  <a:pt x="4139" y="219"/>
                  <a:pt x="4132" y="208"/>
                </a:cubicBezTo>
                <a:cubicBezTo>
                  <a:pt x="4126" y="196"/>
                  <a:pt x="4129" y="181"/>
                  <a:pt x="4141" y="175"/>
                </a:cubicBezTo>
                <a:lnTo>
                  <a:pt x="4285" y="91"/>
                </a:lnTo>
                <a:lnTo>
                  <a:pt x="4285" y="132"/>
                </a:lnTo>
                <a:lnTo>
                  <a:pt x="4141" y="48"/>
                </a:lnTo>
                <a:cubicBezTo>
                  <a:pt x="4129" y="42"/>
                  <a:pt x="4126" y="27"/>
                  <a:pt x="4132" y="15"/>
                </a:cubicBezTo>
                <a:cubicBezTo>
                  <a:pt x="4139" y="4"/>
                  <a:pt x="4154" y="0"/>
                  <a:pt x="4165"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799" name="Freeform 71"/>
          <p:cNvSpPr>
            <a:spLocks noEditPoints="1"/>
          </p:cNvSpPr>
          <p:nvPr/>
        </p:nvSpPr>
        <p:spPr bwMode="auto">
          <a:xfrm>
            <a:off x="673100" y="1774825"/>
            <a:ext cx="1304925" cy="2351088"/>
          </a:xfrm>
          <a:custGeom>
            <a:avLst/>
            <a:gdLst/>
            <a:ahLst/>
            <a:cxnLst>
              <a:cxn ang="0">
                <a:pos x="2144" y="3932"/>
              </a:cxn>
              <a:cxn ang="0">
                <a:pos x="7" y="54"/>
              </a:cxn>
              <a:cxn ang="0">
                <a:pos x="17" y="21"/>
              </a:cxn>
              <a:cxn ang="0">
                <a:pos x="49" y="31"/>
              </a:cxn>
              <a:cxn ang="0">
                <a:pos x="2186" y="3909"/>
              </a:cxn>
              <a:cxn ang="0">
                <a:pos x="2177" y="3941"/>
              </a:cxn>
              <a:cxn ang="0">
                <a:pos x="2144" y="3932"/>
              </a:cxn>
              <a:cxn ang="0">
                <a:pos x="0" y="208"/>
              </a:cxn>
              <a:cxn ang="0">
                <a:pos x="5" y="0"/>
              </a:cxn>
              <a:cxn ang="0">
                <a:pos x="184" y="107"/>
              </a:cxn>
              <a:cxn ang="0">
                <a:pos x="192" y="140"/>
              </a:cxn>
              <a:cxn ang="0">
                <a:pos x="159" y="148"/>
              </a:cxn>
              <a:cxn ang="0">
                <a:pos x="16" y="63"/>
              </a:cxn>
              <a:cxn ang="0">
                <a:pos x="52" y="43"/>
              </a:cxn>
              <a:cxn ang="0">
                <a:pos x="48" y="209"/>
              </a:cxn>
              <a:cxn ang="0">
                <a:pos x="24" y="233"/>
              </a:cxn>
              <a:cxn ang="0">
                <a:pos x="0" y="208"/>
              </a:cxn>
            </a:cxnLst>
            <a:rect l="0" t="0" r="r" b="b"/>
            <a:pathLst>
              <a:path w="2193" h="3948">
                <a:moveTo>
                  <a:pt x="2144" y="3932"/>
                </a:moveTo>
                <a:lnTo>
                  <a:pt x="7" y="54"/>
                </a:lnTo>
                <a:cubicBezTo>
                  <a:pt x="1" y="42"/>
                  <a:pt x="5" y="27"/>
                  <a:pt x="17" y="21"/>
                </a:cubicBezTo>
                <a:cubicBezTo>
                  <a:pt x="28" y="15"/>
                  <a:pt x="43" y="19"/>
                  <a:pt x="49" y="31"/>
                </a:cubicBezTo>
                <a:lnTo>
                  <a:pt x="2186" y="3909"/>
                </a:lnTo>
                <a:cubicBezTo>
                  <a:pt x="2193" y="3920"/>
                  <a:pt x="2189" y="3935"/>
                  <a:pt x="2177" y="3941"/>
                </a:cubicBezTo>
                <a:cubicBezTo>
                  <a:pt x="2165" y="3948"/>
                  <a:pt x="2151" y="3944"/>
                  <a:pt x="2144" y="3932"/>
                </a:cubicBezTo>
                <a:close/>
                <a:moveTo>
                  <a:pt x="0" y="208"/>
                </a:moveTo>
                <a:lnTo>
                  <a:pt x="5" y="0"/>
                </a:lnTo>
                <a:lnTo>
                  <a:pt x="184" y="107"/>
                </a:lnTo>
                <a:cubicBezTo>
                  <a:pt x="195" y="114"/>
                  <a:pt x="199" y="129"/>
                  <a:pt x="192" y="140"/>
                </a:cubicBezTo>
                <a:cubicBezTo>
                  <a:pt x="185" y="151"/>
                  <a:pt x="171" y="155"/>
                  <a:pt x="159" y="148"/>
                </a:cubicBezTo>
                <a:lnTo>
                  <a:pt x="16" y="63"/>
                </a:lnTo>
                <a:lnTo>
                  <a:pt x="52" y="43"/>
                </a:lnTo>
                <a:lnTo>
                  <a:pt x="48" y="209"/>
                </a:lnTo>
                <a:cubicBezTo>
                  <a:pt x="48" y="223"/>
                  <a:pt x="37" y="233"/>
                  <a:pt x="24" y="233"/>
                </a:cubicBezTo>
                <a:cubicBezTo>
                  <a:pt x="10" y="232"/>
                  <a:pt x="0" y="221"/>
                  <a:pt x="0" y="20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800" name="Freeform 72"/>
          <p:cNvSpPr>
            <a:spLocks/>
          </p:cNvSpPr>
          <p:nvPr/>
        </p:nvSpPr>
        <p:spPr bwMode="auto">
          <a:xfrm>
            <a:off x="684212" y="2522538"/>
            <a:ext cx="2135188" cy="3935413"/>
          </a:xfrm>
          <a:custGeom>
            <a:avLst/>
            <a:gdLst/>
            <a:ahLst/>
            <a:cxnLst>
              <a:cxn ang="0">
                <a:pos x="3545" y="2667"/>
              </a:cxn>
              <a:cxn ang="0">
                <a:pos x="729" y="43"/>
              </a:cxn>
              <a:cxn ang="0">
                <a:pos x="769" y="28"/>
              </a:cxn>
              <a:cxn ang="0">
                <a:pos x="49" y="6588"/>
              </a:cxn>
              <a:cxn ang="0">
                <a:pos x="8" y="6569"/>
              </a:cxn>
              <a:cxn ang="0">
                <a:pos x="3544" y="2633"/>
              </a:cxn>
              <a:cxn ang="0">
                <a:pos x="3578" y="2632"/>
              </a:cxn>
              <a:cxn ang="0">
                <a:pos x="3579" y="2666"/>
              </a:cxn>
              <a:cxn ang="0">
                <a:pos x="43" y="6602"/>
              </a:cxn>
              <a:cxn ang="0">
                <a:pos x="16" y="6607"/>
              </a:cxn>
              <a:cxn ang="0">
                <a:pos x="2" y="6583"/>
              </a:cxn>
              <a:cxn ang="0">
                <a:pos x="722" y="23"/>
              </a:cxn>
              <a:cxn ang="0">
                <a:pos x="737" y="3"/>
              </a:cxn>
              <a:cxn ang="0">
                <a:pos x="762" y="8"/>
              </a:cxn>
              <a:cxn ang="0">
                <a:pos x="3578" y="2632"/>
              </a:cxn>
              <a:cxn ang="0">
                <a:pos x="3579" y="2666"/>
              </a:cxn>
              <a:cxn ang="0">
                <a:pos x="3545" y="2667"/>
              </a:cxn>
            </a:cxnLst>
            <a:rect l="0" t="0" r="r" b="b"/>
            <a:pathLst>
              <a:path w="3588" h="6612">
                <a:moveTo>
                  <a:pt x="3545" y="2667"/>
                </a:moveTo>
                <a:lnTo>
                  <a:pt x="729" y="43"/>
                </a:lnTo>
                <a:lnTo>
                  <a:pt x="769" y="28"/>
                </a:lnTo>
                <a:lnTo>
                  <a:pt x="49" y="6588"/>
                </a:lnTo>
                <a:lnTo>
                  <a:pt x="8" y="6569"/>
                </a:lnTo>
                <a:lnTo>
                  <a:pt x="3544" y="2633"/>
                </a:lnTo>
                <a:cubicBezTo>
                  <a:pt x="3552" y="2624"/>
                  <a:pt x="3568" y="2623"/>
                  <a:pt x="3578" y="2632"/>
                </a:cubicBezTo>
                <a:cubicBezTo>
                  <a:pt x="3587" y="2640"/>
                  <a:pt x="3588" y="2656"/>
                  <a:pt x="3579" y="2666"/>
                </a:cubicBezTo>
                <a:lnTo>
                  <a:pt x="43" y="6602"/>
                </a:lnTo>
                <a:cubicBezTo>
                  <a:pt x="36" y="6609"/>
                  <a:pt x="25" y="6612"/>
                  <a:pt x="16" y="6607"/>
                </a:cubicBezTo>
                <a:cubicBezTo>
                  <a:pt x="6" y="6603"/>
                  <a:pt x="0" y="6593"/>
                  <a:pt x="2" y="6583"/>
                </a:cubicBezTo>
                <a:lnTo>
                  <a:pt x="722" y="23"/>
                </a:lnTo>
                <a:cubicBezTo>
                  <a:pt x="723" y="14"/>
                  <a:pt x="729" y="6"/>
                  <a:pt x="737" y="3"/>
                </a:cubicBezTo>
                <a:cubicBezTo>
                  <a:pt x="746" y="0"/>
                  <a:pt x="755" y="2"/>
                  <a:pt x="762" y="8"/>
                </a:cubicBezTo>
                <a:lnTo>
                  <a:pt x="3578" y="2632"/>
                </a:lnTo>
                <a:cubicBezTo>
                  <a:pt x="3588" y="2641"/>
                  <a:pt x="3588" y="2656"/>
                  <a:pt x="3579" y="2666"/>
                </a:cubicBezTo>
                <a:cubicBezTo>
                  <a:pt x="3570" y="2676"/>
                  <a:pt x="3555" y="2676"/>
                  <a:pt x="3545" y="2667"/>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01" name="Freeform 73"/>
          <p:cNvSpPr>
            <a:spLocks/>
          </p:cNvSpPr>
          <p:nvPr/>
        </p:nvSpPr>
        <p:spPr bwMode="auto">
          <a:xfrm>
            <a:off x="736600" y="1912938"/>
            <a:ext cx="2813050" cy="2592388"/>
          </a:xfrm>
          <a:custGeom>
            <a:avLst/>
            <a:gdLst/>
            <a:ahLst/>
            <a:cxnLst>
              <a:cxn ang="0">
                <a:pos x="4684" y="3692"/>
              </a:cxn>
              <a:cxn ang="0">
                <a:pos x="12" y="44"/>
              </a:cxn>
              <a:cxn ang="0">
                <a:pos x="49" y="17"/>
              </a:cxn>
              <a:cxn ang="0">
                <a:pos x="1713" y="4321"/>
              </a:cxn>
              <a:cxn ang="0">
                <a:pos x="1685" y="4306"/>
              </a:cxn>
              <a:cxn ang="0">
                <a:pos x="4693" y="3650"/>
              </a:cxn>
              <a:cxn ang="0">
                <a:pos x="4722" y="3668"/>
              </a:cxn>
              <a:cxn ang="0">
                <a:pos x="4704" y="3697"/>
              </a:cxn>
              <a:cxn ang="0">
                <a:pos x="1696" y="4353"/>
              </a:cxn>
              <a:cxn ang="0">
                <a:pos x="1668" y="4338"/>
              </a:cxn>
              <a:cxn ang="0">
                <a:pos x="4" y="34"/>
              </a:cxn>
              <a:cxn ang="0">
                <a:pos x="12" y="6"/>
              </a:cxn>
              <a:cxn ang="0">
                <a:pos x="41" y="7"/>
              </a:cxn>
              <a:cxn ang="0">
                <a:pos x="4713" y="3655"/>
              </a:cxn>
              <a:cxn ang="0">
                <a:pos x="4717" y="3688"/>
              </a:cxn>
              <a:cxn ang="0">
                <a:pos x="4684" y="3692"/>
              </a:cxn>
            </a:cxnLst>
            <a:rect l="0" t="0" r="r" b="b"/>
            <a:pathLst>
              <a:path w="4726" h="4355">
                <a:moveTo>
                  <a:pt x="4684" y="3692"/>
                </a:moveTo>
                <a:lnTo>
                  <a:pt x="12" y="44"/>
                </a:lnTo>
                <a:lnTo>
                  <a:pt x="49" y="17"/>
                </a:lnTo>
                <a:lnTo>
                  <a:pt x="1713" y="4321"/>
                </a:lnTo>
                <a:lnTo>
                  <a:pt x="1685" y="4306"/>
                </a:lnTo>
                <a:lnTo>
                  <a:pt x="4693" y="3650"/>
                </a:lnTo>
                <a:cubicBezTo>
                  <a:pt x="4706" y="3647"/>
                  <a:pt x="4719" y="3655"/>
                  <a:pt x="4722" y="3668"/>
                </a:cubicBezTo>
                <a:cubicBezTo>
                  <a:pt x="4725" y="3681"/>
                  <a:pt x="4717" y="3694"/>
                  <a:pt x="4704" y="3697"/>
                </a:cubicBezTo>
                <a:lnTo>
                  <a:pt x="1696" y="4353"/>
                </a:lnTo>
                <a:cubicBezTo>
                  <a:pt x="1684" y="4355"/>
                  <a:pt x="1672" y="4349"/>
                  <a:pt x="1668" y="4338"/>
                </a:cubicBezTo>
                <a:lnTo>
                  <a:pt x="4" y="34"/>
                </a:lnTo>
                <a:cubicBezTo>
                  <a:pt x="0" y="24"/>
                  <a:pt x="3" y="13"/>
                  <a:pt x="12" y="6"/>
                </a:cubicBezTo>
                <a:cubicBezTo>
                  <a:pt x="21" y="0"/>
                  <a:pt x="33" y="0"/>
                  <a:pt x="41" y="7"/>
                </a:cubicBezTo>
                <a:lnTo>
                  <a:pt x="4713" y="3655"/>
                </a:lnTo>
                <a:cubicBezTo>
                  <a:pt x="4724" y="3663"/>
                  <a:pt x="4726" y="3678"/>
                  <a:pt x="4717" y="3688"/>
                </a:cubicBezTo>
                <a:cubicBezTo>
                  <a:pt x="4709" y="3699"/>
                  <a:pt x="4694" y="3701"/>
                  <a:pt x="4684" y="3692"/>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02" name="Freeform 74"/>
          <p:cNvSpPr>
            <a:spLocks/>
          </p:cNvSpPr>
          <p:nvPr/>
        </p:nvSpPr>
        <p:spPr bwMode="auto">
          <a:xfrm>
            <a:off x="1108075" y="3836988"/>
            <a:ext cx="2679700" cy="1782763"/>
          </a:xfrm>
          <a:custGeom>
            <a:avLst/>
            <a:gdLst/>
            <a:ahLst/>
            <a:cxnLst>
              <a:cxn ang="0">
                <a:pos x="4471" y="465"/>
              </a:cxn>
              <a:cxn ang="0">
                <a:pos x="1175" y="49"/>
              </a:cxn>
              <a:cxn ang="0">
                <a:pos x="1201" y="34"/>
              </a:cxn>
              <a:cxn ang="0">
                <a:pos x="49" y="2978"/>
              </a:cxn>
              <a:cxn ang="0">
                <a:pos x="15" y="2949"/>
              </a:cxn>
              <a:cxn ang="0">
                <a:pos x="4463" y="421"/>
              </a:cxn>
              <a:cxn ang="0">
                <a:pos x="4495" y="430"/>
              </a:cxn>
              <a:cxn ang="0">
                <a:pos x="4486" y="462"/>
              </a:cxn>
              <a:cxn ang="0">
                <a:pos x="38" y="2990"/>
              </a:cxn>
              <a:cxn ang="0">
                <a:pos x="11" y="2988"/>
              </a:cxn>
              <a:cxn ang="0">
                <a:pos x="4" y="2961"/>
              </a:cxn>
              <a:cxn ang="0">
                <a:pos x="1156" y="17"/>
              </a:cxn>
              <a:cxn ang="0">
                <a:pos x="1181" y="2"/>
              </a:cxn>
              <a:cxn ang="0">
                <a:pos x="4477" y="418"/>
              </a:cxn>
              <a:cxn ang="0">
                <a:pos x="4498" y="444"/>
              </a:cxn>
              <a:cxn ang="0">
                <a:pos x="4471" y="465"/>
              </a:cxn>
            </a:cxnLst>
            <a:rect l="0" t="0" r="r" b="b"/>
            <a:pathLst>
              <a:path w="4502" h="2995">
                <a:moveTo>
                  <a:pt x="4471" y="465"/>
                </a:moveTo>
                <a:lnTo>
                  <a:pt x="1175" y="49"/>
                </a:lnTo>
                <a:lnTo>
                  <a:pt x="1201" y="34"/>
                </a:lnTo>
                <a:lnTo>
                  <a:pt x="49" y="2978"/>
                </a:lnTo>
                <a:lnTo>
                  <a:pt x="15" y="2949"/>
                </a:lnTo>
                <a:lnTo>
                  <a:pt x="4463" y="421"/>
                </a:lnTo>
                <a:cubicBezTo>
                  <a:pt x="4474" y="414"/>
                  <a:pt x="4489" y="418"/>
                  <a:pt x="4495" y="430"/>
                </a:cubicBezTo>
                <a:cubicBezTo>
                  <a:pt x="4502" y="441"/>
                  <a:pt x="4498" y="456"/>
                  <a:pt x="4486" y="462"/>
                </a:cubicBezTo>
                <a:lnTo>
                  <a:pt x="38" y="2990"/>
                </a:lnTo>
                <a:cubicBezTo>
                  <a:pt x="29" y="2995"/>
                  <a:pt x="18" y="2994"/>
                  <a:pt x="11" y="2988"/>
                </a:cubicBezTo>
                <a:cubicBezTo>
                  <a:pt x="3" y="2981"/>
                  <a:pt x="0" y="2970"/>
                  <a:pt x="4" y="2961"/>
                </a:cubicBezTo>
                <a:lnTo>
                  <a:pt x="1156" y="17"/>
                </a:lnTo>
                <a:cubicBezTo>
                  <a:pt x="1160" y="6"/>
                  <a:pt x="1171" y="0"/>
                  <a:pt x="1181" y="2"/>
                </a:cubicBezTo>
                <a:lnTo>
                  <a:pt x="4477" y="418"/>
                </a:lnTo>
                <a:cubicBezTo>
                  <a:pt x="4491" y="419"/>
                  <a:pt x="4500" y="431"/>
                  <a:pt x="4498" y="444"/>
                </a:cubicBezTo>
                <a:cubicBezTo>
                  <a:pt x="4497" y="458"/>
                  <a:pt x="4485" y="467"/>
                  <a:pt x="4471" y="465"/>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03" name="Freeform 75"/>
          <p:cNvSpPr>
            <a:spLocks/>
          </p:cNvSpPr>
          <p:nvPr/>
        </p:nvSpPr>
        <p:spPr bwMode="auto">
          <a:xfrm>
            <a:off x="1081088" y="2532063"/>
            <a:ext cx="2706688" cy="2543175"/>
          </a:xfrm>
          <a:custGeom>
            <a:avLst/>
            <a:gdLst/>
            <a:ahLst/>
            <a:cxnLst>
              <a:cxn ang="0">
                <a:pos x="4509" y="2654"/>
              </a:cxn>
              <a:cxn ang="0">
                <a:pos x="13" y="46"/>
              </a:cxn>
              <a:cxn ang="0">
                <a:pos x="49" y="22"/>
              </a:cxn>
              <a:cxn ang="0">
                <a:pos x="609" y="4246"/>
              </a:cxn>
              <a:cxn ang="0">
                <a:pos x="576" y="4227"/>
              </a:cxn>
              <a:cxn ang="0">
                <a:pos x="4512" y="2611"/>
              </a:cxn>
              <a:cxn ang="0">
                <a:pos x="4544" y="2624"/>
              </a:cxn>
              <a:cxn ang="0">
                <a:pos x="4531" y="2656"/>
              </a:cxn>
              <a:cxn ang="0">
                <a:pos x="595" y="4272"/>
              </a:cxn>
              <a:cxn ang="0">
                <a:pos x="573" y="4270"/>
              </a:cxn>
              <a:cxn ang="0">
                <a:pos x="562" y="4253"/>
              </a:cxn>
              <a:cxn ang="0">
                <a:pos x="2" y="29"/>
              </a:cxn>
              <a:cxn ang="0">
                <a:pos x="12" y="6"/>
              </a:cxn>
              <a:cxn ang="0">
                <a:pos x="38" y="5"/>
              </a:cxn>
              <a:cxn ang="0">
                <a:pos x="4534" y="2613"/>
              </a:cxn>
              <a:cxn ang="0">
                <a:pos x="4542" y="2646"/>
              </a:cxn>
              <a:cxn ang="0">
                <a:pos x="4509" y="2654"/>
              </a:cxn>
            </a:cxnLst>
            <a:rect l="0" t="0" r="r" b="b"/>
            <a:pathLst>
              <a:path w="4549" h="4274">
                <a:moveTo>
                  <a:pt x="4509" y="2654"/>
                </a:moveTo>
                <a:lnTo>
                  <a:pt x="13" y="46"/>
                </a:lnTo>
                <a:lnTo>
                  <a:pt x="49" y="22"/>
                </a:lnTo>
                <a:lnTo>
                  <a:pt x="609" y="4246"/>
                </a:lnTo>
                <a:lnTo>
                  <a:pt x="576" y="4227"/>
                </a:lnTo>
                <a:lnTo>
                  <a:pt x="4512" y="2611"/>
                </a:lnTo>
                <a:cubicBezTo>
                  <a:pt x="4525" y="2606"/>
                  <a:pt x="4539" y="2612"/>
                  <a:pt x="4544" y="2624"/>
                </a:cubicBezTo>
                <a:cubicBezTo>
                  <a:pt x="4549" y="2637"/>
                  <a:pt x="4543" y="2651"/>
                  <a:pt x="4531" y="2656"/>
                </a:cubicBezTo>
                <a:lnTo>
                  <a:pt x="595" y="4272"/>
                </a:lnTo>
                <a:cubicBezTo>
                  <a:pt x="588" y="4274"/>
                  <a:pt x="580" y="4274"/>
                  <a:pt x="573" y="4270"/>
                </a:cubicBezTo>
                <a:cubicBezTo>
                  <a:pt x="567" y="4267"/>
                  <a:pt x="563" y="4260"/>
                  <a:pt x="562" y="4253"/>
                </a:cubicBezTo>
                <a:lnTo>
                  <a:pt x="2" y="29"/>
                </a:lnTo>
                <a:cubicBezTo>
                  <a:pt x="0" y="20"/>
                  <a:pt x="5" y="11"/>
                  <a:pt x="12" y="6"/>
                </a:cubicBezTo>
                <a:cubicBezTo>
                  <a:pt x="20" y="0"/>
                  <a:pt x="30" y="0"/>
                  <a:pt x="38" y="5"/>
                </a:cubicBezTo>
                <a:lnTo>
                  <a:pt x="4534" y="2613"/>
                </a:lnTo>
                <a:cubicBezTo>
                  <a:pt x="4545" y="2619"/>
                  <a:pt x="4549" y="2634"/>
                  <a:pt x="4542" y="2646"/>
                </a:cubicBezTo>
                <a:cubicBezTo>
                  <a:pt x="4536" y="2657"/>
                  <a:pt x="4521" y="2661"/>
                  <a:pt x="4509" y="2654"/>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04" name="Freeform 76"/>
          <p:cNvSpPr>
            <a:spLocks/>
          </p:cNvSpPr>
          <p:nvPr/>
        </p:nvSpPr>
        <p:spPr bwMode="auto">
          <a:xfrm>
            <a:off x="719138" y="2103438"/>
            <a:ext cx="3498850" cy="4230688"/>
          </a:xfrm>
          <a:custGeom>
            <a:avLst/>
            <a:gdLst/>
            <a:ahLst/>
            <a:cxnLst>
              <a:cxn ang="0">
                <a:pos x="5812" y="3388"/>
              </a:cxn>
              <a:cxn ang="0">
                <a:pos x="228" y="76"/>
              </a:cxn>
              <a:cxn ang="0">
                <a:pos x="288" y="43"/>
              </a:cxn>
              <a:cxn ang="0">
                <a:pos x="80" y="7067"/>
              </a:cxn>
              <a:cxn ang="0">
                <a:pos x="19" y="7032"/>
              </a:cxn>
              <a:cxn ang="0">
                <a:pos x="5811" y="3320"/>
              </a:cxn>
              <a:cxn ang="0">
                <a:pos x="5866" y="3332"/>
              </a:cxn>
              <a:cxn ang="0">
                <a:pos x="5854" y="3387"/>
              </a:cxn>
              <a:cxn ang="0">
                <a:pos x="62" y="7099"/>
              </a:cxn>
              <a:cxn ang="0">
                <a:pos x="21" y="7100"/>
              </a:cxn>
              <a:cxn ang="0">
                <a:pos x="0" y="7064"/>
              </a:cxn>
              <a:cxn ang="0">
                <a:pos x="208" y="40"/>
              </a:cxn>
              <a:cxn ang="0">
                <a:pos x="229" y="6"/>
              </a:cxn>
              <a:cxn ang="0">
                <a:pos x="269" y="7"/>
              </a:cxn>
              <a:cxn ang="0">
                <a:pos x="5853" y="3319"/>
              </a:cxn>
              <a:cxn ang="0">
                <a:pos x="5867" y="3374"/>
              </a:cxn>
              <a:cxn ang="0">
                <a:pos x="5812" y="3388"/>
              </a:cxn>
            </a:cxnLst>
            <a:rect l="0" t="0" r="r" b="b"/>
            <a:pathLst>
              <a:path w="5878" h="7108">
                <a:moveTo>
                  <a:pt x="5812" y="3388"/>
                </a:moveTo>
                <a:lnTo>
                  <a:pt x="228" y="76"/>
                </a:lnTo>
                <a:lnTo>
                  <a:pt x="288" y="43"/>
                </a:lnTo>
                <a:lnTo>
                  <a:pt x="80" y="7067"/>
                </a:lnTo>
                <a:lnTo>
                  <a:pt x="19" y="7032"/>
                </a:lnTo>
                <a:lnTo>
                  <a:pt x="5811" y="3320"/>
                </a:lnTo>
                <a:cubicBezTo>
                  <a:pt x="5829" y="3308"/>
                  <a:pt x="5854" y="3313"/>
                  <a:pt x="5866" y="3332"/>
                </a:cubicBezTo>
                <a:cubicBezTo>
                  <a:pt x="5878" y="3350"/>
                  <a:pt x="5873" y="3375"/>
                  <a:pt x="5854" y="3387"/>
                </a:cubicBezTo>
                <a:lnTo>
                  <a:pt x="62" y="7099"/>
                </a:lnTo>
                <a:cubicBezTo>
                  <a:pt x="50" y="7107"/>
                  <a:pt x="34" y="7108"/>
                  <a:pt x="21" y="7100"/>
                </a:cubicBezTo>
                <a:cubicBezTo>
                  <a:pt x="8" y="7093"/>
                  <a:pt x="0" y="7079"/>
                  <a:pt x="0" y="7064"/>
                </a:cubicBezTo>
                <a:lnTo>
                  <a:pt x="208" y="40"/>
                </a:lnTo>
                <a:cubicBezTo>
                  <a:pt x="209" y="26"/>
                  <a:pt x="217" y="13"/>
                  <a:pt x="229" y="6"/>
                </a:cubicBezTo>
                <a:cubicBezTo>
                  <a:pt x="242" y="0"/>
                  <a:pt x="257" y="0"/>
                  <a:pt x="269" y="7"/>
                </a:cubicBezTo>
                <a:lnTo>
                  <a:pt x="5853" y="3319"/>
                </a:lnTo>
                <a:cubicBezTo>
                  <a:pt x="5872" y="3330"/>
                  <a:pt x="5878" y="3355"/>
                  <a:pt x="5867" y="3374"/>
                </a:cubicBezTo>
                <a:cubicBezTo>
                  <a:pt x="5856" y="3393"/>
                  <a:pt x="5831" y="3399"/>
                  <a:pt x="5812" y="3388"/>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13" name="Freeform 85"/>
          <p:cNvSpPr>
            <a:spLocks noEditPoints="1"/>
          </p:cNvSpPr>
          <p:nvPr/>
        </p:nvSpPr>
        <p:spPr bwMode="auto">
          <a:xfrm>
            <a:off x="685800" y="4092575"/>
            <a:ext cx="1304925" cy="2349500"/>
          </a:xfrm>
          <a:custGeom>
            <a:avLst/>
            <a:gdLst/>
            <a:ahLst/>
            <a:cxnLst>
              <a:cxn ang="0">
                <a:pos x="2186" y="39"/>
              </a:cxn>
              <a:cxn ang="0">
                <a:pos x="49" y="3917"/>
              </a:cxn>
              <a:cxn ang="0">
                <a:pos x="17" y="3927"/>
              </a:cxn>
              <a:cxn ang="0">
                <a:pos x="7" y="3894"/>
              </a:cxn>
              <a:cxn ang="0">
                <a:pos x="2144" y="16"/>
              </a:cxn>
              <a:cxn ang="0">
                <a:pos x="2177" y="6"/>
              </a:cxn>
              <a:cxn ang="0">
                <a:pos x="2186" y="39"/>
              </a:cxn>
              <a:cxn ang="0">
                <a:pos x="184" y="3841"/>
              </a:cxn>
              <a:cxn ang="0">
                <a:pos x="5" y="3948"/>
              </a:cxn>
              <a:cxn ang="0">
                <a:pos x="0" y="3740"/>
              </a:cxn>
              <a:cxn ang="0">
                <a:pos x="24" y="3715"/>
              </a:cxn>
              <a:cxn ang="0">
                <a:pos x="48" y="3739"/>
              </a:cxn>
              <a:cxn ang="0">
                <a:pos x="52" y="3905"/>
              </a:cxn>
              <a:cxn ang="0">
                <a:pos x="16" y="3885"/>
              </a:cxn>
              <a:cxn ang="0">
                <a:pos x="159" y="3800"/>
              </a:cxn>
              <a:cxn ang="0">
                <a:pos x="192" y="3808"/>
              </a:cxn>
              <a:cxn ang="0">
                <a:pos x="184" y="3841"/>
              </a:cxn>
            </a:cxnLst>
            <a:rect l="0" t="0" r="r" b="b"/>
            <a:pathLst>
              <a:path w="2193" h="3948">
                <a:moveTo>
                  <a:pt x="2186" y="39"/>
                </a:moveTo>
                <a:lnTo>
                  <a:pt x="49" y="3917"/>
                </a:lnTo>
                <a:cubicBezTo>
                  <a:pt x="43" y="3929"/>
                  <a:pt x="28" y="3933"/>
                  <a:pt x="17" y="3927"/>
                </a:cubicBezTo>
                <a:cubicBezTo>
                  <a:pt x="5" y="3920"/>
                  <a:pt x="1" y="3906"/>
                  <a:pt x="7" y="3894"/>
                </a:cubicBezTo>
                <a:lnTo>
                  <a:pt x="2144" y="16"/>
                </a:lnTo>
                <a:cubicBezTo>
                  <a:pt x="2151" y="4"/>
                  <a:pt x="2165" y="0"/>
                  <a:pt x="2177" y="6"/>
                </a:cubicBezTo>
                <a:cubicBezTo>
                  <a:pt x="2189" y="13"/>
                  <a:pt x="2193" y="27"/>
                  <a:pt x="2186" y="39"/>
                </a:cubicBezTo>
                <a:close/>
                <a:moveTo>
                  <a:pt x="184" y="3841"/>
                </a:moveTo>
                <a:lnTo>
                  <a:pt x="5" y="3948"/>
                </a:lnTo>
                <a:lnTo>
                  <a:pt x="0" y="3740"/>
                </a:lnTo>
                <a:cubicBezTo>
                  <a:pt x="0" y="3727"/>
                  <a:pt x="10" y="3716"/>
                  <a:pt x="24" y="3715"/>
                </a:cubicBezTo>
                <a:cubicBezTo>
                  <a:pt x="37" y="3715"/>
                  <a:pt x="48" y="3725"/>
                  <a:pt x="48" y="3739"/>
                </a:cubicBezTo>
                <a:lnTo>
                  <a:pt x="52" y="3905"/>
                </a:lnTo>
                <a:lnTo>
                  <a:pt x="16" y="3885"/>
                </a:lnTo>
                <a:lnTo>
                  <a:pt x="159" y="3800"/>
                </a:lnTo>
                <a:cubicBezTo>
                  <a:pt x="171" y="3793"/>
                  <a:pt x="185" y="3797"/>
                  <a:pt x="192" y="3808"/>
                </a:cubicBezTo>
                <a:cubicBezTo>
                  <a:pt x="199" y="3819"/>
                  <a:pt x="195" y="3834"/>
                  <a:pt x="184" y="3841"/>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814" name="Rectangle 86"/>
          <p:cNvSpPr>
            <a:spLocks noChangeArrowheads="1"/>
          </p:cNvSpPr>
          <p:nvPr/>
        </p:nvSpPr>
        <p:spPr bwMode="auto">
          <a:xfrm>
            <a:off x="4699000" y="3943350"/>
            <a:ext cx="16002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itchFamily="34" charset="0"/>
                <a:cs typeface="Arial" pitchFamily="34" charset="0"/>
              </a:rPr>
              <a:t>Performance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815" name="Rectangle 87"/>
          <p:cNvSpPr>
            <a:spLocks noChangeArrowheads="1"/>
          </p:cNvSpPr>
          <p:nvPr/>
        </p:nvSpPr>
        <p:spPr bwMode="auto">
          <a:xfrm>
            <a:off x="247650" y="1428750"/>
            <a:ext cx="105727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itchFamily="34" charset="0"/>
                <a:cs typeface="Arial" pitchFamily="34" charset="0"/>
              </a:rPr>
              <a:t>Fairness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816" name="Rectangle 88"/>
          <p:cNvSpPr>
            <a:spLocks noChangeArrowheads="1"/>
          </p:cNvSpPr>
          <p:nvPr/>
        </p:nvSpPr>
        <p:spPr bwMode="auto">
          <a:xfrm>
            <a:off x="203200" y="6477000"/>
            <a:ext cx="122872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itchFamily="34" charset="0"/>
                <a:cs typeface="Arial" pitchFamily="34" charset="0"/>
              </a:rPr>
              <a:t>Simplicity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817" name="Freeform 89"/>
          <p:cNvSpPr>
            <a:spLocks/>
          </p:cNvSpPr>
          <p:nvPr/>
        </p:nvSpPr>
        <p:spPr bwMode="auto">
          <a:xfrm>
            <a:off x="6234113" y="169545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18" name="Rectangle 90"/>
          <p:cNvSpPr>
            <a:spLocks noChangeArrowheads="1"/>
          </p:cNvSpPr>
          <p:nvPr/>
        </p:nvSpPr>
        <p:spPr bwMode="auto">
          <a:xfrm>
            <a:off x="6753225" y="1524000"/>
            <a:ext cx="9525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34" charset="0"/>
                <a:cs typeface="Arial" pitchFamily="34" charset="0"/>
              </a:rPr>
              <a:t>FRFCFS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19" name="Freeform 91"/>
          <p:cNvSpPr>
            <a:spLocks/>
          </p:cNvSpPr>
          <p:nvPr/>
        </p:nvSpPr>
        <p:spPr bwMode="auto">
          <a:xfrm>
            <a:off x="6234113" y="217170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20" name="Rectangle 92"/>
          <p:cNvSpPr>
            <a:spLocks noChangeArrowheads="1"/>
          </p:cNvSpPr>
          <p:nvPr/>
        </p:nvSpPr>
        <p:spPr bwMode="auto">
          <a:xfrm>
            <a:off x="6753225" y="2005012"/>
            <a:ext cx="8763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34" charset="0"/>
                <a:cs typeface="Arial" pitchFamily="34" charset="0"/>
              </a:rPr>
              <a:t>PARBS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21" name="Freeform 93"/>
          <p:cNvSpPr>
            <a:spLocks/>
          </p:cNvSpPr>
          <p:nvPr/>
        </p:nvSpPr>
        <p:spPr bwMode="auto">
          <a:xfrm>
            <a:off x="6234113" y="2647950"/>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22" name="Rectangle 94"/>
          <p:cNvSpPr>
            <a:spLocks noChangeArrowheads="1"/>
          </p:cNvSpPr>
          <p:nvPr/>
        </p:nvSpPr>
        <p:spPr bwMode="auto">
          <a:xfrm>
            <a:off x="6753225" y="2484437"/>
            <a:ext cx="83820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34" charset="0"/>
                <a:cs typeface="Arial" pitchFamily="34" charset="0"/>
              </a:rPr>
              <a:t>ATLAS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23" name="Freeform 95"/>
          <p:cNvSpPr>
            <a:spLocks/>
          </p:cNvSpPr>
          <p:nvPr/>
        </p:nvSpPr>
        <p:spPr bwMode="auto">
          <a:xfrm>
            <a:off x="6234113" y="3133725"/>
            <a:ext cx="276225" cy="28575"/>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24" name="Rectangle 96"/>
          <p:cNvSpPr>
            <a:spLocks noChangeArrowheads="1"/>
          </p:cNvSpPr>
          <p:nvPr/>
        </p:nvSpPr>
        <p:spPr bwMode="auto">
          <a:xfrm>
            <a:off x="6753225" y="2963862"/>
            <a:ext cx="666750"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34" charset="0"/>
                <a:cs typeface="Arial" pitchFamily="34" charset="0"/>
              </a:rPr>
              <a:t>TCM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25" name="Freeform 97"/>
          <p:cNvSpPr>
            <a:spLocks/>
          </p:cNvSpPr>
          <p:nvPr/>
        </p:nvSpPr>
        <p:spPr bwMode="auto">
          <a:xfrm>
            <a:off x="6224588" y="3600450"/>
            <a:ext cx="295275" cy="47625"/>
          </a:xfrm>
          <a:custGeom>
            <a:avLst/>
            <a:gdLst/>
            <a:ahLst/>
            <a:cxnLst>
              <a:cxn ang="0">
                <a:pos x="40" y="0"/>
              </a:cxn>
              <a:cxn ang="0">
                <a:pos x="456" y="0"/>
              </a:cxn>
              <a:cxn ang="0">
                <a:pos x="496" y="40"/>
              </a:cxn>
              <a:cxn ang="0">
                <a:pos x="456" y="80"/>
              </a:cxn>
              <a:cxn ang="0">
                <a:pos x="40" y="80"/>
              </a:cxn>
              <a:cxn ang="0">
                <a:pos x="0" y="40"/>
              </a:cxn>
              <a:cxn ang="0">
                <a:pos x="40" y="0"/>
              </a:cxn>
            </a:cxnLst>
            <a:rect l="0" t="0" r="r" b="b"/>
            <a:pathLst>
              <a:path w="496" h="80">
                <a:moveTo>
                  <a:pt x="40" y="0"/>
                </a:moveTo>
                <a:lnTo>
                  <a:pt x="456" y="0"/>
                </a:lnTo>
                <a:cubicBezTo>
                  <a:pt x="479" y="0"/>
                  <a:pt x="496" y="18"/>
                  <a:pt x="496" y="40"/>
                </a:cubicBezTo>
                <a:cubicBezTo>
                  <a:pt x="496" y="63"/>
                  <a:pt x="479" y="80"/>
                  <a:pt x="456" y="80"/>
                </a:cubicBezTo>
                <a:lnTo>
                  <a:pt x="40" y="80"/>
                </a:lnTo>
                <a:cubicBezTo>
                  <a:pt x="18" y="80"/>
                  <a:pt x="0" y="63"/>
                  <a:pt x="0" y="40"/>
                </a:cubicBezTo>
                <a:cubicBezTo>
                  <a:pt x="0" y="18"/>
                  <a:pt x="18" y="0"/>
                  <a:pt x="40" y="0"/>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9826" name="Rectangle 98"/>
          <p:cNvSpPr>
            <a:spLocks noChangeArrowheads="1"/>
          </p:cNvSpPr>
          <p:nvPr/>
        </p:nvSpPr>
        <p:spPr bwMode="auto">
          <a:xfrm>
            <a:off x="6753225" y="3443287"/>
            <a:ext cx="1400175" cy="400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34" charset="0"/>
                <a:cs typeface="Arial" pitchFamily="34" charset="0"/>
              </a:rPr>
              <a:t>Blacklisting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2" name="Straight Arrow Connector 101"/>
          <p:cNvCxnSpPr/>
          <p:nvPr/>
        </p:nvCxnSpPr>
        <p:spPr>
          <a:xfrm flipH="1">
            <a:off x="2209800" y="22860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874815" y="1967345"/>
            <a:ext cx="1143000" cy="461665"/>
          </a:xfrm>
          <a:prstGeom prst="rect">
            <a:avLst/>
          </a:prstGeom>
          <a:noFill/>
        </p:spPr>
        <p:txBody>
          <a:bodyPr wrap="square" rtlCol="0">
            <a:spAutoFit/>
          </a:bodyPr>
          <a:lstStyle/>
          <a:p>
            <a:r>
              <a:rPr lang="en-US" sz="2400" dirty="0" smtClean="0"/>
              <a:t>Ideal</a:t>
            </a:r>
            <a:endParaRPr lang="en-US" sz="2400" dirty="0"/>
          </a:p>
        </p:txBody>
      </p:sp>
      <p:sp>
        <p:nvSpPr>
          <p:cNvPr id="104" name="TextBox 103"/>
          <p:cNvSpPr txBox="1"/>
          <p:nvPr/>
        </p:nvSpPr>
        <p:spPr>
          <a:xfrm>
            <a:off x="6553200" y="1447800"/>
            <a:ext cx="2209800" cy="461665"/>
          </a:xfrm>
          <a:prstGeom prst="rect">
            <a:avLst/>
          </a:prstGeom>
          <a:solidFill>
            <a:schemeClr val="bg1"/>
          </a:solidFill>
        </p:spPr>
        <p:txBody>
          <a:bodyPr wrap="square" rtlCol="0">
            <a:spAutoFit/>
          </a:bodyPr>
          <a:lstStyle/>
          <a:p>
            <a:r>
              <a:rPr lang="en-US" sz="2400" dirty="0" smtClean="0"/>
              <a:t>App-unaware</a:t>
            </a:r>
            <a:endParaRPr lang="en-US" sz="2400" dirty="0"/>
          </a:p>
        </p:txBody>
      </p:sp>
      <p:sp>
        <p:nvSpPr>
          <p:cNvPr id="105" name="TextBox 104"/>
          <p:cNvSpPr txBox="1"/>
          <p:nvPr/>
        </p:nvSpPr>
        <p:spPr>
          <a:xfrm>
            <a:off x="6539350" y="1828800"/>
            <a:ext cx="1995050" cy="1569660"/>
          </a:xfrm>
          <a:prstGeom prst="rect">
            <a:avLst/>
          </a:prstGeom>
          <a:solidFill>
            <a:schemeClr val="bg1"/>
          </a:solidFill>
        </p:spPr>
        <p:txBody>
          <a:bodyPr wrap="square" rtlCol="0" anchor="ctr">
            <a:spAutoFit/>
          </a:bodyPr>
          <a:lstStyle/>
          <a:p>
            <a:endParaRPr lang="en-US" sz="2400" dirty="0" smtClean="0"/>
          </a:p>
          <a:p>
            <a:r>
              <a:rPr lang="en-US" sz="2400" dirty="0" smtClean="0"/>
              <a:t>App-aware (Ranking)</a:t>
            </a:r>
          </a:p>
          <a:p>
            <a:endParaRPr lang="en-US" sz="2400" dirty="0"/>
          </a:p>
        </p:txBody>
      </p:sp>
      <p:sp>
        <p:nvSpPr>
          <p:cNvPr id="106" name="TextBox 105"/>
          <p:cNvSpPr txBox="1"/>
          <p:nvPr/>
        </p:nvSpPr>
        <p:spPr>
          <a:xfrm>
            <a:off x="6537158" y="3283803"/>
            <a:ext cx="2216746" cy="830997"/>
          </a:xfrm>
          <a:prstGeom prst="rect">
            <a:avLst/>
          </a:prstGeom>
          <a:solidFill>
            <a:schemeClr val="bg1"/>
          </a:solidFill>
        </p:spPr>
        <p:txBody>
          <a:bodyPr wrap="square" rtlCol="0">
            <a:spAutoFit/>
          </a:bodyPr>
          <a:lstStyle/>
          <a:p>
            <a:r>
              <a:rPr lang="en-US" sz="2400" dirty="0" smtClean="0"/>
              <a:t>Our Solution </a:t>
            </a:r>
          </a:p>
          <a:p>
            <a:r>
              <a:rPr lang="en-US" sz="2400" dirty="0" smtClean="0"/>
              <a:t>(No Ranking)</a:t>
            </a:r>
            <a:endParaRPr lang="en-US" sz="2400" dirty="0"/>
          </a:p>
        </p:txBody>
      </p:sp>
      <p:sp>
        <p:nvSpPr>
          <p:cNvPr id="107" name="Rectangle 106"/>
          <p:cNvSpPr/>
          <p:nvPr/>
        </p:nvSpPr>
        <p:spPr>
          <a:xfrm>
            <a:off x="6224336" y="1519990"/>
            <a:ext cx="3352800" cy="251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172200" y="1900990"/>
            <a:ext cx="33528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188825" y="3419300"/>
            <a:ext cx="2452260" cy="83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748250" y="1947950"/>
            <a:ext cx="2786150" cy="1404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3657600" y="5036403"/>
            <a:ext cx="5486400" cy="830997"/>
          </a:xfrm>
          <a:prstGeom prst="rect">
            <a:avLst/>
          </a:prstGeom>
          <a:noFill/>
        </p:spPr>
        <p:txBody>
          <a:bodyPr wrap="square" rtlCol="0">
            <a:spAutoFit/>
          </a:bodyPr>
          <a:lstStyle/>
          <a:p>
            <a:r>
              <a:rPr lang="en-US" sz="2400" i="1" dirty="0" smtClean="0">
                <a:solidFill>
                  <a:srgbClr val="C00000"/>
                </a:solidFill>
              </a:rPr>
              <a:t>Is it essential to give up simplicity to optimize for performance and/or fairness?</a:t>
            </a:r>
            <a:endParaRPr lang="en-US" sz="2400" i="1" dirty="0">
              <a:solidFill>
                <a:srgbClr val="C00000"/>
              </a:solidFill>
            </a:endParaRPr>
          </a:p>
        </p:txBody>
      </p:sp>
      <p:sp>
        <p:nvSpPr>
          <p:cNvPr id="112" name="TextBox 111"/>
          <p:cNvSpPr txBox="1"/>
          <p:nvPr/>
        </p:nvSpPr>
        <p:spPr>
          <a:xfrm>
            <a:off x="3657600" y="5791200"/>
            <a:ext cx="5486400" cy="461665"/>
          </a:xfrm>
          <a:prstGeom prst="rect">
            <a:avLst/>
          </a:prstGeom>
          <a:noFill/>
        </p:spPr>
        <p:txBody>
          <a:bodyPr wrap="square" rtlCol="0">
            <a:spAutoFit/>
          </a:bodyPr>
          <a:lstStyle/>
          <a:p>
            <a:r>
              <a:rPr lang="en-US" sz="2400" b="1" i="1" dirty="0" smtClean="0"/>
              <a:t>Our solution achieves all three goals</a:t>
            </a:r>
            <a:endParaRPr lang="en-US" sz="2400" b="1" i="1" dirty="0"/>
          </a:p>
        </p:txBody>
      </p:sp>
      <p:sp>
        <p:nvSpPr>
          <p:cNvPr id="113" name="TextBox 112"/>
          <p:cNvSpPr txBox="1"/>
          <p:nvPr/>
        </p:nvSpPr>
        <p:spPr>
          <a:xfrm>
            <a:off x="1371600" y="6096000"/>
            <a:ext cx="2057400" cy="461665"/>
          </a:xfrm>
          <a:prstGeom prst="rect">
            <a:avLst/>
          </a:prstGeom>
          <a:noFill/>
        </p:spPr>
        <p:txBody>
          <a:bodyPr wrap="square" rtlCol="0">
            <a:spAutoFit/>
          </a:bodyPr>
          <a:lstStyle/>
          <a:p>
            <a:r>
              <a:rPr lang="en-US" sz="2400" i="1" dirty="0" smtClean="0"/>
              <a:t>Very Simple</a:t>
            </a:r>
            <a:endParaRPr lang="en-US" sz="2400" i="1" dirty="0"/>
          </a:p>
        </p:txBody>
      </p:sp>
      <p:sp>
        <p:nvSpPr>
          <p:cNvPr id="114" name="Oval 113"/>
          <p:cNvSpPr/>
          <p:nvPr/>
        </p:nvSpPr>
        <p:spPr>
          <a:xfrm>
            <a:off x="457200" y="6019800"/>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898358" y="2314074"/>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514600" y="3810000"/>
            <a:ext cx="533400" cy="5334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048000" y="2590800"/>
            <a:ext cx="2362200" cy="830997"/>
          </a:xfrm>
          <a:prstGeom prst="rect">
            <a:avLst/>
          </a:prstGeom>
          <a:noFill/>
        </p:spPr>
        <p:txBody>
          <a:bodyPr wrap="square" rtlCol="0">
            <a:spAutoFit/>
          </a:bodyPr>
          <a:lstStyle/>
          <a:p>
            <a:pPr algn="ctr"/>
            <a:r>
              <a:rPr lang="en-US" sz="2400" i="1" dirty="0" smtClean="0"/>
              <a:t>Low performance and fairness</a:t>
            </a:r>
            <a:endParaRPr lang="en-US" sz="2400" i="1" dirty="0"/>
          </a:p>
        </p:txBody>
      </p:sp>
      <p:sp>
        <p:nvSpPr>
          <p:cNvPr id="118" name="Oval 117"/>
          <p:cNvSpPr/>
          <p:nvPr/>
        </p:nvSpPr>
        <p:spPr>
          <a:xfrm rot="1741815">
            <a:off x="1222305" y="4165862"/>
            <a:ext cx="533400" cy="1695553"/>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752600" y="5638800"/>
            <a:ext cx="2057400" cy="461665"/>
          </a:xfrm>
          <a:prstGeom prst="rect">
            <a:avLst/>
          </a:prstGeom>
          <a:noFill/>
        </p:spPr>
        <p:txBody>
          <a:bodyPr wrap="square" rtlCol="0">
            <a:spAutoFit/>
          </a:bodyPr>
          <a:lstStyle/>
          <a:p>
            <a:r>
              <a:rPr lang="en-US" sz="2400" i="1" dirty="0" smtClean="0"/>
              <a:t>Complex</a:t>
            </a:r>
            <a:endParaRPr lang="en-US" sz="2400" i="1" dirty="0"/>
          </a:p>
        </p:txBody>
      </p:sp>
      <p:sp>
        <p:nvSpPr>
          <p:cNvPr id="55" name="Oval 54"/>
          <p:cNvSpPr/>
          <p:nvPr/>
        </p:nvSpPr>
        <p:spPr>
          <a:xfrm>
            <a:off x="1866090" y="3981855"/>
            <a:ext cx="228599"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flipH="1">
            <a:off x="3602185" y="33528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67200" y="3034145"/>
            <a:ext cx="2209800" cy="461665"/>
          </a:xfrm>
          <a:prstGeom prst="rect">
            <a:avLst/>
          </a:prstGeom>
          <a:noFill/>
        </p:spPr>
        <p:txBody>
          <a:bodyPr wrap="square" rtlCol="0">
            <a:spAutoFit/>
          </a:bodyPr>
          <a:lstStyle/>
          <a:p>
            <a:r>
              <a:rPr lang="en-US" sz="2400" dirty="0" smtClean="0"/>
              <a:t>Our Solution</a:t>
            </a:r>
            <a:endParaRPr lang="en-US" sz="2400" dirty="0"/>
          </a:p>
        </p:txBody>
      </p:sp>
    </p:spTree>
  </p:cSld>
  <p:clrMapOvr>
    <a:masterClrMapping/>
  </p:clrMapOvr>
  <p:transition advTm="974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98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97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97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8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7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80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98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98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98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0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29804"/>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110"/>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11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19"/>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89" grpId="0" animBg="1"/>
      <p:bldP spid="329798" grpId="0" animBg="1"/>
      <p:bldP spid="329799" grpId="0" animBg="1"/>
      <p:bldP spid="329800" grpId="0" animBg="1"/>
      <p:bldP spid="329801" grpId="0" animBg="1"/>
      <p:bldP spid="329802" grpId="0" animBg="1"/>
      <p:bldP spid="329803" grpId="0" animBg="1"/>
      <p:bldP spid="329804" grpId="0" animBg="1"/>
      <p:bldP spid="329813" grpId="0" animBg="1"/>
      <p:bldP spid="329814" grpId="0"/>
      <p:bldP spid="329815" grpId="0"/>
      <p:bldP spid="329816" grpId="0"/>
      <p:bldP spid="103" grpId="0"/>
      <p:bldP spid="104" grpId="0" animBg="1"/>
      <p:bldP spid="105" grpId="0" animBg="1"/>
      <p:bldP spid="108" grpId="0" animBg="1"/>
      <p:bldP spid="113" grpId="0"/>
      <p:bldP spid="113" grpId="1"/>
      <p:bldP spid="114" grpId="0" animBg="1"/>
      <p:bldP spid="114" grpId="1" animBg="1"/>
      <p:bldP spid="115" grpId="0" animBg="1"/>
      <p:bldP spid="115" grpId="1" animBg="1"/>
      <p:bldP spid="116" grpId="0" animBg="1"/>
      <p:bldP spid="116" grpId="1" animBg="1"/>
      <p:bldP spid="117" grpId="0"/>
      <p:bldP spid="117" grpId="1"/>
      <p:bldP spid="118" grpId="0" animBg="1"/>
      <p:bldP spid="118" grpId="1" animBg="1"/>
      <p:bldP spid="119" grpId="0"/>
      <p:bldP spid="119" grpId="1"/>
      <p:bldP spid="55" grpId="0" animBg="1"/>
      <p:bldP spid="4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ADRM: Key Ideas and Results </a:t>
            </a:r>
            <a:endParaRPr lang="en-US" dirty="0"/>
          </a:p>
        </p:txBody>
      </p:sp>
      <p:sp>
        <p:nvSpPr>
          <p:cNvPr id="3" name="Content Placeholder 2"/>
          <p:cNvSpPr>
            <a:spLocks noGrp="1"/>
          </p:cNvSpPr>
          <p:nvPr>
            <p:ph idx="1"/>
          </p:nvPr>
        </p:nvSpPr>
        <p:spPr/>
        <p:txBody>
          <a:bodyPr/>
          <a:lstStyle/>
          <a:p>
            <a:r>
              <a:rPr lang="en-US" dirty="0" smtClean="0">
                <a:solidFill>
                  <a:srgbClr val="C00000"/>
                </a:solidFill>
              </a:rPr>
              <a:t>Key Ideas:</a:t>
            </a:r>
          </a:p>
          <a:p>
            <a:pPr lvl="1"/>
            <a:r>
              <a:rPr lang="en-US" dirty="0" smtClean="0"/>
              <a:t>Memory bandwidth captures impact of shared cache and memory bandwidth interference</a:t>
            </a:r>
          </a:p>
          <a:p>
            <a:pPr lvl="1"/>
            <a:r>
              <a:rPr lang="en-US" dirty="0" smtClean="0">
                <a:solidFill>
                  <a:srgbClr val="0070C0"/>
                </a:solidFill>
              </a:rPr>
              <a:t>Model degradation in performance as linearly proportional to bandwidth increase/decrease</a:t>
            </a:r>
          </a:p>
          <a:p>
            <a:pPr lvl="1"/>
            <a:endParaRPr lang="en-US" dirty="0" smtClean="0"/>
          </a:p>
          <a:p>
            <a:r>
              <a:rPr lang="en-US" dirty="0" smtClean="0">
                <a:solidFill>
                  <a:srgbClr val="C00000"/>
                </a:solidFill>
              </a:rPr>
              <a:t>Key Results:</a:t>
            </a:r>
          </a:p>
          <a:p>
            <a:pPr lvl="1"/>
            <a:r>
              <a:rPr lang="en-US" dirty="0" smtClean="0">
                <a:solidFill>
                  <a:srgbClr val="0070C0"/>
                </a:solidFill>
              </a:rPr>
              <a:t>Average performance improvement of 9.67% on a 4-node cluster</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pPr/>
              <a:t>150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in Heterogeneous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Staged memory scheduling </a:t>
            </a:r>
          </a:p>
          <a:p>
            <a:pPr lvl="1"/>
            <a:r>
              <a:rPr lang="en-US" dirty="0" smtClean="0"/>
              <a:t>In collaboration with </a:t>
            </a:r>
            <a:r>
              <a:rPr lang="en-US" dirty="0" err="1" smtClean="0"/>
              <a:t>Rachata</a:t>
            </a:r>
            <a:r>
              <a:rPr lang="en-US" dirty="0" smtClean="0"/>
              <a:t> </a:t>
            </a:r>
            <a:r>
              <a:rPr lang="en-US" dirty="0" err="1" smtClean="0"/>
              <a:t>Ausavarungnirun</a:t>
            </a:r>
            <a:r>
              <a:rPr lang="en-US" dirty="0" smtClean="0"/>
              <a:t>, Kevin Chang and Gabriel </a:t>
            </a:r>
            <a:r>
              <a:rPr lang="en-US" dirty="0" err="1" smtClean="0"/>
              <a:t>Loh</a:t>
            </a:r>
            <a:endParaRPr lang="en-US" dirty="0" smtClean="0"/>
          </a:p>
          <a:p>
            <a:pPr lvl="1"/>
            <a:r>
              <a:rPr lang="en-US" dirty="0" smtClean="0">
                <a:solidFill>
                  <a:srgbClr val="0070C0"/>
                </a:solidFill>
              </a:rPr>
              <a:t>Goal: </a:t>
            </a:r>
            <a:r>
              <a:rPr lang="en-US" i="1" dirty="0" smtClean="0"/>
              <a:t>High performance in CPU-GPU systems</a:t>
            </a:r>
          </a:p>
          <a:p>
            <a:pPr lvl="1"/>
            <a:endParaRPr lang="en-US" dirty="0" smtClean="0"/>
          </a:p>
          <a:p>
            <a:r>
              <a:rPr lang="en-US" dirty="0" smtClean="0"/>
              <a:t>Memory scheduling in heterogeneous systems</a:t>
            </a:r>
          </a:p>
          <a:p>
            <a:pPr lvl="1"/>
            <a:r>
              <a:rPr lang="en-US" dirty="0" smtClean="0"/>
              <a:t>In collaboration with </a:t>
            </a:r>
            <a:r>
              <a:rPr lang="en-US" dirty="0" err="1" smtClean="0"/>
              <a:t>Hiroukui</a:t>
            </a:r>
            <a:r>
              <a:rPr lang="en-US" dirty="0" smtClean="0"/>
              <a:t> </a:t>
            </a:r>
            <a:r>
              <a:rPr lang="en-US" dirty="0" err="1" smtClean="0"/>
              <a:t>Usui</a:t>
            </a:r>
            <a:endParaRPr lang="en-US" dirty="0" smtClean="0"/>
          </a:p>
          <a:p>
            <a:pPr lvl="1"/>
            <a:r>
              <a:rPr lang="en-US" dirty="0" smtClean="0">
                <a:solidFill>
                  <a:srgbClr val="0070C0"/>
                </a:solidFill>
              </a:rPr>
              <a:t>Goal: </a:t>
            </a:r>
            <a:r>
              <a:rPr lang="en-US" i="1" dirty="0" smtClean="0"/>
              <a:t>Meet deadlines for accelerators while improving performance</a:t>
            </a:r>
            <a:endParaRPr lang="en-US" i="1"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Predictability in Heterogeneous Systems</a:t>
            </a:r>
            <a:endParaRPr lang="en-US" dirty="0"/>
          </a:p>
        </p:txBody>
      </p:sp>
      <p:sp>
        <p:nvSpPr>
          <p:cNvPr id="5" name="Rectangle 12"/>
          <p:cNvSpPr>
            <a:spLocks noChangeArrowheads="1"/>
          </p:cNvSpPr>
          <p:nvPr/>
        </p:nvSpPr>
        <p:spPr bwMode="auto">
          <a:xfrm>
            <a:off x="63064" y="2297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 name="TextBox 13"/>
          <p:cNvSpPr txBox="1">
            <a:spLocks noChangeArrowheads="1"/>
          </p:cNvSpPr>
          <p:nvPr/>
        </p:nvSpPr>
        <p:spPr bwMode="auto">
          <a:xfrm>
            <a:off x="63064" y="2465338"/>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8" name="Rectangle 16"/>
          <p:cNvSpPr>
            <a:spLocks noChangeArrowheads="1"/>
          </p:cNvSpPr>
          <p:nvPr/>
        </p:nvSpPr>
        <p:spPr bwMode="auto">
          <a:xfrm>
            <a:off x="918017" y="2297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9" name="TextBox 17"/>
          <p:cNvSpPr txBox="1">
            <a:spLocks noChangeArrowheads="1"/>
          </p:cNvSpPr>
          <p:nvPr/>
        </p:nvSpPr>
        <p:spPr bwMode="auto">
          <a:xfrm>
            <a:off x="918017" y="2465338"/>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19"/>
          <p:cNvSpPr>
            <a:spLocks noChangeArrowheads="1"/>
          </p:cNvSpPr>
          <p:nvPr/>
        </p:nvSpPr>
        <p:spPr bwMode="auto">
          <a:xfrm>
            <a:off x="1772970" y="2297113"/>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0"/>
          <p:cNvSpPr txBox="1">
            <a:spLocks noChangeArrowheads="1"/>
          </p:cNvSpPr>
          <p:nvPr/>
        </p:nvSpPr>
        <p:spPr bwMode="auto">
          <a:xfrm>
            <a:off x="1772970" y="2465338"/>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4" name="Rectangle 22"/>
          <p:cNvSpPr>
            <a:spLocks noChangeArrowheads="1"/>
          </p:cNvSpPr>
          <p:nvPr/>
        </p:nvSpPr>
        <p:spPr bwMode="auto">
          <a:xfrm>
            <a:off x="2626336" y="2297113"/>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5" name="TextBox 23"/>
          <p:cNvSpPr txBox="1">
            <a:spLocks noChangeArrowheads="1"/>
          </p:cNvSpPr>
          <p:nvPr/>
        </p:nvSpPr>
        <p:spPr bwMode="auto">
          <a:xfrm>
            <a:off x="2626336" y="2465338"/>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25"/>
          <p:cNvSpPr>
            <a:spLocks noChangeArrowheads="1"/>
          </p:cNvSpPr>
          <p:nvPr/>
        </p:nvSpPr>
        <p:spPr bwMode="auto">
          <a:xfrm>
            <a:off x="63064" y="3075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26"/>
          <p:cNvSpPr txBox="1">
            <a:spLocks noChangeArrowheads="1"/>
          </p:cNvSpPr>
          <p:nvPr/>
        </p:nvSpPr>
        <p:spPr bwMode="auto">
          <a:xfrm>
            <a:off x="63064" y="324365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0" name="Rectangle 28"/>
          <p:cNvSpPr>
            <a:spLocks noChangeArrowheads="1"/>
          </p:cNvSpPr>
          <p:nvPr/>
        </p:nvSpPr>
        <p:spPr bwMode="auto">
          <a:xfrm>
            <a:off x="918017" y="3075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1" name="TextBox 29"/>
          <p:cNvSpPr txBox="1">
            <a:spLocks noChangeArrowheads="1"/>
          </p:cNvSpPr>
          <p:nvPr/>
        </p:nvSpPr>
        <p:spPr bwMode="auto">
          <a:xfrm>
            <a:off x="918017" y="324365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31"/>
          <p:cNvSpPr>
            <a:spLocks noChangeArrowheads="1"/>
          </p:cNvSpPr>
          <p:nvPr/>
        </p:nvSpPr>
        <p:spPr bwMode="auto">
          <a:xfrm>
            <a:off x="1772970" y="307586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32"/>
          <p:cNvSpPr txBox="1">
            <a:spLocks noChangeArrowheads="1"/>
          </p:cNvSpPr>
          <p:nvPr/>
        </p:nvSpPr>
        <p:spPr bwMode="auto">
          <a:xfrm>
            <a:off x="1772970" y="3243653"/>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26" name="Rectangle 36"/>
          <p:cNvSpPr>
            <a:spLocks noChangeArrowheads="1"/>
          </p:cNvSpPr>
          <p:nvPr/>
        </p:nvSpPr>
        <p:spPr bwMode="auto">
          <a:xfrm>
            <a:off x="2626336" y="307586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7" name="TextBox 37"/>
          <p:cNvSpPr txBox="1">
            <a:spLocks noChangeArrowheads="1"/>
          </p:cNvSpPr>
          <p:nvPr/>
        </p:nvSpPr>
        <p:spPr bwMode="auto">
          <a:xfrm>
            <a:off x="2626336" y="324365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53" name="Rectangle 65"/>
          <p:cNvSpPr>
            <a:spLocks noChangeArrowheads="1"/>
          </p:cNvSpPr>
          <p:nvPr/>
        </p:nvSpPr>
        <p:spPr bwMode="auto">
          <a:xfrm>
            <a:off x="6668871" y="2551113"/>
            <a:ext cx="2325468" cy="308768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54" name="TextBox 66"/>
          <p:cNvSpPr txBox="1">
            <a:spLocks noChangeArrowheads="1"/>
          </p:cNvSpPr>
          <p:nvPr/>
        </p:nvSpPr>
        <p:spPr bwMode="auto">
          <a:xfrm>
            <a:off x="6935431" y="3581400"/>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55" name="Left-Right Arrow 67"/>
          <p:cNvSpPr>
            <a:spLocks noChangeArrowheads="1"/>
          </p:cNvSpPr>
          <p:nvPr/>
        </p:nvSpPr>
        <p:spPr bwMode="auto">
          <a:xfrm>
            <a:off x="5787808" y="2590800"/>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57" name="Rectangle 65"/>
          <p:cNvSpPr>
            <a:spLocks noChangeArrowheads="1"/>
          </p:cNvSpPr>
          <p:nvPr/>
        </p:nvSpPr>
        <p:spPr bwMode="auto">
          <a:xfrm>
            <a:off x="4225708" y="2133600"/>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58" name="TextBox 66"/>
          <p:cNvSpPr txBox="1">
            <a:spLocks noChangeArrowheads="1"/>
          </p:cNvSpPr>
          <p:nvPr/>
        </p:nvSpPr>
        <p:spPr bwMode="auto">
          <a:xfrm>
            <a:off x="4249311" y="2410751"/>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59" name="Left-Right Arrow 67"/>
          <p:cNvSpPr>
            <a:spLocks noChangeArrowheads="1"/>
          </p:cNvSpPr>
          <p:nvPr/>
        </p:nvSpPr>
        <p:spPr bwMode="auto">
          <a:xfrm>
            <a:off x="3341471" y="2643188"/>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3" name="Slide Number Placeholder 42"/>
          <p:cNvSpPr>
            <a:spLocks noGrp="1"/>
          </p:cNvSpPr>
          <p:nvPr>
            <p:ph type="sldNum" sz="quarter" idx="12"/>
          </p:nvPr>
        </p:nvSpPr>
        <p:spPr/>
        <p:txBody>
          <a:bodyPr/>
          <a:lstStyle/>
          <a:p>
            <a:fld id="{B6F15528-21DE-4FAA-801E-634DDDAF4B2B}" type="slidenum">
              <a:rPr lang="en-US" smtClean="0"/>
              <a:pPr/>
              <a:t>152</a:t>
            </a:fld>
            <a:endParaRPr lang="en-US" dirty="0"/>
          </a:p>
        </p:txBody>
      </p:sp>
      <p:sp>
        <p:nvSpPr>
          <p:cNvPr id="46" name="Rectangle 25"/>
          <p:cNvSpPr>
            <a:spLocks noChangeArrowheads="1"/>
          </p:cNvSpPr>
          <p:nvPr/>
        </p:nvSpPr>
        <p:spPr bwMode="auto">
          <a:xfrm>
            <a:off x="1752600" y="4114800"/>
            <a:ext cx="1526739" cy="6858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49" name="TextBox 26"/>
          <p:cNvSpPr txBox="1">
            <a:spLocks noChangeArrowheads="1"/>
          </p:cNvSpPr>
          <p:nvPr/>
        </p:nvSpPr>
        <p:spPr bwMode="auto">
          <a:xfrm>
            <a:off x="1905000" y="4309269"/>
            <a:ext cx="1219200" cy="323165"/>
          </a:xfrm>
          <a:prstGeom prst="rect">
            <a:avLst/>
          </a:prstGeom>
          <a:noFill/>
          <a:ln w="9525">
            <a:noFill/>
            <a:miter lim="800000"/>
            <a:headEnd/>
            <a:tailEnd/>
          </a:ln>
        </p:spPr>
        <p:txBody>
          <a:bodyPr wrap="square">
            <a:spAutoFit/>
          </a:bodyPr>
          <a:lstStyle/>
          <a:p>
            <a:pPr algn="ctr"/>
            <a:r>
              <a:rPr lang="en-US" sz="1500" dirty="0" smtClean="0">
                <a:latin typeface="Tahoma" pitchFamily="34" charset="0"/>
                <a:ea typeface="Tahoma" pitchFamily="34" charset="0"/>
                <a:cs typeface="Tahoma" pitchFamily="34" charset="0"/>
              </a:rPr>
              <a:t>Accelerator</a:t>
            </a:r>
            <a:endParaRPr lang="en-US" sz="1500" dirty="0">
              <a:latin typeface="Tahoma" pitchFamily="34" charset="0"/>
              <a:ea typeface="Tahoma" pitchFamily="34" charset="0"/>
              <a:cs typeface="Tahoma" pitchFamily="34" charset="0"/>
            </a:endParaRPr>
          </a:p>
        </p:txBody>
      </p:sp>
      <p:sp>
        <p:nvSpPr>
          <p:cNvPr id="60" name="Left-Right Arrow 67"/>
          <p:cNvSpPr>
            <a:spLocks noChangeArrowheads="1"/>
          </p:cNvSpPr>
          <p:nvPr/>
        </p:nvSpPr>
        <p:spPr bwMode="auto">
          <a:xfrm>
            <a:off x="3279339" y="4177865"/>
            <a:ext cx="3352800" cy="533400"/>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61" name="Left-Right Arrow 67"/>
          <p:cNvSpPr>
            <a:spLocks noChangeArrowheads="1"/>
          </p:cNvSpPr>
          <p:nvPr/>
        </p:nvSpPr>
        <p:spPr bwMode="auto">
          <a:xfrm>
            <a:off x="3279339" y="5031830"/>
            <a:ext cx="3352800" cy="533400"/>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33" name="Rectangle 25"/>
          <p:cNvSpPr>
            <a:spLocks noChangeArrowheads="1"/>
          </p:cNvSpPr>
          <p:nvPr/>
        </p:nvSpPr>
        <p:spPr bwMode="auto">
          <a:xfrm>
            <a:off x="1749861" y="4953000"/>
            <a:ext cx="1526739" cy="6858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26"/>
          <p:cNvSpPr txBox="1">
            <a:spLocks noChangeArrowheads="1"/>
          </p:cNvSpPr>
          <p:nvPr/>
        </p:nvSpPr>
        <p:spPr bwMode="auto">
          <a:xfrm>
            <a:off x="1902261" y="5147469"/>
            <a:ext cx="1219200" cy="323165"/>
          </a:xfrm>
          <a:prstGeom prst="rect">
            <a:avLst/>
          </a:prstGeom>
          <a:noFill/>
          <a:ln w="9525">
            <a:noFill/>
            <a:miter lim="800000"/>
            <a:headEnd/>
            <a:tailEnd/>
          </a:ln>
        </p:spPr>
        <p:txBody>
          <a:bodyPr wrap="square">
            <a:spAutoFit/>
          </a:bodyPr>
          <a:lstStyle/>
          <a:p>
            <a:pPr algn="ctr"/>
            <a:r>
              <a:rPr lang="en-US" sz="1500" dirty="0" smtClean="0">
                <a:latin typeface="Tahoma" pitchFamily="34" charset="0"/>
                <a:ea typeface="Tahoma" pitchFamily="34" charset="0"/>
                <a:cs typeface="Tahoma" pitchFamily="34" charset="0"/>
              </a:rPr>
              <a:t>Accelerator</a:t>
            </a:r>
            <a:endParaRPr lang="en-US" sz="1500" dirty="0">
              <a:latin typeface="Tahoma" pitchFamily="34" charset="0"/>
              <a:ea typeface="Tahoma" pitchFamily="34" charset="0"/>
              <a:cs typeface="Tahoma" pitchFamily="34" charset="0"/>
            </a:endParaRPr>
          </a:p>
        </p:txBody>
      </p:sp>
    </p:spTree>
  </p:cSld>
  <p:clrMapOvr>
    <a:masterClrMapping/>
  </p:clrMapOvr>
  <p:transition advTm="13141"/>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our Scheduler (SQUASH)</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C00000"/>
                </a:solidFill>
              </a:rPr>
              <a:t>Goal:</a:t>
            </a:r>
            <a:r>
              <a:rPr lang="en-US" dirty="0" smtClean="0"/>
              <a:t> Design a memory scheduler that </a:t>
            </a:r>
          </a:p>
          <a:p>
            <a:pPr lvl="1"/>
            <a:r>
              <a:rPr lang="en-US" dirty="0" smtClean="0"/>
              <a:t>Meets accelerators’ deadlines </a:t>
            </a:r>
            <a:r>
              <a:rPr lang="en-US" i="1" dirty="0" smtClean="0"/>
              <a:t>and</a:t>
            </a:r>
          </a:p>
          <a:p>
            <a:pPr lvl="1"/>
            <a:r>
              <a:rPr lang="en-US" dirty="0" smtClean="0"/>
              <a:t>Achieves high CPU performance</a:t>
            </a:r>
          </a:p>
          <a:p>
            <a:pPr lvl="1"/>
            <a:endParaRPr lang="en-US" dirty="0" smtClean="0"/>
          </a:p>
          <a:p>
            <a:r>
              <a:rPr lang="en-US" dirty="0" smtClean="0">
                <a:solidFill>
                  <a:srgbClr val="C00000"/>
                </a:solidFill>
              </a:rPr>
              <a:t>Basic Idea:</a:t>
            </a:r>
          </a:p>
          <a:p>
            <a:pPr lvl="1"/>
            <a:r>
              <a:rPr lang="en-US" i="1" dirty="0" smtClean="0"/>
              <a:t>Different CPU applications and hardware accelerators have different memory requirements</a:t>
            </a:r>
          </a:p>
          <a:p>
            <a:pPr lvl="1"/>
            <a:r>
              <a:rPr lang="en-US" dirty="0" smtClean="0"/>
              <a:t>Track progress of different agents and prioritize accordingly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Key Observation:</a:t>
            </a:r>
            <a:br>
              <a:rPr lang="en-US" dirty="0" smtClean="0"/>
            </a:br>
            <a:r>
              <a:rPr lang="en-US" dirty="0" smtClean="0"/>
              <a:t>Distribute Priority for Accelerators</a:t>
            </a:r>
            <a:endParaRPr lang="en-US" dirty="0"/>
          </a:p>
        </p:txBody>
      </p:sp>
      <p:sp>
        <p:nvSpPr>
          <p:cNvPr id="3" name="Content Placeholder 2"/>
          <p:cNvSpPr>
            <a:spLocks noGrp="1"/>
          </p:cNvSpPr>
          <p:nvPr>
            <p:ph idx="1"/>
          </p:nvPr>
        </p:nvSpPr>
        <p:spPr/>
        <p:txBody>
          <a:bodyPr/>
          <a:lstStyle/>
          <a:p>
            <a:r>
              <a:rPr lang="en-US" dirty="0" smtClean="0"/>
              <a:t>Accelerators need priority to meet deadlines</a:t>
            </a:r>
          </a:p>
          <a:p>
            <a:r>
              <a:rPr lang="en-US" dirty="0" smtClean="0"/>
              <a:t>Worst case prioritization not always the best</a:t>
            </a:r>
          </a:p>
          <a:p>
            <a:r>
              <a:rPr lang="en-US" dirty="0" smtClean="0"/>
              <a:t>Prioritize accelerators when they are not on track to meet a deadline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154</a:t>
            </a:fld>
            <a:endParaRPr lang="en-US"/>
          </a:p>
        </p:txBody>
      </p:sp>
      <p:sp>
        <p:nvSpPr>
          <p:cNvPr id="5" name="TextBox 4"/>
          <p:cNvSpPr txBox="1"/>
          <p:nvPr/>
        </p:nvSpPr>
        <p:spPr>
          <a:xfrm>
            <a:off x="609600" y="4648200"/>
            <a:ext cx="7924800" cy="1200329"/>
          </a:xfrm>
          <a:prstGeom prst="rect">
            <a:avLst/>
          </a:prstGeom>
          <a:noFill/>
        </p:spPr>
        <p:txBody>
          <a:bodyPr wrap="square" rtlCol="0">
            <a:spAutoFit/>
          </a:bodyPr>
          <a:lstStyle/>
          <a:p>
            <a:pPr algn="ctr"/>
            <a:r>
              <a:rPr lang="en-US" sz="3600" i="1" dirty="0" smtClean="0">
                <a:solidFill>
                  <a:srgbClr val="C00000"/>
                </a:solidFill>
              </a:rPr>
              <a:t>Distributing priority mitigates impact of accelerators on CPU cores’ requests</a:t>
            </a:r>
            <a:endParaRPr lang="en-US" sz="36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Key Observation: </a:t>
            </a:r>
            <a:br>
              <a:rPr lang="en-US" dirty="0" smtClean="0"/>
            </a:br>
            <a:r>
              <a:rPr lang="en-US" dirty="0" smtClean="0"/>
              <a:t>Not All Accelerators are Equal</a:t>
            </a:r>
            <a:endParaRPr lang="en-US" dirty="0"/>
          </a:p>
        </p:txBody>
      </p:sp>
      <p:sp>
        <p:nvSpPr>
          <p:cNvPr id="3" name="Content Placeholder 2"/>
          <p:cNvSpPr>
            <a:spLocks noGrp="1"/>
          </p:cNvSpPr>
          <p:nvPr>
            <p:ph idx="1"/>
          </p:nvPr>
        </p:nvSpPr>
        <p:spPr>
          <a:xfrm>
            <a:off x="457200" y="1600201"/>
            <a:ext cx="8229600" cy="2514600"/>
          </a:xfrm>
        </p:spPr>
        <p:txBody>
          <a:bodyPr/>
          <a:lstStyle/>
          <a:p>
            <a:r>
              <a:rPr lang="en-US" dirty="0" smtClean="0"/>
              <a:t>Long-deadline accelerators are more likely to meet their deadlines</a:t>
            </a:r>
          </a:p>
          <a:p>
            <a:r>
              <a:rPr lang="en-US" dirty="0" smtClean="0"/>
              <a:t>Short-deadline accelerators are more likely to miss their deadlines</a:t>
            </a:r>
          </a:p>
        </p:txBody>
      </p:sp>
      <p:sp>
        <p:nvSpPr>
          <p:cNvPr id="4" name="Slide Number Placeholder 3"/>
          <p:cNvSpPr>
            <a:spLocks noGrp="1"/>
          </p:cNvSpPr>
          <p:nvPr>
            <p:ph type="sldNum" sz="quarter" idx="12"/>
          </p:nvPr>
        </p:nvSpPr>
        <p:spPr/>
        <p:txBody>
          <a:bodyPr/>
          <a:lstStyle/>
          <a:p>
            <a:fld id="{2CF4AA75-1AE0-4593-99DD-33F3F40BED72}" type="slidenum">
              <a:rPr lang="en-US" smtClean="0"/>
              <a:pPr/>
              <a:t>155</a:t>
            </a:fld>
            <a:endParaRPr lang="en-US"/>
          </a:p>
        </p:txBody>
      </p:sp>
      <p:sp>
        <p:nvSpPr>
          <p:cNvPr id="6" name="TextBox 5"/>
          <p:cNvSpPr txBox="1"/>
          <p:nvPr/>
        </p:nvSpPr>
        <p:spPr>
          <a:xfrm>
            <a:off x="609600" y="4648200"/>
            <a:ext cx="7924800" cy="1754326"/>
          </a:xfrm>
          <a:prstGeom prst="rect">
            <a:avLst/>
          </a:prstGeom>
          <a:noFill/>
        </p:spPr>
        <p:txBody>
          <a:bodyPr wrap="square" rtlCol="0">
            <a:spAutoFit/>
          </a:bodyPr>
          <a:lstStyle/>
          <a:p>
            <a:pPr algn="ctr"/>
            <a:r>
              <a:rPr lang="en-US" sz="3600" i="1" dirty="0" smtClean="0">
                <a:solidFill>
                  <a:srgbClr val="C00000"/>
                </a:solidFill>
              </a:rPr>
              <a:t>Schedule short-deadline accelerators based on worst-case memory access time </a:t>
            </a:r>
          </a:p>
          <a:p>
            <a:pPr algn="ctr"/>
            <a:endParaRPr lang="en-US" sz="36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Key Observation: </a:t>
            </a:r>
            <a:br>
              <a:rPr lang="en-US" dirty="0" smtClean="0"/>
            </a:br>
            <a:r>
              <a:rPr lang="en-US" dirty="0" smtClean="0"/>
              <a:t>Not All CPU cores are Equal</a:t>
            </a:r>
            <a:endParaRPr lang="en-US" dirty="0"/>
          </a:p>
        </p:txBody>
      </p:sp>
      <p:sp>
        <p:nvSpPr>
          <p:cNvPr id="3" name="Content Placeholder 2"/>
          <p:cNvSpPr>
            <a:spLocks noGrp="1"/>
          </p:cNvSpPr>
          <p:nvPr>
            <p:ph idx="1"/>
          </p:nvPr>
        </p:nvSpPr>
        <p:spPr/>
        <p:txBody>
          <a:bodyPr/>
          <a:lstStyle/>
          <a:p>
            <a:r>
              <a:rPr lang="en-US" dirty="0" smtClean="0"/>
              <a:t>Memory-intensive cores are much less vulnerable to interference</a:t>
            </a:r>
          </a:p>
          <a:p>
            <a:r>
              <a:rPr lang="en-US" dirty="0" smtClean="0"/>
              <a:t>Memory non-intensive cores are much more vulnerable to interference</a:t>
            </a:r>
          </a:p>
          <a:p>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156</a:t>
            </a:fld>
            <a:endParaRPr lang="en-US"/>
          </a:p>
        </p:txBody>
      </p:sp>
      <p:sp>
        <p:nvSpPr>
          <p:cNvPr id="5" name="TextBox 4"/>
          <p:cNvSpPr txBox="1"/>
          <p:nvPr/>
        </p:nvSpPr>
        <p:spPr>
          <a:xfrm>
            <a:off x="0" y="4648200"/>
            <a:ext cx="9144000" cy="1692771"/>
          </a:xfrm>
          <a:prstGeom prst="rect">
            <a:avLst/>
          </a:prstGeom>
          <a:noFill/>
        </p:spPr>
        <p:txBody>
          <a:bodyPr wrap="square" rtlCol="0">
            <a:spAutoFit/>
          </a:bodyPr>
          <a:lstStyle/>
          <a:p>
            <a:pPr algn="ctr"/>
            <a:r>
              <a:rPr lang="en-US" sz="3400" i="1" dirty="0" smtClean="0">
                <a:solidFill>
                  <a:srgbClr val="C00000"/>
                </a:solidFill>
              </a:rPr>
              <a:t>Prioritize accelerators over memory-intensive cores to ensure accelerators do not become urgent</a:t>
            </a:r>
          </a:p>
          <a:p>
            <a:pPr algn="ctr"/>
            <a:endParaRPr lang="en-US" sz="3600" i="1" dirty="0">
              <a:solidFill>
                <a:srgbClr val="C00000"/>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SQUASH: Key Ideas and Results</a:t>
            </a:r>
            <a:endParaRPr lang="en-US" dirty="0"/>
          </a:p>
        </p:txBody>
      </p:sp>
      <p:sp>
        <p:nvSpPr>
          <p:cNvPr id="3" name="Content Placeholder 2"/>
          <p:cNvSpPr>
            <a:spLocks noGrp="1"/>
          </p:cNvSpPr>
          <p:nvPr>
            <p:ph idx="1"/>
          </p:nvPr>
        </p:nvSpPr>
        <p:spPr/>
        <p:txBody>
          <a:bodyPr>
            <a:normAutofit/>
          </a:bodyPr>
          <a:lstStyle/>
          <a:p>
            <a:r>
              <a:rPr lang="en-US" i="1" dirty="0" smtClean="0"/>
              <a:t>Distribute priority for HWAs</a:t>
            </a:r>
          </a:p>
          <a:p>
            <a:r>
              <a:rPr lang="en-US" i="1" dirty="0" smtClean="0"/>
              <a:t>Prioritize HWAs over memory-intensive CPU cores even when not urgent</a:t>
            </a:r>
          </a:p>
          <a:p>
            <a:r>
              <a:rPr lang="en-US" i="1" dirty="0" smtClean="0"/>
              <a:t>Prioritize short-deadline-period HWAs based on worst case estimates</a:t>
            </a:r>
          </a:p>
        </p:txBody>
      </p:sp>
      <p:sp>
        <p:nvSpPr>
          <p:cNvPr id="4" name="Slide Number Placeholder 3"/>
          <p:cNvSpPr>
            <a:spLocks noGrp="1"/>
          </p:cNvSpPr>
          <p:nvPr>
            <p:ph type="sldNum" sz="quarter" idx="12"/>
          </p:nvPr>
        </p:nvSpPr>
        <p:spPr/>
        <p:txBody>
          <a:bodyPr/>
          <a:lstStyle/>
          <a:p>
            <a:fld id="{2CF4AA75-1AE0-4593-99DD-33F3F40BED72}" type="slidenum">
              <a:rPr lang="en-US" smtClean="0"/>
              <a:pPr/>
              <a:t>157</a:t>
            </a:fld>
            <a:endParaRPr lang="en-US"/>
          </a:p>
        </p:txBody>
      </p:sp>
      <p:sp>
        <p:nvSpPr>
          <p:cNvPr id="5" name="TextBox 4"/>
          <p:cNvSpPr txBox="1"/>
          <p:nvPr/>
        </p:nvSpPr>
        <p:spPr>
          <a:xfrm>
            <a:off x="0" y="4648200"/>
            <a:ext cx="9144000" cy="1200329"/>
          </a:xfrm>
          <a:prstGeom prst="rect">
            <a:avLst/>
          </a:prstGeom>
          <a:noFill/>
        </p:spPr>
        <p:txBody>
          <a:bodyPr wrap="square" rtlCol="0">
            <a:spAutoFit/>
          </a:bodyPr>
          <a:lstStyle/>
          <a:p>
            <a:pPr algn="ctr"/>
            <a:r>
              <a:rPr lang="en-US" sz="3600" i="1" dirty="0" smtClean="0">
                <a:solidFill>
                  <a:srgbClr val="C00000"/>
                </a:solidFill>
              </a:rPr>
              <a:t>Improves CPU performance by 7-21%</a:t>
            </a:r>
          </a:p>
          <a:p>
            <a:pPr algn="ctr"/>
            <a:r>
              <a:rPr lang="en-US" sz="3600" i="1" dirty="0" smtClean="0">
                <a:solidFill>
                  <a:srgbClr val="C00000"/>
                </a:solidFill>
              </a:rPr>
              <a:t>Meets 99.9% of deadlines for HWAs</a:t>
            </a:r>
            <a:endParaRPr lang="en-US" sz="3600" i="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Previous </a:t>
            </a:r>
            <a:br>
              <a:rPr lang="en-US" dirty="0" smtClean="0"/>
            </a:br>
            <a:r>
              <a:rPr lang="en-US" dirty="0" smtClean="0"/>
              <a:t>Application-aware Memory Schedulers</a:t>
            </a:r>
            <a:endParaRPr lang="en-US" dirty="0"/>
          </a:p>
        </p:txBody>
      </p:sp>
      <p:sp>
        <p:nvSpPr>
          <p:cNvPr id="3" name="Content Placeholder 2"/>
          <p:cNvSpPr>
            <a:spLocks noGrp="1"/>
          </p:cNvSpPr>
          <p:nvPr>
            <p:ph idx="1"/>
          </p:nvPr>
        </p:nvSpPr>
        <p:spPr>
          <a:xfrm>
            <a:off x="97275" y="1600200"/>
            <a:ext cx="8915400" cy="4525963"/>
          </a:xfrm>
        </p:spPr>
        <p:txBody>
          <a:bodyPr/>
          <a:lstStyle/>
          <a:p>
            <a:pPr marL="1200150" lvl="1" indent="-742950">
              <a:buNone/>
            </a:pPr>
            <a:endParaRPr lang="en-US" sz="3400" dirty="0" smtClean="0">
              <a:solidFill>
                <a:schemeClr val="tx2">
                  <a:lumMod val="60000"/>
                  <a:lumOff val="40000"/>
                </a:schemeClr>
              </a:solidFill>
            </a:endParaRPr>
          </a:p>
          <a:p>
            <a:pPr marL="1200150" lvl="1" indent="-742950">
              <a:buNone/>
            </a:pPr>
            <a:r>
              <a:rPr lang="en-US" sz="3400" dirty="0" smtClean="0">
                <a:solidFill>
                  <a:schemeClr val="tx2">
                    <a:lumMod val="60000"/>
                    <a:lumOff val="40000"/>
                  </a:schemeClr>
                </a:solidFill>
              </a:rPr>
              <a:t>1.</a:t>
            </a:r>
            <a:r>
              <a:rPr lang="en-US" sz="3400" dirty="0" smtClean="0"/>
              <a:t> </a:t>
            </a:r>
            <a:r>
              <a:rPr lang="en-US" sz="3400" dirty="0" smtClean="0">
                <a:solidFill>
                  <a:srgbClr val="C00000"/>
                </a:solidFill>
              </a:rPr>
              <a:t>Full ranking increases hardware complexity </a:t>
            </a:r>
          </a:p>
          <a:p>
            <a:pPr marL="1200150" lvl="1" indent="-742950">
              <a:buNone/>
            </a:pPr>
            <a:r>
              <a:rPr lang="en-US" sz="3400" dirty="0" smtClean="0">
                <a:solidFill>
                  <a:schemeClr val="tx2">
                    <a:lumMod val="60000"/>
                    <a:lumOff val="40000"/>
                  </a:schemeClr>
                </a:solidFill>
              </a:rPr>
              <a:t>2. </a:t>
            </a:r>
            <a:r>
              <a:rPr lang="en-US" sz="3400" dirty="0" smtClean="0">
                <a:solidFill>
                  <a:srgbClr val="C00000"/>
                </a:solidFill>
              </a:rPr>
              <a:t>Full ranking causes unfair slowdowns</a:t>
            </a:r>
          </a:p>
          <a:p>
            <a:pPr marL="1200150" lvl="1" indent="-742950">
              <a:buNone/>
            </a:pPr>
            <a:endParaRPr lang="en-US" sz="3400" dirty="0" smtClean="0">
              <a:solidFill>
                <a:srgbClr val="C00000"/>
              </a:solidFill>
            </a:endParaRPr>
          </a:p>
          <a:p>
            <a:pPr marL="1200150" lvl="1" indent="-742950">
              <a:buNone/>
            </a:pPr>
            <a:endParaRPr lang="en-US" sz="3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7" name="Rectangle 6"/>
          <p:cNvSpPr/>
          <p:nvPr/>
        </p:nvSpPr>
        <p:spPr>
          <a:xfrm>
            <a:off x="32" y="1447800"/>
            <a:ext cx="9143968" cy="4953000"/>
          </a:xfrm>
          <a:prstGeom prst="rect">
            <a:avLst/>
          </a:prstGeom>
          <a:solidFill>
            <a:srgbClr val="FFFFFF">
              <a:lumMod val="95000"/>
              <a:alpha val="72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8" name="TextBox 7"/>
          <p:cNvSpPr txBox="1"/>
          <p:nvPr/>
        </p:nvSpPr>
        <p:spPr>
          <a:xfrm>
            <a:off x="256310" y="3962400"/>
            <a:ext cx="8610601" cy="2031325"/>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srgbClr val="C00000"/>
              </a:solidFill>
              <a:effectLst/>
              <a:uLnTx/>
              <a:uFillTx/>
              <a:latin typeface="Tahoma"/>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0" i="0" u="none" strike="noStrike" kern="0" cap="none" spc="0" normalizeH="0" baseline="0" noProof="0" dirty="0" smtClean="0">
                <a:ln>
                  <a:noFill/>
                </a:ln>
                <a:effectLst/>
                <a:uLnTx/>
                <a:uFillTx/>
                <a:latin typeface="+mj-lt"/>
                <a:ea typeface="Tahoma" pitchFamily="34" charset="0"/>
                <a:cs typeface="Tahoma" pitchFamily="34" charset="0"/>
              </a:rPr>
              <a:t>Our Goal: Design a memory scheduler with</a:t>
            </a:r>
          </a:p>
          <a:p>
            <a:pPr marL="0" marR="0" lvl="0" indent="0" algn="ctr" defTabSz="914400" eaLnBrk="1" fontAlgn="auto" latinLnBrk="0" hangingPunct="1">
              <a:lnSpc>
                <a:spcPct val="100000"/>
              </a:lnSpc>
              <a:spcBef>
                <a:spcPts val="0"/>
              </a:spcBef>
              <a:spcAft>
                <a:spcPts val="0"/>
              </a:spcAft>
              <a:buClrTx/>
              <a:buSzTx/>
              <a:buFontTx/>
              <a:buNone/>
              <a:tabLst/>
              <a:defRPr/>
            </a:pPr>
            <a:r>
              <a:rPr lang="en-US" sz="3300" i="1" kern="0" dirty="0" smtClean="0">
                <a:solidFill>
                  <a:srgbClr val="C00000"/>
                </a:solidFill>
                <a:latin typeface="+mj-lt"/>
                <a:ea typeface="Tahoma" pitchFamily="34" charset="0"/>
                <a:cs typeface="Tahoma" pitchFamily="34" charset="0"/>
              </a:rPr>
              <a:t>Low Complexity, High Performance, and Fairness</a:t>
            </a:r>
            <a:endParaRPr kumimoji="0" lang="en-US" sz="3300" b="0" i="1" u="none" strike="noStrike" kern="0" cap="none" spc="0" normalizeH="0" baseline="0" noProof="0" dirty="0" smtClean="0">
              <a:ln>
                <a:noFill/>
              </a:ln>
              <a:solidFill>
                <a:srgbClr val="C00000"/>
              </a:solidFill>
              <a:effectLst/>
              <a:uLnTx/>
              <a:uFillTx/>
              <a:latin typeface="+mj-lt"/>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effectLst/>
              <a:uLnTx/>
              <a:uFillTx/>
              <a:latin typeface="Tahoma"/>
              <a:ea typeface="Tahoma" pitchFamily="34" charset="0"/>
              <a:cs typeface="Tahoma" pitchFamily="34" charset="0"/>
            </a:endParaRPr>
          </a:p>
        </p:txBody>
      </p:sp>
    </p:spTree>
    <p:custDataLst>
      <p:tags r:id="rId1"/>
    </p:custDataLst>
  </p:cSld>
  <p:clrMapOvr>
    <a:masterClrMapping/>
  </p:clrMapOvr>
  <p:transition advTm="58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Key Observation 1: Group Rather Than Rank</a:t>
            </a:r>
            <a:endParaRPr lang="en-US" sz="3900" dirty="0"/>
          </a:p>
        </p:txBody>
      </p:sp>
      <p:sp>
        <p:nvSpPr>
          <p:cNvPr id="3" name="Content Placeholder 2"/>
          <p:cNvSpPr>
            <a:spLocks noGrp="1"/>
          </p:cNvSpPr>
          <p:nvPr>
            <p:ph idx="1"/>
          </p:nvPr>
        </p:nvSpPr>
        <p:spPr>
          <a:xfrm>
            <a:off x="457200" y="1447800"/>
            <a:ext cx="8229600" cy="4876800"/>
          </a:xfrm>
        </p:spPr>
        <p:txBody>
          <a:bodyPr>
            <a:normAutofit/>
          </a:bodyPr>
          <a:lstStyle/>
          <a:p>
            <a:pPr algn="ctr">
              <a:buNone/>
            </a:pPr>
            <a:r>
              <a:rPr lang="en-US" sz="3000" i="1" dirty="0" smtClean="0">
                <a:solidFill>
                  <a:srgbClr val="C00000"/>
                </a:solidFill>
              </a:rPr>
              <a:t>Observation 1:</a:t>
            </a:r>
            <a:r>
              <a:rPr lang="en-US" sz="3000" i="1" dirty="0" smtClean="0"/>
              <a:t> Sufficient to separate applications into two groups, rather than do full ranking</a:t>
            </a:r>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17</a:t>
            </a:fld>
            <a:endParaRPr lang="en-US"/>
          </a:p>
        </p:txBody>
      </p:sp>
      <p:sp>
        <p:nvSpPr>
          <p:cNvPr id="37" name="Rectangle 36"/>
          <p:cNvSpPr/>
          <p:nvPr/>
        </p:nvSpPr>
        <p:spPr>
          <a:xfrm>
            <a:off x="209145" y="5486400"/>
            <a:ext cx="8686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Benefit 1: Low complexity compared to ranking</a:t>
            </a:r>
            <a:endParaRPr lang="en-US" sz="3500" i="1" dirty="0">
              <a:solidFill>
                <a:srgbClr val="C00000"/>
              </a:solidFill>
            </a:endParaRPr>
          </a:p>
        </p:txBody>
      </p:sp>
      <p:sp>
        <p:nvSpPr>
          <p:cNvPr id="66" name="TextBox 65"/>
          <p:cNvSpPr txBox="1"/>
          <p:nvPr/>
        </p:nvSpPr>
        <p:spPr>
          <a:xfrm>
            <a:off x="6525490" y="2362200"/>
            <a:ext cx="1524000" cy="523220"/>
          </a:xfrm>
          <a:prstGeom prst="rect">
            <a:avLst/>
          </a:prstGeom>
          <a:noFill/>
        </p:spPr>
        <p:txBody>
          <a:bodyPr wrap="square" rtlCol="0">
            <a:spAutoFit/>
          </a:bodyPr>
          <a:lstStyle/>
          <a:p>
            <a:pPr algn="ctr"/>
            <a:r>
              <a:rPr lang="en-US" sz="2800" i="1" dirty="0" smtClean="0">
                <a:solidFill>
                  <a:srgbClr val="C00000"/>
                </a:solidFill>
              </a:rPr>
              <a:t>Group</a:t>
            </a:r>
            <a:endParaRPr lang="en-US" sz="2800" i="1" dirty="0">
              <a:solidFill>
                <a:srgbClr val="C00000"/>
              </a:solidFill>
            </a:endParaRPr>
          </a:p>
        </p:txBody>
      </p:sp>
      <p:sp>
        <p:nvSpPr>
          <p:cNvPr id="87" name="Oval 86"/>
          <p:cNvSpPr/>
          <p:nvPr/>
        </p:nvSpPr>
        <p:spPr>
          <a:xfrm>
            <a:off x="5029200" y="350520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315200" y="348442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202385" y="3103415"/>
            <a:ext cx="1357745" cy="400110"/>
          </a:xfrm>
          <a:prstGeom prst="rect">
            <a:avLst/>
          </a:prstGeom>
          <a:noFill/>
        </p:spPr>
        <p:txBody>
          <a:bodyPr wrap="square" rtlCol="0">
            <a:spAutoFit/>
          </a:bodyPr>
          <a:lstStyle/>
          <a:p>
            <a:r>
              <a:rPr lang="en-US" sz="2000" b="1" dirty="0" smtClean="0">
                <a:solidFill>
                  <a:srgbClr val="C00000"/>
                </a:solidFill>
              </a:rPr>
              <a:t>Vulnerable</a:t>
            </a:r>
            <a:endParaRPr lang="en-US" sz="2000" b="1" dirty="0">
              <a:solidFill>
                <a:srgbClr val="C00000"/>
              </a:solidFill>
            </a:endParaRPr>
          </a:p>
        </p:txBody>
      </p:sp>
      <p:sp>
        <p:nvSpPr>
          <p:cNvPr id="90" name="TextBox 89"/>
          <p:cNvSpPr txBox="1"/>
          <p:nvPr/>
        </p:nvSpPr>
        <p:spPr>
          <a:xfrm>
            <a:off x="6781800" y="2799945"/>
            <a:ext cx="3124200" cy="707886"/>
          </a:xfrm>
          <a:prstGeom prst="rect">
            <a:avLst/>
          </a:prstGeom>
          <a:noFill/>
        </p:spPr>
        <p:txBody>
          <a:bodyPr wrap="square" rtlCol="0">
            <a:spAutoFit/>
          </a:bodyPr>
          <a:lstStyle/>
          <a:p>
            <a:pPr algn="ctr"/>
            <a:r>
              <a:rPr lang="en-US" sz="2000" b="1" dirty="0" smtClean="0">
                <a:solidFill>
                  <a:srgbClr val="C00000"/>
                </a:solidFill>
              </a:rPr>
              <a:t>Interference</a:t>
            </a:r>
          </a:p>
          <a:p>
            <a:pPr algn="ctr"/>
            <a:r>
              <a:rPr lang="en-US" sz="2000" b="1" dirty="0" smtClean="0">
                <a:solidFill>
                  <a:srgbClr val="C00000"/>
                </a:solidFill>
              </a:rPr>
              <a:t>Causing</a:t>
            </a:r>
            <a:endParaRPr lang="en-US" sz="2000" b="1" dirty="0">
              <a:solidFill>
                <a:srgbClr val="C00000"/>
              </a:solidFill>
            </a:endParaRPr>
          </a:p>
        </p:txBody>
      </p:sp>
      <p:sp>
        <p:nvSpPr>
          <p:cNvPr id="91" name="TextBox 90"/>
          <p:cNvSpPr txBox="1"/>
          <p:nvPr/>
        </p:nvSpPr>
        <p:spPr>
          <a:xfrm>
            <a:off x="6799635" y="3810000"/>
            <a:ext cx="381000" cy="861774"/>
          </a:xfrm>
          <a:prstGeom prst="rect">
            <a:avLst/>
          </a:prstGeom>
          <a:noFill/>
        </p:spPr>
        <p:txBody>
          <a:bodyPr wrap="square" rtlCol="0">
            <a:spAutoFit/>
          </a:bodyPr>
          <a:lstStyle/>
          <a:p>
            <a:r>
              <a:rPr lang="en-US" sz="5000" dirty="0" smtClean="0">
                <a:solidFill>
                  <a:srgbClr val="C00000"/>
                </a:solidFill>
              </a:rPr>
              <a:t>&gt;</a:t>
            </a:r>
            <a:endParaRPr lang="en-US" sz="5000" dirty="0">
              <a:solidFill>
                <a:srgbClr val="C00000"/>
              </a:solidFill>
            </a:endParaRPr>
          </a:p>
        </p:txBody>
      </p:sp>
      <p:sp>
        <p:nvSpPr>
          <p:cNvPr id="42" name="TextBox 41"/>
          <p:cNvSpPr txBox="1"/>
          <p:nvPr/>
        </p:nvSpPr>
        <p:spPr>
          <a:xfrm>
            <a:off x="457200" y="2362200"/>
            <a:ext cx="1524000" cy="523220"/>
          </a:xfrm>
          <a:prstGeom prst="rect">
            <a:avLst/>
          </a:prstGeom>
          <a:noFill/>
        </p:spPr>
        <p:txBody>
          <a:bodyPr wrap="square" rtlCol="0">
            <a:spAutoFit/>
          </a:bodyPr>
          <a:lstStyle/>
          <a:p>
            <a:pPr algn="ctr"/>
            <a:r>
              <a:rPr lang="en-US" sz="2800" i="1" dirty="0" smtClean="0">
                <a:solidFill>
                  <a:srgbClr val="C00000"/>
                </a:solidFill>
              </a:rPr>
              <a:t>Monitor  </a:t>
            </a:r>
            <a:endParaRPr lang="en-US" sz="2800" i="1" dirty="0">
              <a:solidFill>
                <a:srgbClr val="C00000"/>
              </a:solidFill>
            </a:endParaRPr>
          </a:p>
        </p:txBody>
      </p:sp>
      <p:sp>
        <p:nvSpPr>
          <p:cNvPr id="60" name="TextBox 59"/>
          <p:cNvSpPr txBox="1"/>
          <p:nvPr/>
        </p:nvSpPr>
        <p:spPr>
          <a:xfrm>
            <a:off x="2971800" y="2372380"/>
            <a:ext cx="1524000" cy="523220"/>
          </a:xfrm>
          <a:prstGeom prst="rect">
            <a:avLst/>
          </a:prstGeom>
          <a:noFill/>
        </p:spPr>
        <p:txBody>
          <a:bodyPr wrap="square" rtlCol="0">
            <a:spAutoFit/>
          </a:bodyPr>
          <a:lstStyle/>
          <a:p>
            <a:pPr algn="ctr"/>
            <a:r>
              <a:rPr lang="en-US" sz="2800" i="1" dirty="0" smtClean="0">
                <a:solidFill>
                  <a:srgbClr val="C00000"/>
                </a:solidFill>
              </a:rPr>
              <a:t>Rank</a:t>
            </a:r>
            <a:endParaRPr lang="en-US" sz="2800" i="1" dirty="0">
              <a:solidFill>
                <a:srgbClr val="C00000"/>
              </a:solidFill>
            </a:endParaRPr>
          </a:p>
        </p:txBody>
      </p:sp>
      <p:sp>
        <p:nvSpPr>
          <p:cNvPr id="62" name="Rectangle 61"/>
          <p:cNvSpPr/>
          <p:nvPr/>
        </p:nvSpPr>
        <p:spPr>
          <a:xfrm>
            <a:off x="872835" y="49183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64" name="Rectangle 63"/>
          <p:cNvSpPr/>
          <p:nvPr/>
        </p:nvSpPr>
        <p:spPr>
          <a:xfrm>
            <a:off x="817414" y="43572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5" name="Rectangle 64"/>
          <p:cNvSpPr/>
          <p:nvPr/>
        </p:nvSpPr>
        <p:spPr>
          <a:xfrm>
            <a:off x="983670" y="39208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7" name="Rectangle 66"/>
          <p:cNvSpPr/>
          <p:nvPr/>
        </p:nvSpPr>
        <p:spPr>
          <a:xfrm>
            <a:off x="748145" y="32004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8" name="Rectangle 67"/>
          <p:cNvSpPr/>
          <p:nvPr/>
        </p:nvSpPr>
        <p:spPr>
          <a:xfrm>
            <a:off x="3429000" y="31657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3" name="Rectangle 72"/>
          <p:cNvSpPr/>
          <p:nvPr/>
        </p:nvSpPr>
        <p:spPr>
          <a:xfrm>
            <a:off x="3318165" y="36021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74" name="Rectangle 73"/>
          <p:cNvSpPr/>
          <p:nvPr/>
        </p:nvSpPr>
        <p:spPr>
          <a:xfrm>
            <a:off x="3262745" y="41148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5" name="Rectangle 74"/>
          <p:cNvSpPr/>
          <p:nvPr/>
        </p:nvSpPr>
        <p:spPr>
          <a:xfrm>
            <a:off x="3172690" y="47036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80" name="Straight Arrow Connector 79"/>
          <p:cNvCxnSpPr/>
          <p:nvPr/>
        </p:nvCxnSpPr>
        <p:spPr>
          <a:xfrm flipV="1">
            <a:off x="4267200" y="29718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14600" y="2789040"/>
            <a:ext cx="2209800" cy="2590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67000" y="2750130"/>
            <a:ext cx="1981200" cy="26670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604165" y="4419600"/>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4" name="Rectangle 83"/>
          <p:cNvSpPr/>
          <p:nvPr/>
        </p:nvSpPr>
        <p:spPr>
          <a:xfrm>
            <a:off x="5715000" y="394854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5" name="Rectangle 84"/>
          <p:cNvSpPr/>
          <p:nvPr/>
        </p:nvSpPr>
        <p:spPr>
          <a:xfrm>
            <a:off x="7869379" y="4495800"/>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6" name="Rectangle 85"/>
          <p:cNvSpPr/>
          <p:nvPr/>
        </p:nvSpPr>
        <p:spPr>
          <a:xfrm>
            <a:off x="7772400" y="37338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9" name="Rectangle 28"/>
          <p:cNvSpPr/>
          <p:nvPr/>
        </p:nvSpPr>
        <p:spPr>
          <a:xfrm>
            <a:off x="212834" y="5486400"/>
            <a:ext cx="8686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Benefit 2: Lower slowdowns than ranking</a:t>
            </a:r>
            <a:endParaRPr lang="en-US" sz="3500" i="1" dirty="0">
              <a:solidFill>
                <a:srgbClr val="C00000"/>
              </a:solidFill>
            </a:endParaRPr>
          </a:p>
        </p:txBody>
      </p:sp>
    </p:spTree>
  </p:cSld>
  <p:clrMapOvr>
    <a:masterClrMapping/>
  </p:clrMapOvr>
  <p:transition advTm="79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55"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p:cTn id="29" dur="1000" fill="hold"/>
                                        <p:tgtEl>
                                          <p:spTgt spid="80"/>
                                        </p:tgtEl>
                                        <p:attrNameLst>
                                          <p:attrName>ppt_w</p:attrName>
                                        </p:attrNameLst>
                                      </p:cBhvr>
                                      <p:tavLst>
                                        <p:tav tm="0">
                                          <p:val>
                                            <p:strVal val="#ppt_w*0.70"/>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Effect transition="in" filter="fade">
                                      <p:cBhvr>
                                        <p:cTn id="31" dur="10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6" grpId="0"/>
      <p:bldP spid="87" grpId="0" animBg="1"/>
      <p:bldP spid="88" grpId="0" animBg="1"/>
      <p:bldP spid="89" grpId="0"/>
      <p:bldP spid="90" grpId="0"/>
      <p:bldP spid="91" grpId="0"/>
      <p:bldP spid="42" grpId="0"/>
      <p:bldP spid="60" grpId="0"/>
      <p:bldP spid="62" grpId="0" animBg="1"/>
      <p:bldP spid="64" grpId="0" animBg="1"/>
      <p:bldP spid="65" grpId="0" animBg="1"/>
      <p:bldP spid="67" grpId="0" animBg="1"/>
      <p:bldP spid="68" grpId="0" animBg="1"/>
      <p:bldP spid="73" grpId="0" animBg="1"/>
      <p:bldP spid="74" grpId="0" animBg="1"/>
      <p:bldP spid="75" grpId="0" animBg="1"/>
      <p:bldP spid="83" grpId="0" animBg="1"/>
      <p:bldP spid="84" grpId="0" animBg="1"/>
      <p:bldP spid="85" grpId="0" animBg="1"/>
      <p:bldP spid="86"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t>Key Observation 1: Group Rather Than Rank</a:t>
            </a:r>
            <a:endParaRPr lang="en-US" sz="3900" dirty="0"/>
          </a:p>
        </p:txBody>
      </p:sp>
      <p:sp>
        <p:nvSpPr>
          <p:cNvPr id="3" name="Content Placeholder 2"/>
          <p:cNvSpPr>
            <a:spLocks noGrp="1"/>
          </p:cNvSpPr>
          <p:nvPr>
            <p:ph idx="1"/>
          </p:nvPr>
        </p:nvSpPr>
        <p:spPr>
          <a:xfrm>
            <a:off x="457200" y="1447800"/>
            <a:ext cx="8229600" cy="4876800"/>
          </a:xfrm>
        </p:spPr>
        <p:txBody>
          <a:bodyPr>
            <a:normAutofit/>
          </a:bodyPr>
          <a:lstStyle/>
          <a:p>
            <a:pPr algn="ctr">
              <a:buNone/>
            </a:pPr>
            <a:r>
              <a:rPr lang="en-US" sz="3000" i="1" dirty="0" smtClean="0">
                <a:solidFill>
                  <a:srgbClr val="C00000"/>
                </a:solidFill>
              </a:rPr>
              <a:t>Observation 1:</a:t>
            </a:r>
            <a:r>
              <a:rPr lang="en-US" sz="3000" i="1" dirty="0" smtClean="0"/>
              <a:t> Sufficient to separate applications into two groups, rather than do full ranking</a:t>
            </a:r>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18</a:t>
            </a:fld>
            <a:endParaRPr lang="en-US"/>
          </a:p>
        </p:txBody>
      </p:sp>
      <p:sp>
        <p:nvSpPr>
          <p:cNvPr id="66" name="TextBox 65"/>
          <p:cNvSpPr txBox="1"/>
          <p:nvPr/>
        </p:nvSpPr>
        <p:spPr>
          <a:xfrm>
            <a:off x="6525490" y="2362200"/>
            <a:ext cx="1524000" cy="523220"/>
          </a:xfrm>
          <a:prstGeom prst="rect">
            <a:avLst/>
          </a:prstGeom>
          <a:noFill/>
        </p:spPr>
        <p:txBody>
          <a:bodyPr wrap="square" rtlCol="0">
            <a:spAutoFit/>
          </a:bodyPr>
          <a:lstStyle/>
          <a:p>
            <a:pPr algn="ctr"/>
            <a:r>
              <a:rPr lang="en-US" sz="2800" i="1" dirty="0" smtClean="0">
                <a:solidFill>
                  <a:srgbClr val="C00000"/>
                </a:solidFill>
              </a:rPr>
              <a:t>Group</a:t>
            </a:r>
            <a:endParaRPr lang="en-US" sz="2800" i="1" dirty="0">
              <a:solidFill>
                <a:srgbClr val="C00000"/>
              </a:solidFill>
            </a:endParaRPr>
          </a:p>
        </p:txBody>
      </p:sp>
      <p:sp>
        <p:nvSpPr>
          <p:cNvPr id="87" name="Oval 86"/>
          <p:cNvSpPr/>
          <p:nvPr/>
        </p:nvSpPr>
        <p:spPr>
          <a:xfrm>
            <a:off x="5029200" y="350520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315200" y="3484420"/>
            <a:ext cx="1752600" cy="1676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202385" y="3103415"/>
            <a:ext cx="1357745" cy="400110"/>
          </a:xfrm>
          <a:prstGeom prst="rect">
            <a:avLst/>
          </a:prstGeom>
          <a:noFill/>
        </p:spPr>
        <p:txBody>
          <a:bodyPr wrap="square" rtlCol="0">
            <a:spAutoFit/>
          </a:bodyPr>
          <a:lstStyle/>
          <a:p>
            <a:r>
              <a:rPr lang="en-US" sz="2000" b="1" dirty="0" smtClean="0">
                <a:solidFill>
                  <a:srgbClr val="C00000"/>
                </a:solidFill>
              </a:rPr>
              <a:t>Vulnerable</a:t>
            </a:r>
            <a:endParaRPr lang="en-US" sz="2000" b="1" dirty="0">
              <a:solidFill>
                <a:srgbClr val="C00000"/>
              </a:solidFill>
            </a:endParaRPr>
          </a:p>
        </p:txBody>
      </p:sp>
      <p:sp>
        <p:nvSpPr>
          <p:cNvPr id="90" name="TextBox 89"/>
          <p:cNvSpPr txBox="1"/>
          <p:nvPr/>
        </p:nvSpPr>
        <p:spPr>
          <a:xfrm>
            <a:off x="6781800" y="2799945"/>
            <a:ext cx="3124200" cy="707886"/>
          </a:xfrm>
          <a:prstGeom prst="rect">
            <a:avLst/>
          </a:prstGeom>
          <a:noFill/>
        </p:spPr>
        <p:txBody>
          <a:bodyPr wrap="square" rtlCol="0">
            <a:spAutoFit/>
          </a:bodyPr>
          <a:lstStyle/>
          <a:p>
            <a:pPr algn="ctr"/>
            <a:r>
              <a:rPr lang="en-US" sz="2000" b="1" dirty="0" smtClean="0">
                <a:solidFill>
                  <a:srgbClr val="C00000"/>
                </a:solidFill>
              </a:rPr>
              <a:t>Interference</a:t>
            </a:r>
          </a:p>
          <a:p>
            <a:pPr algn="ctr"/>
            <a:r>
              <a:rPr lang="en-US" sz="2000" b="1" dirty="0" smtClean="0">
                <a:solidFill>
                  <a:srgbClr val="C00000"/>
                </a:solidFill>
              </a:rPr>
              <a:t>Causing</a:t>
            </a:r>
            <a:endParaRPr lang="en-US" sz="2000" b="1" dirty="0">
              <a:solidFill>
                <a:srgbClr val="C00000"/>
              </a:solidFill>
            </a:endParaRPr>
          </a:p>
        </p:txBody>
      </p:sp>
      <p:sp>
        <p:nvSpPr>
          <p:cNvPr id="91" name="TextBox 90"/>
          <p:cNvSpPr txBox="1"/>
          <p:nvPr/>
        </p:nvSpPr>
        <p:spPr>
          <a:xfrm>
            <a:off x="6799635" y="3810000"/>
            <a:ext cx="381000" cy="861774"/>
          </a:xfrm>
          <a:prstGeom prst="rect">
            <a:avLst/>
          </a:prstGeom>
          <a:noFill/>
        </p:spPr>
        <p:txBody>
          <a:bodyPr wrap="square" rtlCol="0">
            <a:spAutoFit/>
          </a:bodyPr>
          <a:lstStyle/>
          <a:p>
            <a:r>
              <a:rPr lang="en-US" sz="5000" dirty="0" smtClean="0">
                <a:solidFill>
                  <a:srgbClr val="C00000"/>
                </a:solidFill>
              </a:rPr>
              <a:t>&gt;</a:t>
            </a:r>
            <a:endParaRPr lang="en-US" sz="5000" dirty="0">
              <a:solidFill>
                <a:srgbClr val="C00000"/>
              </a:solidFill>
            </a:endParaRPr>
          </a:p>
        </p:txBody>
      </p:sp>
      <p:sp>
        <p:nvSpPr>
          <p:cNvPr id="42" name="TextBox 41"/>
          <p:cNvSpPr txBox="1"/>
          <p:nvPr/>
        </p:nvSpPr>
        <p:spPr>
          <a:xfrm>
            <a:off x="457200" y="2362200"/>
            <a:ext cx="1524000" cy="523220"/>
          </a:xfrm>
          <a:prstGeom prst="rect">
            <a:avLst/>
          </a:prstGeom>
          <a:noFill/>
        </p:spPr>
        <p:txBody>
          <a:bodyPr wrap="square" rtlCol="0">
            <a:spAutoFit/>
          </a:bodyPr>
          <a:lstStyle/>
          <a:p>
            <a:pPr algn="ctr"/>
            <a:r>
              <a:rPr lang="en-US" sz="2800" i="1" dirty="0" smtClean="0">
                <a:solidFill>
                  <a:srgbClr val="C00000"/>
                </a:solidFill>
              </a:rPr>
              <a:t>Monitor  </a:t>
            </a:r>
            <a:endParaRPr lang="en-US" sz="2800" i="1" dirty="0">
              <a:solidFill>
                <a:srgbClr val="C00000"/>
              </a:solidFill>
            </a:endParaRPr>
          </a:p>
        </p:txBody>
      </p:sp>
      <p:sp>
        <p:nvSpPr>
          <p:cNvPr id="60" name="TextBox 59"/>
          <p:cNvSpPr txBox="1"/>
          <p:nvPr/>
        </p:nvSpPr>
        <p:spPr>
          <a:xfrm>
            <a:off x="2971800" y="2372380"/>
            <a:ext cx="1524000" cy="523220"/>
          </a:xfrm>
          <a:prstGeom prst="rect">
            <a:avLst/>
          </a:prstGeom>
          <a:noFill/>
        </p:spPr>
        <p:txBody>
          <a:bodyPr wrap="square" rtlCol="0">
            <a:spAutoFit/>
          </a:bodyPr>
          <a:lstStyle/>
          <a:p>
            <a:pPr algn="ctr"/>
            <a:r>
              <a:rPr lang="en-US" sz="2800" i="1" dirty="0" smtClean="0">
                <a:solidFill>
                  <a:srgbClr val="C00000"/>
                </a:solidFill>
              </a:rPr>
              <a:t>Rank</a:t>
            </a:r>
            <a:endParaRPr lang="en-US" sz="2800" i="1" dirty="0">
              <a:solidFill>
                <a:srgbClr val="C00000"/>
              </a:solidFill>
            </a:endParaRPr>
          </a:p>
        </p:txBody>
      </p:sp>
      <p:sp>
        <p:nvSpPr>
          <p:cNvPr id="62" name="Rectangle 61"/>
          <p:cNvSpPr/>
          <p:nvPr/>
        </p:nvSpPr>
        <p:spPr>
          <a:xfrm>
            <a:off x="872835" y="491836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64" name="Rectangle 63"/>
          <p:cNvSpPr/>
          <p:nvPr/>
        </p:nvSpPr>
        <p:spPr>
          <a:xfrm>
            <a:off x="817414" y="435725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5" name="Rectangle 64"/>
          <p:cNvSpPr/>
          <p:nvPr/>
        </p:nvSpPr>
        <p:spPr>
          <a:xfrm>
            <a:off x="983670" y="392083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7" name="Rectangle 66"/>
          <p:cNvSpPr/>
          <p:nvPr/>
        </p:nvSpPr>
        <p:spPr>
          <a:xfrm>
            <a:off x="748145" y="32004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8" name="Rectangle 67"/>
          <p:cNvSpPr/>
          <p:nvPr/>
        </p:nvSpPr>
        <p:spPr>
          <a:xfrm>
            <a:off x="3429000" y="316576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3" name="Rectangle 72"/>
          <p:cNvSpPr/>
          <p:nvPr/>
        </p:nvSpPr>
        <p:spPr>
          <a:xfrm>
            <a:off x="3318165" y="3602185"/>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74" name="Rectangle 73"/>
          <p:cNvSpPr/>
          <p:nvPr/>
        </p:nvSpPr>
        <p:spPr>
          <a:xfrm>
            <a:off x="3262745" y="4114805"/>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5" name="Rectangle 74"/>
          <p:cNvSpPr/>
          <p:nvPr/>
        </p:nvSpPr>
        <p:spPr>
          <a:xfrm>
            <a:off x="3172690" y="470362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80" name="Straight Arrow Connector 79"/>
          <p:cNvCxnSpPr/>
          <p:nvPr/>
        </p:nvCxnSpPr>
        <p:spPr>
          <a:xfrm flipV="1">
            <a:off x="4267200" y="2971800"/>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14600" y="2789040"/>
            <a:ext cx="2209800" cy="2590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67000" y="2750130"/>
            <a:ext cx="1981200" cy="26670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604165" y="4419600"/>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4" name="Rectangle 83"/>
          <p:cNvSpPr/>
          <p:nvPr/>
        </p:nvSpPr>
        <p:spPr>
          <a:xfrm>
            <a:off x="5715000" y="3948545"/>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5" name="Rectangle 84"/>
          <p:cNvSpPr/>
          <p:nvPr/>
        </p:nvSpPr>
        <p:spPr>
          <a:xfrm>
            <a:off x="7869379" y="4495800"/>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6" name="Rectangle 85"/>
          <p:cNvSpPr/>
          <p:nvPr/>
        </p:nvSpPr>
        <p:spPr>
          <a:xfrm>
            <a:off x="7772400" y="3733800"/>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0" name="Rectangle 29"/>
          <p:cNvSpPr/>
          <p:nvPr/>
        </p:nvSpPr>
        <p:spPr>
          <a:xfrm>
            <a:off x="559335" y="5523690"/>
            <a:ext cx="797668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0070C0"/>
                </a:solidFill>
              </a:rPr>
              <a:t>How to classify applications into groups?</a:t>
            </a:r>
            <a:endParaRPr lang="en-US" sz="3500" i="1" dirty="0">
              <a:solidFill>
                <a:srgbClr val="0070C0"/>
              </a:solidFill>
            </a:endParaRPr>
          </a:p>
        </p:txBody>
      </p:sp>
    </p:spTree>
  </p:cSld>
  <p:clrMapOvr>
    <a:masterClrMapping/>
  </p:clrMapOvr>
  <p:transition advTm="6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Observation 2</a:t>
            </a:r>
            <a:endParaRPr lang="en-US"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pPr algn="ctr">
              <a:buNone/>
            </a:pPr>
            <a:r>
              <a:rPr lang="en-US" sz="3500" i="1" dirty="0" smtClean="0">
                <a:solidFill>
                  <a:srgbClr val="C00000"/>
                </a:solidFill>
              </a:rPr>
              <a:t>Observation 2:</a:t>
            </a:r>
            <a:r>
              <a:rPr lang="en-US" sz="3500" i="1" dirty="0" smtClean="0"/>
              <a:t> Serving a large number of consecutive requests from an application causes interference</a:t>
            </a:r>
          </a:p>
          <a:p>
            <a:pPr>
              <a:buNone/>
            </a:pPr>
            <a:endParaRPr lang="en-US" dirty="0" smtClean="0">
              <a:solidFill>
                <a:srgbClr val="C00000"/>
              </a:solidFill>
            </a:endParaRPr>
          </a:p>
          <a:p>
            <a:pPr>
              <a:buNone/>
            </a:pPr>
            <a:r>
              <a:rPr lang="en-US" dirty="0" smtClean="0">
                <a:solidFill>
                  <a:srgbClr val="C00000"/>
                </a:solidFill>
              </a:rPr>
              <a:t>Basic Idea:</a:t>
            </a:r>
          </a:p>
          <a:p>
            <a:r>
              <a:rPr lang="en-US" i="1" dirty="0" smtClean="0">
                <a:solidFill>
                  <a:srgbClr val="0070C0"/>
                </a:solidFill>
              </a:rPr>
              <a:t>Group</a:t>
            </a:r>
            <a:r>
              <a:rPr lang="en-US" i="1" dirty="0" smtClean="0"/>
              <a:t> </a:t>
            </a:r>
            <a:r>
              <a:rPr lang="en-US" dirty="0" smtClean="0"/>
              <a:t>applications with a large number of consecutive requests as </a:t>
            </a:r>
            <a:r>
              <a:rPr lang="en-US" i="1" dirty="0" smtClean="0">
                <a:solidFill>
                  <a:srgbClr val="C00000"/>
                </a:solidFill>
              </a:rPr>
              <a:t>interference-causing</a:t>
            </a:r>
            <a:r>
              <a:rPr lang="en-US" i="1" dirty="0" smtClean="0"/>
              <a:t> </a:t>
            </a:r>
            <a:r>
              <a:rPr lang="en-US" i="1" dirty="0" smtClean="0">
                <a:sym typeface="Wingdings" pitchFamily="2" charset="2"/>
              </a:rPr>
              <a:t> Blacklisting</a:t>
            </a:r>
            <a:endParaRPr lang="en-US" i="1" dirty="0" smtClean="0"/>
          </a:p>
          <a:p>
            <a:r>
              <a:rPr lang="en-US" i="1" dirty="0" err="1" smtClean="0">
                <a:solidFill>
                  <a:srgbClr val="0070C0"/>
                </a:solidFill>
              </a:rPr>
              <a:t>Deprioritize</a:t>
            </a:r>
            <a:r>
              <a:rPr lang="en-US" i="1" dirty="0" smtClean="0"/>
              <a:t> </a:t>
            </a:r>
            <a:r>
              <a:rPr lang="en-US" dirty="0" smtClean="0"/>
              <a:t>blacklisted applications</a:t>
            </a:r>
          </a:p>
          <a:p>
            <a:r>
              <a:rPr lang="en-US" i="1" dirty="0" smtClean="0">
                <a:solidFill>
                  <a:srgbClr val="0070C0"/>
                </a:solidFill>
              </a:rPr>
              <a:t>Clear</a:t>
            </a:r>
            <a:r>
              <a:rPr lang="en-US" i="1" dirty="0" smtClean="0"/>
              <a:t> </a:t>
            </a:r>
            <a:r>
              <a:rPr lang="en-US" dirty="0" smtClean="0"/>
              <a:t>blacklist periodically (1000s of cycles)</a:t>
            </a:r>
          </a:p>
          <a:p>
            <a:pPr>
              <a:buNone/>
            </a:pPr>
            <a:endParaRPr lang="en-US" i="1" dirty="0" smtClean="0"/>
          </a:p>
          <a:p>
            <a:pPr>
              <a:buNone/>
            </a:pPr>
            <a:r>
              <a:rPr lang="en-US" dirty="0" smtClean="0">
                <a:solidFill>
                  <a:srgbClr val="C00000"/>
                </a:solidFill>
              </a:rPr>
              <a:t>Benefits:</a:t>
            </a:r>
          </a:p>
          <a:p>
            <a:r>
              <a:rPr lang="en-US" i="1" dirty="0" smtClean="0"/>
              <a:t>Lower complexity</a:t>
            </a:r>
          </a:p>
          <a:p>
            <a:r>
              <a:rPr lang="en-US" i="1" dirty="0" smtClean="0"/>
              <a:t>Finer grained grouping decisions </a:t>
            </a:r>
            <a:r>
              <a:rPr lang="en-US" i="1" dirty="0" smtClean="0">
                <a:sym typeface="Wingdings" pitchFamily="2" charset="2"/>
              </a:rPr>
              <a:t> Lower unfairness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19</a:t>
            </a:fld>
            <a:endParaRPr lang="en-US"/>
          </a:p>
        </p:txBody>
      </p:sp>
    </p:spTree>
  </p:cSld>
  <p:clrMapOvr>
    <a:masterClrMapping/>
  </p:clrMapOvr>
  <p:transition advTm="882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Multicore</a:t>
            </a:r>
            <a:r>
              <a:rPr lang="en-US" dirty="0" smtClean="0"/>
              <a:t> Era</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a:t>
            </a:fld>
            <a:endParaRPr lang="en-US"/>
          </a:p>
        </p:txBody>
      </p:sp>
      <p:sp>
        <p:nvSpPr>
          <p:cNvPr id="37"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0"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1" name="TextBox 66"/>
          <p:cNvSpPr txBox="1">
            <a:spLocks noChangeArrowheads="1"/>
          </p:cNvSpPr>
          <p:nvPr/>
        </p:nvSpPr>
        <p:spPr bwMode="auto">
          <a:xfrm>
            <a:off x="4398972" y="3134380"/>
            <a:ext cx="1508452" cy="523220"/>
          </a:xfrm>
          <a:prstGeom prst="rect">
            <a:avLst/>
          </a:prstGeom>
          <a:noFill/>
          <a:ln w="9525">
            <a:noFill/>
            <a:miter lim="800000"/>
            <a:headEnd/>
            <a:tailEnd/>
          </a:ln>
        </p:spPr>
        <p:txBody>
          <a:bodyPr>
            <a:spAutoFit/>
          </a:bodyPr>
          <a:lstStyle/>
          <a:p>
            <a:pPr algn="ctr"/>
            <a:r>
              <a:rPr lang="en-US" sz="2800" dirty="0" smtClean="0">
                <a:latin typeface="Tahoma" pitchFamily="34" charset="0"/>
                <a:ea typeface="Tahoma" pitchFamily="34" charset="0"/>
                <a:cs typeface="Tahoma" pitchFamily="34" charset="0"/>
              </a:rPr>
              <a:t>Cache</a:t>
            </a:r>
            <a:endParaRPr lang="en-US" sz="2800" dirty="0">
              <a:latin typeface="Tahoma" pitchFamily="34" charset="0"/>
              <a:ea typeface="Tahoma" pitchFamily="34" charset="0"/>
              <a:cs typeface="Tahoma" pitchFamily="34" charset="0"/>
            </a:endParaRPr>
          </a:p>
        </p:txBody>
      </p:sp>
      <p:sp>
        <p:nvSpPr>
          <p:cNvPr id="42"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3" name="Rectangle 42"/>
          <p:cNvSpPr/>
          <p:nvPr/>
        </p:nvSpPr>
        <p:spPr>
          <a:xfrm>
            <a:off x="1981200" y="2711668"/>
            <a:ext cx="1447800" cy="1432034"/>
          </a:xfrm>
          <a:prstGeom prst="rect">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ahoma" pitchFamily="34" charset="0"/>
                <a:ea typeface="Tahoma" pitchFamily="34" charset="0"/>
                <a:cs typeface="Tahoma" pitchFamily="34" charset="0"/>
              </a:rPr>
              <a:t>Core</a:t>
            </a:r>
            <a:endParaRPr lang="en-US" sz="2800" dirty="0">
              <a:solidFill>
                <a:schemeClr val="tx1"/>
              </a:solidFill>
              <a:latin typeface="Tahoma" pitchFamily="34" charset="0"/>
              <a:ea typeface="Tahoma" pitchFamily="34" charset="0"/>
              <a:cs typeface="Tahoma" pitchFamily="34" charset="0"/>
            </a:endParaRPr>
          </a:p>
        </p:txBody>
      </p:sp>
    </p:spTree>
  </p:cSld>
  <p:clrMapOvr>
    <a:masterClrMapping/>
  </p:clrMapOvr>
  <p:transition advTm="951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The Blacklisting Memory Scheduler (ICCD ‘14)</a:t>
            </a:r>
            <a:endParaRPr lang="en-US" sz="3400"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20</a:t>
            </a:fld>
            <a:endParaRPr lang="en-US"/>
          </a:p>
        </p:txBody>
      </p:sp>
      <p:sp>
        <p:nvSpPr>
          <p:cNvPr id="5" name="TextBox 4"/>
          <p:cNvSpPr txBox="1"/>
          <p:nvPr/>
        </p:nvSpPr>
        <p:spPr>
          <a:xfrm>
            <a:off x="304800" y="1825585"/>
            <a:ext cx="2362200" cy="523220"/>
          </a:xfrm>
          <a:prstGeom prst="rect">
            <a:avLst/>
          </a:prstGeom>
          <a:noFill/>
        </p:spPr>
        <p:txBody>
          <a:bodyPr wrap="square" rtlCol="0">
            <a:spAutoFit/>
          </a:bodyPr>
          <a:lstStyle/>
          <a:p>
            <a:pPr algn="ctr"/>
            <a:r>
              <a:rPr lang="en-US" sz="2800" i="1" dirty="0" smtClean="0"/>
              <a:t>1. Monitor </a:t>
            </a:r>
          </a:p>
        </p:txBody>
      </p:sp>
      <p:sp>
        <p:nvSpPr>
          <p:cNvPr id="6" name="Rounded Rectangle 5"/>
          <p:cNvSpPr/>
          <p:nvPr/>
        </p:nvSpPr>
        <p:spPr>
          <a:xfrm>
            <a:off x="4114800" y="3352800"/>
            <a:ext cx="16002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Memory Controller</a:t>
            </a:r>
            <a:endParaRPr lang="en-US" sz="2400" dirty="0">
              <a:solidFill>
                <a:schemeClr val="tx1"/>
              </a:solidFill>
            </a:endParaRPr>
          </a:p>
        </p:txBody>
      </p:sp>
      <p:sp>
        <p:nvSpPr>
          <p:cNvPr id="7" name="Rectangle 6"/>
          <p:cNvSpPr/>
          <p:nvPr/>
        </p:nvSpPr>
        <p:spPr>
          <a:xfrm>
            <a:off x="3300242" y="3594536"/>
            <a:ext cx="6858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AID2</a:t>
            </a:r>
            <a:endParaRPr lang="en-US" b="1" dirty="0">
              <a:solidFill>
                <a:schemeClr val="bg1"/>
              </a:solidFill>
            </a:endParaRPr>
          </a:p>
        </p:txBody>
      </p:sp>
      <p:sp>
        <p:nvSpPr>
          <p:cNvPr id="8" name="Rectangle 7"/>
          <p:cNvSpPr/>
          <p:nvPr/>
        </p:nvSpPr>
        <p:spPr>
          <a:xfrm>
            <a:off x="6400800" y="3689132"/>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9" name="Rectangle 8"/>
          <p:cNvSpPr/>
          <p:nvPr/>
        </p:nvSpPr>
        <p:spPr>
          <a:xfrm>
            <a:off x="7162800" y="3689132"/>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grpSp>
        <p:nvGrpSpPr>
          <p:cNvPr id="3" name="Group 9"/>
          <p:cNvGrpSpPr/>
          <p:nvPr/>
        </p:nvGrpSpPr>
        <p:grpSpPr>
          <a:xfrm>
            <a:off x="6477000" y="3179620"/>
            <a:ext cx="1828800" cy="390112"/>
            <a:chOff x="914400" y="3408220"/>
            <a:chExt cx="1828800" cy="390112"/>
          </a:xfrm>
        </p:grpSpPr>
        <p:sp>
          <p:nvSpPr>
            <p:cNvPr id="11" name="TextBox 10"/>
            <p:cNvSpPr txBox="1"/>
            <p:nvPr/>
          </p:nvSpPr>
          <p:spPr>
            <a:xfrm>
              <a:off x="914400" y="3429000"/>
              <a:ext cx="609600" cy="369332"/>
            </a:xfrm>
            <a:prstGeom prst="rect">
              <a:avLst/>
            </a:prstGeom>
            <a:noFill/>
          </p:spPr>
          <p:txBody>
            <a:bodyPr wrap="square" rtlCol="0">
              <a:spAutoFit/>
            </a:bodyPr>
            <a:lstStyle/>
            <a:p>
              <a:pPr algn="ctr"/>
              <a:r>
                <a:rPr lang="en-US" b="1" dirty="0" smtClean="0"/>
                <a:t>AID</a:t>
              </a:r>
              <a:endParaRPr lang="en-US" b="1" dirty="0"/>
            </a:p>
          </p:txBody>
        </p:sp>
        <p:sp>
          <p:nvSpPr>
            <p:cNvPr id="12" name="TextBox 11"/>
            <p:cNvSpPr txBox="1"/>
            <p:nvPr/>
          </p:nvSpPr>
          <p:spPr>
            <a:xfrm>
              <a:off x="1600200" y="3408220"/>
              <a:ext cx="1143000" cy="369332"/>
            </a:xfrm>
            <a:prstGeom prst="rect">
              <a:avLst/>
            </a:prstGeom>
            <a:noFill/>
          </p:spPr>
          <p:txBody>
            <a:bodyPr wrap="square" rtlCol="0">
              <a:spAutoFit/>
            </a:bodyPr>
            <a:lstStyle/>
            <a:p>
              <a:pPr algn="ctr"/>
              <a:r>
                <a:rPr lang="en-US" b="1" dirty="0" smtClean="0"/>
                <a:t>Blacklist</a:t>
              </a:r>
              <a:endParaRPr lang="en-US" b="1" dirty="0"/>
            </a:p>
          </p:txBody>
        </p:sp>
      </p:grpSp>
      <p:sp>
        <p:nvSpPr>
          <p:cNvPr id="13" name="Rectangle 12"/>
          <p:cNvSpPr/>
          <p:nvPr/>
        </p:nvSpPr>
        <p:spPr>
          <a:xfrm>
            <a:off x="6400800" y="4070132"/>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p>
        </p:txBody>
      </p:sp>
      <p:sp>
        <p:nvSpPr>
          <p:cNvPr id="14" name="Rectangle 13"/>
          <p:cNvSpPr/>
          <p:nvPr/>
        </p:nvSpPr>
        <p:spPr>
          <a:xfrm>
            <a:off x="7162800" y="4070132"/>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15" name="Rectangle 14"/>
          <p:cNvSpPr/>
          <p:nvPr/>
        </p:nvSpPr>
        <p:spPr>
          <a:xfrm>
            <a:off x="6400800" y="4451132"/>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16" name="Rectangle 15"/>
          <p:cNvSpPr/>
          <p:nvPr/>
        </p:nvSpPr>
        <p:spPr>
          <a:xfrm>
            <a:off x="7162800" y="4451132"/>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17" name="Rectangle 16"/>
          <p:cNvSpPr/>
          <p:nvPr/>
        </p:nvSpPr>
        <p:spPr>
          <a:xfrm>
            <a:off x="6400800" y="4832132"/>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18" name="Rectangle 17"/>
          <p:cNvSpPr/>
          <p:nvPr/>
        </p:nvSpPr>
        <p:spPr>
          <a:xfrm>
            <a:off x="7162800" y="4832132"/>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19" name="Rectangle 18"/>
          <p:cNvSpPr/>
          <p:nvPr/>
        </p:nvSpPr>
        <p:spPr>
          <a:xfrm>
            <a:off x="2527736" y="3597166"/>
            <a:ext cx="6858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AID1</a:t>
            </a:r>
            <a:endParaRPr lang="en-US" b="1" dirty="0">
              <a:solidFill>
                <a:schemeClr val="bg1"/>
              </a:solidFill>
            </a:endParaRPr>
          </a:p>
        </p:txBody>
      </p:sp>
      <p:sp>
        <p:nvSpPr>
          <p:cNvPr id="20" name="Rectangle 19"/>
          <p:cNvSpPr/>
          <p:nvPr/>
        </p:nvSpPr>
        <p:spPr>
          <a:xfrm>
            <a:off x="1763106" y="3597166"/>
            <a:ext cx="6858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AID1</a:t>
            </a:r>
            <a:endParaRPr lang="en-US" b="1" dirty="0">
              <a:solidFill>
                <a:schemeClr val="bg1"/>
              </a:solidFill>
            </a:endParaRPr>
          </a:p>
        </p:txBody>
      </p:sp>
      <p:sp>
        <p:nvSpPr>
          <p:cNvPr id="21" name="Rectangle 20"/>
          <p:cNvSpPr/>
          <p:nvPr/>
        </p:nvSpPr>
        <p:spPr>
          <a:xfrm>
            <a:off x="1001106" y="3597166"/>
            <a:ext cx="6858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AID1</a:t>
            </a:r>
            <a:endParaRPr lang="en-US" b="1" dirty="0">
              <a:solidFill>
                <a:schemeClr val="bg1"/>
              </a:solidFill>
            </a:endParaRPr>
          </a:p>
        </p:txBody>
      </p:sp>
      <p:sp>
        <p:nvSpPr>
          <p:cNvPr id="22" name="Rectangle 21"/>
          <p:cNvSpPr/>
          <p:nvPr/>
        </p:nvSpPr>
        <p:spPr>
          <a:xfrm>
            <a:off x="228600" y="3597166"/>
            <a:ext cx="6858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AID1</a:t>
            </a:r>
            <a:endParaRPr lang="en-US" b="1" dirty="0">
              <a:solidFill>
                <a:schemeClr val="bg1"/>
              </a:solidFill>
            </a:endParaRPr>
          </a:p>
        </p:txBody>
      </p:sp>
      <p:sp>
        <p:nvSpPr>
          <p:cNvPr id="23" name="Rectangle 22"/>
          <p:cNvSpPr/>
          <p:nvPr/>
        </p:nvSpPr>
        <p:spPr>
          <a:xfrm>
            <a:off x="7162800" y="4070132"/>
            <a:ext cx="1143000" cy="381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1</a:t>
            </a:r>
            <a:endParaRPr lang="en-US" sz="2400" dirty="0">
              <a:solidFill>
                <a:srgbClr val="C00000"/>
              </a:solidFill>
            </a:endParaRPr>
          </a:p>
        </p:txBody>
      </p:sp>
      <p:sp>
        <p:nvSpPr>
          <p:cNvPr id="24" name="Rectangle 23"/>
          <p:cNvSpPr/>
          <p:nvPr/>
        </p:nvSpPr>
        <p:spPr>
          <a:xfrm>
            <a:off x="3124200" y="4343400"/>
            <a:ext cx="1981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Last </a:t>
            </a:r>
            <a:r>
              <a:rPr lang="en-US" sz="2300" dirty="0" err="1" smtClean="0">
                <a:solidFill>
                  <a:schemeClr val="tx1"/>
                </a:solidFill>
              </a:rPr>
              <a:t>Req</a:t>
            </a:r>
            <a:r>
              <a:rPr lang="en-US" sz="2300" dirty="0" smtClean="0">
                <a:solidFill>
                  <a:schemeClr val="tx1"/>
                </a:solidFill>
              </a:rPr>
              <a:t> AID </a:t>
            </a:r>
            <a:endParaRPr lang="en-US" sz="2300" dirty="0">
              <a:solidFill>
                <a:schemeClr val="tx1"/>
              </a:solidFill>
            </a:endParaRPr>
          </a:p>
        </p:txBody>
      </p:sp>
      <p:sp>
        <p:nvSpPr>
          <p:cNvPr id="25" name="Rectangle 24"/>
          <p:cNvSpPr/>
          <p:nvPr/>
        </p:nvSpPr>
        <p:spPr>
          <a:xfrm>
            <a:off x="5181600" y="43434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3</a:t>
            </a:r>
            <a:endParaRPr lang="en-US" sz="2300" dirty="0">
              <a:solidFill>
                <a:schemeClr val="tx1"/>
              </a:solidFill>
            </a:endParaRPr>
          </a:p>
        </p:txBody>
      </p:sp>
      <p:sp>
        <p:nvSpPr>
          <p:cNvPr id="26" name="Rectangle 25"/>
          <p:cNvSpPr/>
          <p:nvPr/>
        </p:nvSpPr>
        <p:spPr>
          <a:xfrm>
            <a:off x="3124200" y="4876800"/>
            <a:ext cx="1981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 Consecutive Requests</a:t>
            </a:r>
            <a:endParaRPr lang="en-US" sz="2300" dirty="0">
              <a:solidFill>
                <a:schemeClr val="tx1"/>
              </a:solidFill>
            </a:endParaRPr>
          </a:p>
        </p:txBody>
      </p:sp>
      <p:sp>
        <p:nvSpPr>
          <p:cNvPr id="27" name="Rectangle 26"/>
          <p:cNvSpPr/>
          <p:nvPr/>
        </p:nvSpPr>
        <p:spPr>
          <a:xfrm>
            <a:off x="5181600" y="4876800"/>
            <a:ext cx="609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1</a:t>
            </a:r>
            <a:endParaRPr lang="en-US" sz="2300" dirty="0">
              <a:solidFill>
                <a:schemeClr val="tx1"/>
              </a:solidFill>
            </a:endParaRPr>
          </a:p>
        </p:txBody>
      </p:sp>
      <p:sp>
        <p:nvSpPr>
          <p:cNvPr id="28" name="Rectangle 27"/>
          <p:cNvSpPr/>
          <p:nvPr/>
        </p:nvSpPr>
        <p:spPr>
          <a:xfrm>
            <a:off x="5181600" y="43434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2</a:t>
            </a:r>
            <a:endParaRPr lang="en-US" sz="2300" dirty="0">
              <a:solidFill>
                <a:schemeClr val="tx1"/>
              </a:solidFill>
            </a:endParaRPr>
          </a:p>
        </p:txBody>
      </p:sp>
      <p:sp>
        <p:nvSpPr>
          <p:cNvPr id="29" name="Rectangle 28"/>
          <p:cNvSpPr/>
          <p:nvPr/>
        </p:nvSpPr>
        <p:spPr>
          <a:xfrm>
            <a:off x="5181600" y="43434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1</a:t>
            </a:r>
            <a:endParaRPr lang="en-US" sz="2300" dirty="0">
              <a:solidFill>
                <a:schemeClr val="tx1"/>
              </a:solidFill>
            </a:endParaRPr>
          </a:p>
        </p:txBody>
      </p:sp>
      <p:sp>
        <p:nvSpPr>
          <p:cNvPr id="30" name="Rectangle 29"/>
          <p:cNvSpPr/>
          <p:nvPr/>
        </p:nvSpPr>
        <p:spPr>
          <a:xfrm>
            <a:off x="5181600" y="4876800"/>
            <a:ext cx="609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2</a:t>
            </a:r>
            <a:endParaRPr lang="en-US" sz="2300" dirty="0">
              <a:solidFill>
                <a:schemeClr val="tx1"/>
              </a:solidFill>
            </a:endParaRPr>
          </a:p>
        </p:txBody>
      </p:sp>
      <p:sp>
        <p:nvSpPr>
          <p:cNvPr id="31" name="Rectangle 30"/>
          <p:cNvSpPr/>
          <p:nvPr/>
        </p:nvSpPr>
        <p:spPr>
          <a:xfrm>
            <a:off x="5181600" y="4876800"/>
            <a:ext cx="609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3</a:t>
            </a:r>
            <a:endParaRPr lang="en-US" sz="2300" dirty="0">
              <a:solidFill>
                <a:schemeClr val="tx1"/>
              </a:solidFill>
            </a:endParaRPr>
          </a:p>
        </p:txBody>
      </p:sp>
      <p:sp>
        <p:nvSpPr>
          <p:cNvPr id="32" name="Rectangle 31"/>
          <p:cNvSpPr/>
          <p:nvPr/>
        </p:nvSpPr>
        <p:spPr>
          <a:xfrm>
            <a:off x="5181600" y="4876800"/>
            <a:ext cx="609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4</a:t>
            </a:r>
            <a:endParaRPr lang="en-US" sz="2300" dirty="0">
              <a:solidFill>
                <a:schemeClr val="tx1"/>
              </a:solidFill>
            </a:endParaRPr>
          </a:p>
        </p:txBody>
      </p:sp>
      <p:sp>
        <p:nvSpPr>
          <p:cNvPr id="33" name="Rectangle 32"/>
          <p:cNvSpPr/>
          <p:nvPr/>
        </p:nvSpPr>
        <p:spPr>
          <a:xfrm>
            <a:off x="5181600" y="4876800"/>
            <a:ext cx="609600" cy="6858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C00000"/>
                </a:solidFill>
              </a:rPr>
              <a:t>4</a:t>
            </a:r>
            <a:endParaRPr lang="en-US" sz="2300" dirty="0">
              <a:solidFill>
                <a:srgbClr val="C00000"/>
              </a:solidFill>
            </a:endParaRPr>
          </a:p>
        </p:txBody>
      </p:sp>
      <p:sp>
        <p:nvSpPr>
          <p:cNvPr id="34" name="TextBox 33"/>
          <p:cNvSpPr txBox="1"/>
          <p:nvPr/>
        </p:nvSpPr>
        <p:spPr>
          <a:xfrm>
            <a:off x="6019800" y="1848255"/>
            <a:ext cx="2667000" cy="523220"/>
          </a:xfrm>
          <a:prstGeom prst="rect">
            <a:avLst/>
          </a:prstGeom>
          <a:noFill/>
        </p:spPr>
        <p:txBody>
          <a:bodyPr wrap="square" rtlCol="0">
            <a:spAutoFit/>
          </a:bodyPr>
          <a:lstStyle/>
          <a:p>
            <a:pPr algn="ctr"/>
            <a:r>
              <a:rPr lang="en-US" sz="2800" i="1" dirty="0" smtClean="0">
                <a:solidFill>
                  <a:srgbClr val="C00000"/>
                </a:solidFill>
              </a:rPr>
              <a:t>2. Blacklist</a:t>
            </a:r>
            <a:endParaRPr lang="en-US" sz="2800" i="1" dirty="0">
              <a:solidFill>
                <a:srgbClr val="C00000"/>
              </a:solidFill>
            </a:endParaRPr>
          </a:p>
        </p:txBody>
      </p:sp>
      <p:sp>
        <p:nvSpPr>
          <p:cNvPr id="35" name="Rounded Rectangle 34"/>
          <p:cNvSpPr/>
          <p:nvPr/>
        </p:nvSpPr>
        <p:spPr>
          <a:xfrm>
            <a:off x="1476702" y="3886200"/>
            <a:ext cx="16002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Memory Controller</a:t>
            </a:r>
            <a:endParaRPr lang="en-US" sz="2400" dirty="0">
              <a:solidFill>
                <a:schemeClr val="tx1"/>
              </a:solidFill>
            </a:endParaRPr>
          </a:p>
        </p:txBody>
      </p:sp>
      <p:sp>
        <p:nvSpPr>
          <p:cNvPr id="36" name="Rectangle 35"/>
          <p:cNvSpPr/>
          <p:nvPr/>
        </p:nvSpPr>
        <p:spPr>
          <a:xfrm>
            <a:off x="486102" y="4953000"/>
            <a:ext cx="1981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Last </a:t>
            </a:r>
            <a:r>
              <a:rPr lang="en-US" sz="2300" dirty="0" err="1" smtClean="0">
                <a:solidFill>
                  <a:schemeClr val="tx1"/>
                </a:solidFill>
              </a:rPr>
              <a:t>Req</a:t>
            </a:r>
            <a:r>
              <a:rPr lang="en-US" sz="2300" dirty="0" smtClean="0">
                <a:solidFill>
                  <a:schemeClr val="tx1"/>
                </a:solidFill>
              </a:rPr>
              <a:t> AID </a:t>
            </a:r>
            <a:endParaRPr lang="en-US" sz="2300" dirty="0">
              <a:solidFill>
                <a:schemeClr val="tx1"/>
              </a:solidFill>
            </a:endParaRPr>
          </a:p>
        </p:txBody>
      </p:sp>
      <p:sp>
        <p:nvSpPr>
          <p:cNvPr id="37" name="Rectangle 36"/>
          <p:cNvSpPr/>
          <p:nvPr/>
        </p:nvSpPr>
        <p:spPr>
          <a:xfrm>
            <a:off x="2543502" y="49530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3</a:t>
            </a:r>
            <a:endParaRPr lang="en-US" sz="2300" dirty="0">
              <a:solidFill>
                <a:schemeClr val="tx1"/>
              </a:solidFill>
            </a:endParaRPr>
          </a:p>
        </p:txBody>
      </p:sp>
      <p:sp>
        <p:nvSpPr>
          <p:cNvPr id="38" name="Rectangle 37"/>
          <p:cNvSpPr/>
          <p:nvPr/>
        </p:nvSpPr>
        <p:spPr>
          <a:xfrm>
            <a:off x="486102" y="5486400"/>
            <a:ext cx="1981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 Consecutive Requests</a:t>
            </a:r>
            <a:endParaRPr lang="en-US" sz="2300" dirty="0">
              <a:solidFill>
                <a:schemeClr val="tx1"/>
              </a:solidFill>
            </a:endParaRPr>
          </a:p>
        </p:txBody>
      </p:sp>
      <p:sp>
        <p:nvSpPr>
          <p:cNvPr id="39" name="Rectangle 38"/>
          <p:cNvSpPr/>
          <p:nvPr/>
        </p:nvSpPr>
        <p:spPr>
          <a:xfrm>
            <a:off x="2543502" y="5486400"/>
            <a:ext cx="609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1</a:t>
            </a:r>
            <a:endParaRPr lang="en-US" sz="2300" dirty="0">
              <a:solidFill>
                <a:schemeClr val="tx1"/>
              </a:solidFill>
            </a:endParaRPr>
          </a:p>
        </p:txBody>
      </p:sp>
      <p:sp>
        <p:nvSpPr>
          <p:cNvPr id="40" name="TextBox 39"/>
          <p:cNvSpPr txBox="1"/>
          <p:nvPr/>
        </p:nvSpPr>
        <p:spPr>
          <a:xfrm>
            <a:off x="3124200" y="1838980"/>
            <a:ext cx="2667000" cy="523220"/>
          </a:xfrm>
          <a:prstGeom prst="rect">
            <a:avLst/>
          </a:prstGeom>
          <a:noFill/>
        </p:spPr>
        <p:txBody>
          <a:bodyPr wrap="square" rtlCol="0">
            <a:spAutoFit/>
          </a:bodyPr>
          <a:lstStyle/>
          <a:p>
            <a:pPr algn="ctr"/>
            <a:r>
              <a:rPr lang="en-US" sz="2800" i="1" dirty="0" smtClean="0"/>
              <a:t>2. Blacklist</a:t>
            </a:r>
            <a:endParaRPr lang="en-US" sz="2800" i="1" dirty="0"/>
          </a:p>
        </p:txBody>
      </p:sp>
      <p:sp>
        <p:nvSpPr>
          <p:cNvPr id="41" name="Rectangle 40"/>
          <p:cNvSpPr/>
          <p:nvPr/>
        </p:nvSpPr>
        <p:spPr>
          <a:xfrm>
            <a:off x="3581400" y="472440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42" name="Rectangle 41"/>
          <p:cNvSpPr/>
          <p:nvPr/>
        </p:nvSpPr>
        <p:spPr>
          <a:xfrm>
            <a:off x="4343400" y="4724400"/>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grpSp>
        <p:nvGrpSpPr>
          <p:cNvPr id="10" name="Group 42"/>
          <p:cNvGrpSpPr/>
          <p:nvPr/>
        </p:nvGrpSpPr>
        <p:grpSpPr>
          <a:xfrm>
            <a:off x="3657600" y="4235668"/>
            <a:ext cx="1828800" cy="370967"/>
            <a:chOff x="914400" y="3429000"/>
            <a:chExt cx="1828800" cy="370967"/>
          </a:xfrm>
        </p:grpSpPr>
        <p:sp>
          <p:nvSpPr>
            <p:cNvPr id="44" name="TextBox 43"/>
            <p:cNvSpPr txBox="1"/>
            <p:nvPr/>
          </p:nvSpPr>
          <p:spPr>
            <a:xfrm>
              <a:off x="914400" y="3429000"/>
              <a:ext cx="609600" cy="369332"/>
            </a:xfrm>
            <a:prstGeom prst="rect">
              <a:avLst/>
            </a:prstGeom>
            <a:noFill/>
          </p:spPr>
          <p:txBody>
            <a:bodyPr wrap="square" rtlCol="0">
              <a:spAutoFit/>
            </a:bodyPr>
            <a:lstStyle/>
            <a:p>
              <a:pPr algn="ctr"/>
              <a:r>
                <a:rPr lang="en-US" b="1" dirty="0" smtClean="0"/>
                <a:t>AID</a:t>
              </a:r>
              <a:endParaRPr lang="en-US" b="1" dirty="0"/>
            </a:p>
          </p:txBody>
        </p:sp>
        <p:sp>
          <p:nvSpPr>
            <p:cNvPr id="45" name="TextBox 44"/>
            <p:cNvSpPr txBox="1"/>
            <p:nvPr/>
          </p:nvSpPr>
          <p:spPr>
            <a:xfrm>
              <a:off x="1600200" y="3430635"/>
              <a:ext cx="1143000" cy="369332"/>
            </a:xfrm>
            <a:prstGeom prst="rect">
              <a:avLst/>
            </a:prstGeom>
            <a:noFill/>
          </p:spPr>
          <p:txBody>
            <a:bodyPr wrap="square" rtlCol="0">
              <a:spAutoFit/>
            </a:bodyPr>
            <a:lstStyle/>
            <a:p>
              <a:pPr algn="ctr"/>
              <a:r>
                <a:rPr lang="en-US" b="1" dirty="0" smtClean="0"/>
                <a:t>Blacklist</a:t>
              </a:r>
              <a:endParaRPr lang="en-US" b="1" dirty="0"/>
            </a:p>
          </p:txBody>
        </p:sp>
      </p:grpSp>
      <p:sp>
        <p:nvSpPr>
          <p:cNvPr id="46" name="Rectangle 45"/>
          <p:cNvSpPr/>
          <p:nvPr/>
        </p:nvSpPr>
        <p:spPr>
          <a:xfrm>
            <a:off x="3581400" y="510540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p>
        </p:txBody>
      </p:sp>
      <p:sp>
        <p:nvSpPr>
          <p:cNvPr id="48" name="Rectangle 47"/>
          <p:cNvSpPr/>
          <p:nvPr/>
        </p:nvSpPr>
        <p:spPr>
          <a:xfrm>
            <a:off x="3581400" y="548640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49" name="Rectangle 48"/>
          <p:cNvSpPr/>
          <p:nvPr/>
        </p:nvSpPr>
        <p:spPr>
          <a:xfrm>
            <a:off x="4343400" y="5486400"/>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50" name="Rectangle 49"/>
          <p:cNvSpPr/>
          <p:nvPr/>
        </p:nvSpPr>
        <p:spPr>
          <a:xfrm>
            <a:off x="3581400" y="5867400"/>
            <a:ext cx="762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51" name="Rectangle 50"/>
          <p:cNvSpPr/>
          <p:nvPr/>
        </p:nvSpPr>
        <p:spPr>
          <a:xfrm>
            <a:off x="4343400" y="5867400"/>
            <a:ext cx="114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52" name="Rectangle 51"/>
          <p:cNvSpPr/>
          <p:nvPr/>
        </p:nvSpPr>
        <p:spPr>
          <a:xfrm>
            <a:off x="4343400" y="5105400"/>
            <a:ext cx="1143000"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1</a:t>
            </a:r>
            <a:endParaRPr lang="en-US" sz="2400" dirty="0">
              <a:solidFill>
                <a:srgbClr val="C00000"/>
              </a:solidFill>
            </a:endParaRPr>
          </a:p>
        </p:txBody>
      </p:sp>
      <p:sp>
        <p:nvSpPr>
          <p:cNvPr id="53" name="TextBox 52"/>
          <p:cNvSpPr txBox="1"/>
          <p:nvPr/>
        </p:nvSpPr>
        <p:spPr>
          <a:xfrm>
            <a:off x="3276600" y="1828800"/>
            <a:ext cx="2362200" cy="523220"/>
          </a:xfrm>
          <a:prstGeom prst="rect">
            <a:avLst/>
          </a:prstGeom>
          <a:noFill/>
        </p:spPr>
        <p:txBody>
          <a:bodyPr wrap="square" rtlCol="0">
            <a:spAutoFit/>
          </a:bodyPr>
          <a:lstStyle/>
          <a:p>
            <a:pPr algn="ctr"/>
            <a:r>
              <a:rPr lang="en-US" sz="2800" i="1" dirty="0" smtClean="0">
                <a:solidFill>
                  <a:srgbClr val="C00000"/>
                </a:solidFill>
              </a:rPr>
              <a:t>1. Monitor </a:t>
            </a:r>
          </a:p>
        </p:txBody>
      </p:sp>
      <p:grpSp>
        <p:nvGrpSpPr>
          <p:cNvPr id="43" name="Group 53"/>
          <p:cNvGrpSpPr/>
          <p:nvPr/>
        </p:nvGrpSpPr>
        <p:grpSpPr>
          <a:xfrm>
            <a:off x="6043954" y="2924502"/>
            <a:ext cx="1841936" cy="375065"/>
            <a:chOff x="1143000" y="3429000"/>
            <a:chExt cx="1841936" cy="375065"/>
          </a:xfrm>
        </p:grpSpPr>
        <p:sp>
          <p:nvSpPr>
            <p:cNvPr id="55" name="TextBox 54"/>
            <p:cNvSpPr txBox="1"/>
            <p:nvPr/>
          </p:nvSpPr>
          <p:spPr>
            <a:xfrm>
              <a:off x="1143000" y="3429000"/>
              <a:ext cx="609600" cy="369332"/>
            </a:xfrm>
            <a:prstGeom prst="rect">
              <a:avLst/>
            </a:prstGeom>
            <a:noFill/>
          </p:spPr>
          <p:txBody>
            <a:bodyPr wrap="square" rtlCol="0">
              <a:spAutoFit/>
            </a:bodyPr>
            <a:lstStyle/>
            <a:p>
              <a:pPr algn="ctr"/>
              <a:r>
                <a:rPr lang="en-US" b="1" dirty="0" err="1" smtClean="0"/>
                <a:t>Req</a:t>
              </a:r>
              <a:endParaRPr lang="en-US" b="1" dirty="0"/>
            </a:p>
          </p:txBody>
        </p:sp>
        <p:sp>
          <p:nvSpPr>
            <p:cNvPr id="56" name="TextBox 55"/>
            <p:cNvSpPr txBox="1"/>
            <p:nvPr/>
          </p:nvSpPr>
          <p:spPr>
            <a:xfrm>
              <a:off x="1841936" y="3434733"/>
              <a:ext cx="1143000" cy="369332"/>
            </a:xfrm>
            <a:prstGeom prst="rect">
              <a:avLst/>
            </a:prstGeom>
            <a:noFill/>
          </p:spPr>
          <p:txBody>
            <a:bodyPr wrap="square" rtlCol="0">
              <a:spAutoFit/>
            </a:bodyPr>
            <a:lstStyle/>
            <a:p>
              <a:pPr algn="ctr"/>
              <a:r>
                <a:rPr lang="en-US" b="1" dirty="0" smtClean="0"/>
                <a:t>Blacklist</a:t>
              </a:r>
              <a:endParaRPr lang="en-US" b="1" dirty="0"/>
            </a:p>
          </p:txBody>
        </p:sp>
      </p:grpSp>
      <p:sp>
        <p:nvSpPr>
          <p:cNvPr id="57" name="Rectangle 56"/>
          <p:cNvSpPr/>
          <p:nvPr/>
        </p:nvSpPr>
        <p:spPr>
          <a:xfrm>
            <a:off x="5867400" y="3429000"/>
            <a:ext cx="17526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867400" y="3429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1</a:t>
            </a:r>
            <a:endParaRPr lang="en-US" sz="2400" dirty="0">
              <a:solidFill>
                <a:schemeClr val="tx1"/>
              </a:solidFill>
            </a:endParaRPr>
          </a:p>
        </p:txBody>
      </p:sp>
      <p:sp>
        <p:nvSpPr>
          <p:cNvPr id="59" name="Rectangle 58"/>
          <p:cNvSpPr/>
          <p:nvPr/>
        </p:nvSpPr>
        <p:spPr>
          <a:xfrm>
            <a:off x="6934200" y="3429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60" name="Rectangle 59"/>
          <p:cNvSpPr/>
          <p:nvPr/>
        </p:nvSpPr>
        <p:spPr>
          <a:xfrm>
            <a:off x="5867400" y="3810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2</a:t>
            </a:r>
            <a:endParaRPr lang="en-US" sz="2400" dirty="0">
              <a:solidFill>
                <a:schemeClr val="tx1"/>
              </a:solidFill>
            </a:endParaRPr>
          </a:p>
        </p:txBody>
      </p:sp>
      <p:sp>
        <p:nvSpPr>
          <p:cNvPr id="61" name="Rectangle 60"/>
          <p:cNvSpPr/>
          <p:nvPr/>
        </p:nvSpPr>
        <p:spPr>
          <a:xfrm>
            <a:off x="6934200" y="3810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62" name="Rectangle 61"/>
          <p:cNvSpPr/>
          <p:nvPr/>
        </p:nvSpPr>
        <p:spPr>
          <a:xfrm>
            <a:off x="5867400" y="4191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3</a:t>
            </a:r>
            <a:endParaRPr lang="en-US" sz="2400" dirty="0">
              <a:solidFill>
                <a:schemeClr val="tx1"/>
              </a:solidFill>
            </a:endParaRPr>
          </a:p>
        </p:txBody>
      </p:sp>
      <p:sp>
        <p:nvSpPr>
          <p:cNvPr id="63" name="Rectangle 62"/>
          <p:cNvSpPr/>
          <p:nvPr/>
        </p:nvSpPr>
        <p:spPr>
          <a:xfrm>
            <a:off x="6934200" y="4191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64" name="Rectangle 63"/>
          <p:cNvSpPr/>
          <p:nvPr/>
        </p:nvSpPr>
        <p:spPr>
          <a:xfrm>
            <a:off x="5867400" y="4572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4</a:t>
            </a:r>
            <a:endParaRPr lang="en-US" sz="2400" dirty="0">
              <a:solidFill>
                <a:schemeClr val="tx1"/>
              </a:solidFill>
            </a:endParaRPr>
          </a:p>
        </p:txBody>
      </p:sp>
      <p:sp>
        <p:nvSpPr>
          <p:cNvPr id="65" name="Rectangle 64"/>
          <p:cNvSpPr/>
          <p:nvPr/>
        </p:nvSpPr>
        <p:spPr>
          <a:xfrm>
            <a:off x="6934200" y="4572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66" name="Rectangle 65"/>
          <p:cNvSpPr/>
          <p:nvPr/>
        </p:nvSpPr>
        <p:spPr>
          <a:xfrm>
            <a:off x="5867400" y="4953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5</a:t>
            </a:r>
            <a:endParaRPr lang="en-US" sz="2400" dirty="0">
              <a:solidFill>
                <a:schemeClr val="tx1"/>
              </a:solidFill>
            </a:endParaRPr>
          </a:p>
        </p:txBody>
      </p:sp>
      <p:sp>
        <p:nvSpPr>
          <p:cNvPr id="67" name="Rectangle 66"/>
          <p:cNvSpPr/>
          <p:nvPr/>
        </p:nvSpPr>
        <p:spPr>
          <a:xfrm>
            <a:off x="6934200" y="4953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68" name="Rectangle 67"/>
          <p:cNvSpPr/>
          <p:nvPr/>
        </p:nvSpPr>
        <p:spPr>
          <a:xfrm>
            <a:off x="5867400" y="5334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6</a:t>
            </a:r>
            <a:endParaRPr lang="en-US" sz="2400" dirty="0">
              <a:solidFill>
                <a:schemeClr val="tx1"/>
              </a:solidFill>
            </a:endParaRPr>
          </a:p>
        </p:txBody>
      </p:sp>
      <p:sp>
        <p:nvSpPr>
          <p:cNvPr id="69" name="Rectangle 68"/>
          <p:cNvSpPr/>
          <p:nvPr/>
        </p:nvSpPr>
        <p:spPr>
          <a:xfrm>
            <a:off x="6934200" y="5334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70" name="Rectangle 69"/>
          <p:cNvSpPr/>
          <p:nvPr/>
        </p:nvSpPr>
        <p:spPr>
          <a:xfrm>
            <a:off x="5867400" y="5715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7</a:t>
            </a:r>
            <a:endParaRPr lang="en-US" sz="2400" dirty="0">
              <a:solidFill>
                <a:schemeClr val="tx1"/>
              </a:solidFill>
            </a:endParaRPr>
          </a:p>
        </p:txBody>
      </p:sp>
      <p:sp>
        <p:nvSpPr>
          <p:cNvPr id="71" name="Rectangle 70"/>
          <p:cNvSpPr/>
          <p:nvPr/>
        </p:nvSpPr>
        <p:spPr>
          <a:xfrm>
            <a:off x="6934200" y="5715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72" name="Rectangle 71"/>
          <p:cNvSpPr/>
          <p:nvPr/>
        </p:nvSpPr>
        <p:spPr>
          <a:xfrm>
            <a:off x="5867400" y="60960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Req</a:t>
            </a:r>
            <a:r>
              <a:rPr lang="en-US" sz="2400" dirty="0" smtClean="0">
                <a:solidFill>
                  <a:schemeClr val="tx1"/>
                </a:solidFill>
              </a:rPr>
              <a:t> 8</a:t>
            </a:r>
            <a:endParaRPr lang="en-US" sz="2400" dirty="0">
              <a:solidFill>
                <a:schemeClr val="tx1"/>
              </a:solidFill>
            </a:endParaRPr>
          </a:p>
        </p:txBody>
      </p:sp>
      <p:sp>
        <p:nvSpPr>
          <p:cNvPr id="73" name="Rectangle 72"/>
          <p:cNvSpPr/>
          <p:nvPr/>
        </p:nvSpPr>
        <p:spPr>
          <a:xfrm>
            <a:off x="6934200" y="6096000"/>
            <a:ext cx="685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74" name="TextBox 73"/>
          <p:cNvSpPr txBox="1"/>
          <p:nvPr/>
        </p:nvSpPr>
        <p:spPr>
          <a:xfrm>
            <a:off x="6019800" y="2514600"/>
            <a:ext cx="1600200" cy="369332"/>
          </a:xfrm>
          <a:prstGeom prst="rect">
            <a:avLst/>
          </a:prstGeom>
          <a:noFill/>
        </p:spPr>
        <p:txBody>
          <a:bodyPr wrap="square" rtlCol="0">
            <a:spAutoFit/>
          </a:bodyPr>
          <a:lstStyle/>
          <a:p>
            <a:r>
              <a:rPr lang="en-US" b="1" dirty="0" smtClean="0"/>
              <a:t>Request Buffer</a:t>
            </a:r>
            <a:endParaRPr lang="en-US" b="1" dirty="0"/>
          </a:p>
        </p:txBody>
      </p:sp>
      <p:cxnSp>
        <p:nvCxnSpPr>
          <p:cNvPr id="75" name="Straight Arrow Connector 74"/>
          <p:cNvCxnSpPr/>
          <p:nvPr/>
        </p:nvCxnSpPr>
        <p:spPr>
          <a:xfrm>
            <a:off x="7620000" y="3632387"/>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606864" y="4018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606864" y="4399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606864" y="4788523"/>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606864" y="5161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606864" y="5542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606864" y="5923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606864" y="630473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8064064" y="344845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84" name="Oval 83"/>
          <p:cNvSpPr/>
          <p:nvPr/>
        </p:nvSpPr>
        <p:spPr>
          <a:xfrm>
            <a:off x="8064064" y="3837843"/>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85" name="Oval 84"/>
          <p:cNvSpPr/>
          <p:nvPr/>
        </p:nvSpPr>
        <p:spPr>
          <a:xfrm>
            <a:off x="8064064" y="423566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91" name="TextBox 90"/>
          <p:cNvSpPr txBox="1"/>
          <p:nvPr/>
        </p:nvSpPr>
        <p:spPr>
          <a:xfrm>
            <a:off x="5638800" y="1848255"/>
            <a:ext cx="3429000" cy="523220"/>
          </a:xfrm>
          <a:prstGeom prst="rect">
            <a:avLst/>
          </a:prstGeom>
          <a:noFill/>
        </p:spPr>
        <p:txBody>
          <a:bodyPr wrap="square" rtlCol="0">
            <a:spAutoFit/>
          </a:bodyPr>
          <a:lstStyle/>
          <a:p>
            <a:pPr algn="ctr"/>
            <a:r>
              <a:rPr lang="en-US" sz="2800" i="1" dirty="0" smtClean="0">
                <a:solidFill>
                  <a:srgbClr val="C00000"/>
                </a:solidFill>
              </a:rPr>
              <a:t>3. Prioritize </a:t>
            </a:r>
          </a:p>
        </p:txBody>
      </p:sp>
      <p:sp>
        <p:nvSpPr>
          <p:cNvPr id="92" name="TextBox 91"/>
          <p:cNvSpPr txBox="1"/>
          <p:nvPr/>
        </p:nvSpPr>
        <p:spPr>
          <a:xfrm>
            <a:off x="3048000" y="2362200"/>
            <a:ext cx="2667000" cy="954107"/>
          </a:xfrm>
          <a:prstGeom prst="rect">
            <a:avLst/>
          </a:prstGeom>
          <a:noFill/>
        </p:spPr>
        <p:txBody>
          <a:bodyPr wrap="square" rtlCol="0">
            <a:spAutoFit/>
          </a:bodyPr>
          <a:lstStyle/>
          <a:p>
            <a:pPr algn="ctr"/>
            <a:r>
              <a:rPr lang="en-US" sz="2800" i="1" dirty="0" smtClean="0">
                <a:solidFill>
                  <a:srgbClr val="C00000"/>
                </a:solidFill>
              </a:rPr>
              <a:t>4. Clear Periodically</a:t>
            </a:r>
            <a:endParaRPr lang="en-US" sz="2800" i="1" dirty="0">
              <a:solidFill>
                <a:srgbClr val="C00000"/>
              </a:solidFill>
            </a:endParaRPr>
          </a:p>
        </p:txBody>
      </p:sp>
      <p:sp>
        <p:nvSpPr>
          <p:cNvPr id="93" name="Rectangle 92"/>
          <p:cNvSpPr/>
          <p:nvPr/>
        </p:nvSpPr>
        <p:spPr>
          <a:xfrm>
            <a:off x="4343400" y="5105400"/>
            <a:ext cx="1143000"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94" name="Rectangle 93"/>
          <p:cNvSpPr/>
          <p:nvPr/>
        </p:nvSpPr>
        <p:spPr>
          <a:xfrm>
            <a:off x="225070" y="3446835"/>
            <a:ext cx="866601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Simple and scalable design</a:t>
            </a:r>
            <a:endParaRPr lang="en-US" sz="3500" i="1" dirty="0">
              <a:solidFill>
                <a:srgbClr val="C00000"/>
              </a:solidFill>
            </a:endParaRPr>
          </a:p>
        </p:txBody>
      </p:sp>
      <p:sp>
        <p:nvSpPr>
          <p:cNvPr id="95" name="Oval 94"/>
          <p:cNvSpPr/>
          <p:nvPr/>
        </p:nvSpPr>
        <p:spPr>
          <a:xfrm>
            <a:off x="4710545" y="4710545"/>
            <a:ext cx="3810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5637180" y="1846635"/>
            <a:ext cx="3429000" cy="523220"/>
          </a:xfrm>
          <a:prstGeom prst="rect">
            <a:avLst/>
          </a:prstGeom>
          <a:noFill/>
        </p:spPr>
        <p:txBody>
          <a:bodyPr wrap="square" rtlCol="0">
            <a:spAutoFit/>
          </a:bodyPr>
          <a:lstStyle/>
          <a:p>
            <a:pPr algn="ctr"/>
            <a:r>
              <a:rPr lang="en-US" sz="2800" i="1" dirty="0" smtClean="0"/>
              <a:t>3. Prioritize </a:t>
            </a:r>
          </a:p>
        </p:txBody>
      </p:sp>
      <p:sp>
        <p:nvSpPr>
          <p:cNvPr id="98" name="TextBox 97"/>
          <p:cNvSpPr txBox="1"/>
          <p:nvPr/>
        </p:nvSpPr>
        <p:spPr>
          <a:xfrm>
            <a:off x="3048000" y="2362200"/>
            <a:ext cx="2667000" cy="954107"/>
          </a:xfrm>
          <a:prstGeom prst="rect">
            <a:avLst/>
          </a:prstGeom>
          <a:noFill/>
        </p:spPr>
        <p:txBody>
          <a:bodyPr wrap="square" rtlCol="0">
            <a:spAutoFit/>
          </a:bodyPr>
          <a:lstStyle/>
          <a:p>
            <a:pPr algn="ctr"/>
            <a:r>
              <a:rPr lang="en-US" sz="2800" i="1" dirty="0" smtClean="0"/>
              <a:t>4. Clear Periodically</a:t>
            </a:r>
            <a:endParaRPr lang="en-US" sz="2800" i="1" dirty="0"/>
          </a:p>
        </p:txBody>
      </p:sp>
      <p:sp>
        <p:nvSpPr>
          <p:cNvPr id="99" name="TextBox 98"/>
          <p:cNvSpPr txBox="1"/>
          <p:nvPr/>
        </p:nvSpPr>
        <p:spPr>
          <a:xfrm>
            <a:off x="3276600" y="1838980"/>
            <a:ext cx="2362200" cy="523220"/>
          </a:xfrm>
          <a:prstGeom prst="rect">
            <a:avLst/>
          </a:prstGeom>
          <a:noFill/>
        </p:spPr>
        <p:txBody>
          <a:bodyPr wrap="square" rtlCol="0">
            <a:spAutoFit/>
          </a:bodyPr>
          <a:lstStyle/>
          <a:p>
            <a:pPr algn="ctr"/>
            <a:r>
              <a:rPr lang="en-US" sz="2800" i="1" dirty="0" smtClean="0"/>
              <a:t>1. Monitor </a:t>
            </a:r>
          </a:p>
        </p:txBody>
      </p:sp>
      <p:sp>
        <p:nvSpPr>
          <p:cNvPr id="101" name="Oval 100"/>
          <p:cNvSpPr/>
          <p:nvPr/>
        </p:nvSpPr>
        <p:spPr>
          <a:xfrm>
            <a:off x="8059365" y="461253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102" name="Oval 101"/>
          <p:cNvSpPr/>
          <p:nvPr/>
        </p:nvSpPr>
        <p:spPr>
          <a:xfrm>
            <a:off x="8062444" y="499029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103" name="Oval 102"/>
          <p:cNvSpPr/>
          <p:nvPr/>
        </p:nvSpPr>
        <p:spPr>
          <a:xfrm>
            <a:off x="8062444" y="537967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104" name="Oval 103"/>
          <p:cNvSpPr/>
          <p:nvPr/>
        </p:nvSpPr>
        <p:spPr>
          <a:xfrm>
            <a:off x="8062444" y="5777503"/>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
        <p:nvSpPr>
          <p:cNvPr id="105" name="Oval 104"/>
          <p:cNvSpPr/>
          <p:nvPr/>
        </p:nvSpPr>
        <p:spPr>
          <a:xfrm>
            <a:off x="8057745" y="615436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
            </a:r>
            <a:endParaRPr lang="en-US" sz="2300" dirty="0">
              <a:solidFill>
                <a:schemeClr val="tx1"/>
              </a:solidFill>
            </a:endParaRPr>
          </a:p>
        </p:txBody>
      </p:sp>
    </p:spTree>
  </p:cSld>
  <p:clrMapOvr>
    <a:masterClrMapping/>
  </p:clrMapOvr>
  <p:transition advTm="863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2.5E-6 -7.40741E-7 L 0.13334 -7.40741E-7 " pathEditMode="relative" ptsTypes="AA">
                                      <p:cBhvr>
                                        <p:cTn id="56" dur="2000" fill="hold"/>
                                        <p:tgtEl>
                                          <p:spTgt spid="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4" nodeType="clickEffect">
                                  <p:stCondLst>
                                    <p:cond delay="0"/>
                                  </p:stCondLst>
                                  <p:childTnLst>
                                    <p:animMotion origin="layout" path="M 0.13333 4.9792E-6 L 0.23177 -0.0037 " pathEditMode="relative" rAng="0" ptsTypes="AA">
                                      <p:cBhvr>
                                        <p:cTn id="60" dur="2000" fill="hold"/>
                                        <p:tgtEl>
                                          <p:spTgt spid="7"/>
                                        </p:tgtEl>
                                        <p:attrNameLst>
                                          <p:attrName>ppt_x</p:attrName>
                                          <p:attrName>ppt_y</p:attrName>
                                        </p:attrNameLst>
                                      </p:cBhvr>
                                      <p:rCtr x="49" y="-2"/>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00695 -3.7037E-6 L 0.21528 -3.7037E-6 " pathEditMode="relative" rAng="0" ptsTypes="AA">
                                      <p:cBhvr>
                                        <p:cTn id="72" dur="2000" fill="hold"/>
                                        <p:tgtEl>
                                          <p:spTgt spid="19"/>
                                        </p:tgtEl>
                                        <p:attrNameLst>
                                          <p:attrName>ppt_x</p:attrName>
                                          <p:attrName>ppt_y</p:attrName>
                                        </p:attrNameLst>
                                      </p:cBhvr>
                                      <p:rCtr x="104" y="0"/>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4" nodeType="clickEffect">
                                  <p:stCondLst>
                                    <p:cond delay="0"/>
                                  </p:stCondLst>
                                  <p:childTnLst>
                                    <p:animMotion origin="layout" path="M 0.21788 -0.00347 L 0.30989 -0.00023 " pathEditMode="relative" rAng="0" ptsTypes="AA">
                                      <p:cBhvr>
                                        <p:cTn id="76" dur="2000" fill="hold"/>
                                        <p:tgtEl>
                                          <p:spTgt spid="19"/>
                                        </p:tgtEl>
                                        <p:attrNameLst>
                                          <p:attrName>ppt_x</p:attrName>
                                          <p:attrName>ppt_y</p:attrName>
                                        </p:attrNameLst>
                                      </p:cBhvr>
                                      <p:rCtr x="46" y="2"/>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2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8.05556E-6 -7.40741E-7 L 0.29999 -7.40741E-7 " pathEditMode="relative" ptsTypes="AA">
                                      <p:cBhvr>
                                        <p:cTn id="88" dur="2000" fill="hold"/>
                                        <p:tgtEl>
                                          <p:spTgt spid="20"/>
                                        </p:tgtEl>
                                        <p:attrNameLst>
                                          <p:attrName>ppt_x</p:attrName>
                                          <p:attrName>ppt_y</p:attrName>
                                        </p:attrNameLst>
                                      </p:cBhvr>
                                    </p:animMotion>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4" nodeType="clickEffect">
                                  <p:stCondLst>
                                    <p:cond delay="0"/>
                                  </p:stCondLst>
                                  <p:childTnLst>
                                    <p:animMotion origin="layout" path="M 0.30139 -0.00046 L 0.38611 -0.00278 " pathEditMode="relative" rAng="0" ptsTypes="AA">
                                      <p:cBhvr>
                                        <p:cTn id="92" dur="2000" fill="hold"/>
                                        <p:tgtEl>
                                          <p:spTgt spid="20"/>
                                        </p:tgtEl>
                                        <p:attrNameLst>
                                          <p:attrName>ppt_x</p:attrName>
                                          <p:attrName>ppt_y</p:attrName>
                                        </p:attrNameLst>
                                      </p:cBhvr>
                                      <p:rCtr x="42" y="-1"/>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0.00694 -3.7037E-6 L 0.38472 -3.7037E-6 " pathEditMode="relative" rAng="0" ptsTypes="AA">
                                      <p:cBhvr>
                                        <p:cTn id="104" dur="2000" fill="hold"/>
                                        <p:tgtEl>
                                          <p:spTgt spid="21"/>
                                        </p:tgtEl>
                                        <p:attrNameLst>
                                          <p:attrName>ppt_x</p:attrName>
                                          <p:attrName>ppt_y</p:attrName>
                                        </p:attrNameLst>
                                      </p:cBhvr>
                                      <p:rCtr x="196"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4" nodeType="clickEffect">
                                  <p:stCondLst>
                                    <p:cond delay="0"/>
                                  </p:stCondLst>
                                  <p:childTnLst>
                                    <p:animMotion origin="layout" path="M 0.38472 -0.00301 L 0.47864 0.00023 " pathEditMode="relative" rAng="0" ptsTypes="AA">
                                      <p:cBhvr>
                                        <p:cTn id="108" dur="2000" fill="hold"/>
                                        <p:tgtEl>
                                          <p:spTgt spid="21"/>
                                        </p:tgtEl>
                                        <p:attrNameLst>
                                          <p:attrName>ppt_x</p:attrName>
                                          <p:attrName>ppt_y</p:attrName>
                                        </p:attrNameLst>
                                      </p:cBhvr>
                                      <p:rCtr x="47" y="2"/>
                                    </p:animMotion>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3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grpId="0" nodeType="clickEffect">
                                  <p:stCondLst>
                                    <p:cond delay="0"/>
                                  </p:stCondLst>
                                  <p:childTnLst>
                                    <p:animMotion origin="layout" path="M 0.0026 0.00092 L 0.46927 0.00092 " pathEditMode="relative" rAng="0" ptsTypes="AA">
                                      <p:cBhvr>
                                        <p:cTn id="120" dur="2000" fill="hold"/>
                                        <p:tgtEl>
                                          <p:spTgt spid="22"/>
                                        </p:tgtEl>
                                        <p:attrNameLst>
                                          <p:attrName>ppt_x</p:attrName>
                                          <p:attrName>ppt_y</p:attrName>
                                        </p:attrNameLst>
                                      </p:cBhvr>
                                      <p:rCtr x="233" y="0"/>
                                    </p:animMotion>
                                  </p:childTnLst>
                                </p:cTn>
                              </p:par>
                            </p:childTnLst>
                          </p:cTn>
                        </p:par>
                      </p:childTnLst>
                    </p:cTn>
                  </p:par>
                  <p:par>
                    <p:cTn id="121" fill="hold">
                      <p:stCondLst>
                        <p:cond delay="indefinite"/>
                      </p:stCondLst>
                      <p:childTnLst>
                        <p:par>
                          <p:cTn id="122" fill="hold">
                            <p:stCondLst>
                              <p:cond delay="0"/>
                            </p:stCondLst>
                            <p:childTnLst>
                              <p:par>
                                <p:cTn id="123" presetID="63" presetClass="path" presetSubtype="0" accel="50000" decel="50000" fill="hold" grpId="4" nodeType="clickEffect">
                                  <p:stCondLst>
                                    <p:cond delay="0"/>
                                  </p:stCondLst>
                                  <p:childTnLst>
                                    <p:animMotion origin="layout" path="M 0.46927 -0.00046 L 0.5625 -0.00046 " pathEditMode="relative" rAng="0" ptsTypes="AA">
                                      <p:cBhvr>
                                        <p:cTn id="124" dur="2000" fill="hold"/>
                                        <p:tgtEl>
                                          <p:spTgt spid="22"/>
                                        </p:tgtEl>
                                        <p:attrNameLst>
                                          <p:attrName>ppt_x</p:attrName>
                                          <p:attrName>ppt_y</p:attrName>
                                        </p:attrNameLst>
                                      </p:cBhvr>
                                      <p:rCtr x="47" y="0"/>
                                    </p:animMotion>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22"/>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childTnLst>
                                </p:cTn>
                              </p:par>
                              <p:par>
                                <p:cTn id="131" presetID="1" presetClass="exit" presetSubtype="0" fill="hold" grpId="1" nodeType="withEffect">
                                  <p:stCondLst>
                                    <p:cond delay="0"/>
                                  </p:stCondLst>
                                  <p:childTnLst>
                                    <p:set>
                                      <p:cBhvr>
                                        <p:cTn id="132" dur="1" fill="hold">
                                          <p:stCondLst>
                                            <p:cond delay="0"/>
                                          </p:stCondLst>
                                        </p:cTn>
                                        <p:tgtEl>
                                          <p:spTgt spid="3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9"/>
                                        </p:tgtEl>
                                        <p:attrNameLst>
                                          <p:attrName>style.visibility</p:attrName>
                                        </p:attrNameLst>
                                      </p:cBhvr>
                                      <p:to>
                                        <p:strVal val="visible"/>
                                      </p:to>
                                    </p:set>
                                  </p:childTnLst>
                                </p:cTn>
                              </p:par>
                              <p:par>
                                <p:cTn id="143" presetID="1" presetClass="exit" presetSubtype="0" fill="hold" grpId="1" nodeType="withEffect">
                                  <p:stCondLst>
                                    <p:cond delay="0"/>
                                  </p:stCondLst>
                                  <p:childTnLst>
                                    <p:set>
                                      <p:cBhvr>
                                        <p:cTn id="144" dur="1" fill="hold">
                                          <p:stCondLst>
                                            <p:cond delay="0"/>
                                          </p:stCondLst>
                                        </p:cTn>
                                        <p:tgtEl>
                                          <p:spTgt spid="53"/>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0" nodeType="clickEffect">
                                  <p:stCondLst>
                                    <p:cond delay="0"/>
                                  </p:stCondLst>
                                  <p:childTnLst>
                                    <p:set>
                                      <p:cBhvr>
                                        <p:cTn id="148" dur="1" fill="hold">
                                          <p:stCondLst>
                                            <p:cond delay="0"/>
                                          </p:stCondLst>
                                        </p:cTn>
                                        <p:tgtEl>
                                          <p:spTgt spid="14"/>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34"/>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6"/>
                                        </p:tgtEl>
                                        <p:attrNameLst>
                                          <p:attrName>style.visibility</p:attrName>
                                        </p:attrNameLst>
                                      </p:cBhvr>
                                      <p:to>
                                        <p:strVal val="hidden"/>
                                      </p:to>
                                    </p:set>
                                  </p:childTnLst>
                                </p:cTn>
                              </p:par>
                              <p:par>
                                <p:cTn id="157" presetID="1" presetClass="exit" presetSubtype="0" fill="hold" grpId="3" nodeType="withEffect">
                                  <p:stCondLst>
                                    <p:cond delay="0"/>
                                  </p:stCondLst>
                                  <p:childTnLst>
                                    <p:set>
                                      <p:cBhvr>
                                        <p:cTn id="158" dur="1" fill="hold">
                                          <p:stCondLst>
                                            <p:cond delay="0"/>
                                          </p:stCondLst>
                                        </p:cTn>
                                        <p:tgtEl>
                                          <p:spTgt spid="7"/>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8"/>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9"/>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3"/>
                                        </p:tgtEl>
                                        <p:attrNameLst>
                                          <p:attrName>style.visibility</p:attrName>
                                        </p:attrNameLst>
                                      </p:cBhvr>
                                      <p:to>
                                        <p:strVal val="hidden"/>
                                      </p:to>
                                    </p:set>
                                  </p:childTnLst>
                                </p:cTn>
                              </p:par>
                              <p:par>
                                <p:cTn id="165" presetID="1" presetClass="exit" presetSubtype="0" fill="hold" grpId="0" nodeType="withEffect">
                                  <p:stCondLst>
                                    <p:cond delay="0"/>
                                  </p:stCondLst>
                                  <p:childTnLst>
                                    <p:set>
                                      <p:cBhvr>
                                        <p:cTn id="166" dur="1" fill="hold">
                                          <p:stCondLst>
                                            <p:cond delay="0"/>
                                          </p:stCondLst>
                                        </p:cTn>
                                        <p:tgtEl>
                                          <p:spTgt spid="1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4"/>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15"/>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16"/>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17"/>
                                        </p:tgtEl>
                                        <p:attrNameLst>
                                          <p:attrName>style.visibility</p:attrName>
                                        </p:attrNameLst>
                                      </p:cBhvr>
                                      <p:to>
                                        <p:strVal val="hidden"/>
                                      </p:to>
                                    </p:set>
                                  </p:childTnLst>
                                </p:cTn>
                              </p:par>
                              <p:par>
                                <p:cTn id="175" presetID="1" presetClass="exit" presetSubtype="0" fill="hold" grpId="0" nodeType="withEffect">
                                  <p:stCondLst>
                                    <p:cond delay="0"/>
                                  </p:stCondLst>
                                  <p:childTnLst>
                                    <p:set>
                                      <p:cBhvr>
                                        <p:cTn id="176" dur="1" fill="hold">
                                          <p:stCondLst>
                                            <p:cond delay="0"/>
                                          </p:stCondLst>
                                        </p:cTn>
                                        <p:tgtEl>
                                          <p:spTgt spid="18"/>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19"/>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20"/>
                                        </p:tgtEl>
                                        <p:attrNameLst>
                                          <p:attrName>style.visibility</p:attrName>
                                        </p:attrNameLst>
                                      </p:cBhvr>
                                      <p:to>
                                        <p:strVal val="hidden"/>
                                      </p:to>
                                    </p:set>
                                  </p:childTnLst>
                                </p:cTn>
                              </p:par>
                              <p:par>
                                <p:cTn id="181" presetID="1" presetClass="exit" presetSubtype="0" fill="hold" grpId="3" nodeType="withEffect">
                                  <p:stCondLst>
                                    <p:cond delay="0"/>
                                  </p:stCondLst>
                                  <p:childTnLst>
                                    <p:set>
                                      <p:cBhvr>
                                        <p:cTn id="182" dur="1" fill="hold">
                                          <p:stCondLst>
                                            <p:cond delay="0"/>
                                          </p:stCondLst>
                                        </p:cTn>
                                        <p:tgtEl>
                                          <p:spTgt spid="21"/>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2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23"/>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24"/>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25"/>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26"/>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2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2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29"/>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30"/>
                                        </p:tgtEl>
                                        <p:attrNameLst>
                                          <p:attrName>style.visibility</p:attrName>
                                        </p:attrNameLst>
                                      </p:cBhvr>
                                      <p:to>
                                        <p:strVal val="hidden"/>
                                      </p:to>
                                    </p:set>
                                  </p:childTnLst>
                                </p:cTn>
                              </p:par>
                              <p:par>
                                <p:cTn id="201" presetID="1" presetClass="exit" presetSubtype="0" fill="hold" grpId="2" nodeType="withEffect">
                                  <p:stCondLst>
                                    <p:cond delay="0"/>
                                  </p:stCondLst>
                                  <p:childTnLst>
                                    <p:set>
                                      <p:cBhvr>
                                        <p:cTn id="202" dur="1" fill="hold">
                                          <p:stCondLst>
                                            <p:cond delay="0"/>
                                          </p:stCondLst>
                                        </p:cTn>
                                        <p:tgtEl>
                                          <p:spTgt spid="3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32"/>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33"/>
                                        </p:tgtEl>
                                        <p:attrNameLst>
                                          <p:attrName>style.visibility</p:attrName>
                                        </p:attrNameLst>
                                      </p:cBhvr>
                                      <p:to>
                                        <p:strVal val="hidden"/>
                                      </p:to>
                                    </p:set>
                                  </p:childTnLst>
                                </p:cTn>
                              </p:par>
                              <p:par>
                                <p:cTn id="207" presetID="1" presetClass="entr" presetSubtype="0" fill="hold" grpId="0" nodeType="withEffect">
                                  <p:stCondLst>
                                    <p:cond delay="0"/>
                                  </p:stCondLst>
                                  <p:childTnLst>
                                    <p:set>
                                      <p:cBhvr>
                                        <p:cTn id="208" dur="1" fill="hold">
                                          <p:stCondLst>
                                            <p:cond delay="0"/>
                                          </p:stCondLst>
                                        </p:cTn>
                                        <p:tgtEl>
                                          <p:spTgt spid="3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40"/>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41"/>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42"/>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46"/>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48"/>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49"/>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51"/>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5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52"/>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5"/>
                                        </p:tgtEl>
                                        <p:attrNameLst>
                                          <p:attrName>style.visibility</p:attrName>
                                        </p:attrNameLst>
                                      </p:cBhvr>
                                      <p:to>
                                        <p:strVal val="visible"/>
                                      </p:to>
                                    </p:set>
                                  </p:childTnLst>
                                </p:cTn>
                              </p:par>
                              <p:par>
                                <p:cTn id="239" presetID="1" presetClass="exit" presetSubtype="0" fill="hold" grpId="1" nodeType="withEffect">
                                  <p:stCondLst>
                                    <p:cond delay="0"/>
                                  </p:stCondLst>
                                  <p:childTnLst>
                                    <p:set>
                                      <p:cBhvr>
                                        <p:cTn id="240" dur="1" fill="hold">
                                          <p:stCondLst>
                                            <p:cond delay="0"/>
                                          </p:stCondLst>
                                        </p:cTn>
                                        <p:tgtEl>
                                          <p:spTgt spid="99"/>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43"/>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7"/>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58"/>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5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60"/>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1"/>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62"/>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6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64"/>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66"/>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67"/>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68"/>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9"/>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70"/>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7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72"/>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73"/>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74"/>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75"/>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76"/>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77"/>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78"/>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79"/>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80"/>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81"/>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82"/>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83"/>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84"/>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8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01"/>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02"/>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03"/>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04"/>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05"/>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91"/>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92"/>
                                        </p:tgtEl>
                                        <p:attrNameLst>
                                          <p:attrName>style.visibility</p:attrName>
                                        </p:attrNameLst>
                                      </p:cBhvr>
                                      <p:to>
                                        <p:strVal val="visible"/>
                                      </p:to>
                                    </p:set>
                                  </p:childTnLst>
                                </p:cTn>
                              </p:par>
                              <p:par>
                                <p:cTn id="319" presetID="1" presetClass="exit" presetSubtype="0" fill="hold" grpId="1" nodeType="withEffect">
                                  <p:stCondLst>
                                    <p:cond delay="0"/>
                                  </p:stCondLst>
                                  <p:childTnLst>
                                    <p:set>
                                      <p:cBhvr>
                                        <p:cTn id="320" dur="1" fill="hold">
                                          <p:stCondLst>
                                            <p:cond delay="0"/>
                                          </p:stCondLst>
                                        </p:cTn>
                                        <p:tgtEl>
                                          <p:spTgt spid="91"/>
                                        </p:tgtEl>
                                        <p:attrNameLst>
                                          <p:attrName>style.visibility</p:attrName>
                                        </p:attrNameLst>
                                      </p:cBhvr>
                                      <p:to>
                                        <p:strVal val="hidden"/>
                                      </p:to>
                                    </p:set>
                                  </p:childTnLst>
                                </p:cTn>
                              </p:par>
                              <p:par>
                                <p:cTn id="321" presetID="1" presetClass="entr" presetSubtype="0" fill="hold" grpId="0" nodeType="withEffect">
                                  <p:stCondLst>
                                    <p:cond delay="0"/>
                                  </p:stCondLst>
                                  <p:childTnLst>
                                    <p:set>
                                      <p:cBhvr>
                                        <p:cTn id="322" dur="1" fill="hold">
                                          <p:stCondLst>
                                            <p:cond delay="0"/>
                                          </p:stCondLst>
                                        </p:cTn>
                                        <p:tgtEl>
                                          <p:spTgt spid="93"/>
                                        </p:tgtEl>
                                        <p:attrNameLst>
                                          <p:attrName>style.visibility</p:attrName>
                                        </p:attrNameLst>
                                      </p:cBhvr>
                                      <p:to>
                                        <p:strVal val="visible"/>
                                      </p:to>
                                    </p:set>
                                  </p:childTnLst>
                                </p:cTn>
                              </p:par>
                              <p:par>
                                <p:cTn id="323" presetID="1" presetClass="exit" presetSubtype="0" fill="hold" grpId="1" nodeType="withEffect">
                                  <p:stCondLst>
                                    <p:cond delay="0"/>
                                  </p:stCondLst>
                                  <p:childTnLst>
                                    <p:set>
                                      <p:cBhvr>
                                        <p:cTn id="324" dur="1" fill="hold">
                                          <p:stCondLst>
                                            <p:cond delay="0"/>
                                          </p:stCondLst>
                                        </p:cTn>
                                        <p:tgtEl>
                                          <p:spTgt spid="52"/>
                                        </p:tgtEl>
                                        <p:attrNameLst>
                                          <p:attrName>style.visibility</p:attrName>
                                        </p:attrNameLst>
                                      </p:cBhvr>
                                      <p:to>
                                        <p:strVal val="hidden"/>
                                      </p:to>
                                    </p:set>
                                  </p:childTnLst>
                                </p:cTn>
                              </p:par>
                              <p:par>
                                <p:cTn id="325" presetID="1" presetClass="entr" presetSubtype="0" fill="hold" grpId="0" nodeType="withEffect">
                                  <p:stCondLst>
                                    <p:cond delay="0"/>
                                  </p:stCondLst>
                                  <p:childTnLst>
                                    <p:set>
                                      <p:cBhvr>
                                        <p:cTn id="326" dur="1" fill="hold">
                                          <p:stCondLst>
                                            <p:cond delay="0"/>
                                          </p:stCondLst>
                                        </p:cTn>
                                        <p:tgtEl>
                                          <p:spTgt spid="95"/>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97"/>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98"/>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grpId="0" nodeType="clickEffect">
                                  <p:stCondLst>
                                    <p:cond delay="0"/>
                                  </p:stCondLst>
                                  <p:childTnLst>
                                    <p:set>
                                      <p:cBhvr>
                                        <p:cTn id="336" dur="1" fill="hold">
                                          <p:stCondLst>
                                            <p:cond delay="0"/>
                                          </p:stCondLst>
                                        </p:cTn>
                                        <p:tgtEl>
                                          <p:spTgt spid="94"/>
                                        </p:tgtEl>
                                        <p:attrNameLst>
                                          <p:attrName>style.visibility</p:attrName>
                                        </p:attrNameLst>
                                      </p:cBhvr>
                                      <p:to>
                                        <p:strVal val="visible"/>
                                      </p:to>
                                    </p:set>
                                  </p:childTnLst>
                                </p:cTn>
                              </p:par>
                              <p:par>
                                <p:cTn id="337" presetID="1" presetClass="exit" presetSubtype="0" fill="hold" grpId="1" nodeType="withEffect">
                                  <p:stCondLst>
                                    <p:cond delay="0"/>
                                  </p:stCondLst>
                                  <p:childTnLst>
                                    <p:set>
                                      <p:cBhvr>
                                        <p:cTn id="338"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7" grpId="2" animBg="1"/>
      <p:bldP spid="7" grpId="3" animBg="1"/>
      <p:bldP spid="7" grpId="4" animBg="1"/>
      <p:bldP spid="8" grpId="0" animBg="1"/>
      <p:bldP spid="9" grpId="0" animBg="1"/>
      <p:bldP spid="13" grpId="0" animBg="1"/>
      <p:bldP spid="14" grpId="0" animBg="1"/>
      <p:bldP spid="14" grpId="1" animBg="1"/>
      <p:bldP spid="15" grpId="0" animBg="1"/>
      <p:bldP spid="16" grpId="0" animBg="1"/>
      <p:bldP spid="17" grpId="0" animBg="1"/>
      <p:bldP spid="18" grpId="0"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3" grpId="0" animBg="1"/>
      <p:bldP spid="23" grpId="1" animBg="1"/>
      <p:bldP spid="24" grpId="0" animBg="1"/>
      <p:bldP spid="24" grpId="1" animBg="1"/>
      <p:bldP spid="25" grpId="0" animBg="1"/>
      <p:bldP spid="25" grpId="1" animBg="1"/>
      <p:bldP spid="25" grpId="2" animBg="1"/>
      <p:bldP spid="26" grpId="0" animBg="1"/>
      <p:bldP spid="26" grpId="1" animBg="1"/>
      <p:bldP spid="27" grpId="0" animBg="1"/>
      <p:bldP spid="27" grpId="1" animBg="1"/>
      <p:bldP spid="27" grpId="2" animBg="1"/>
      <p:bldP spid="28" grpId="0" animBg="1"/>
      <p:bldP spid="28" grpId="1" animBg="1"/>
      <p:bldP spid="28" grpId="2" animBg="1"/>
      <p:bldP spid="29" grpId="0" animBg="1"/>
      <p:bldP spid="29" grpId="1" animBg="1"/>
      <p:bldP spid="30" grpId="0" animBg="1"/>
      <p:bldP spid="30" grpId="1" animBg="1"/>
      <p:bldP spid="30" grpId="2" animBg="1"/>
      <p:bldP spid="31" grpId="0" animBg="1"/>
      <p:bldP spid="31" grpId="1" animBg="1"/>
      <p:bldP spid="31" grpId="2" animBg="1"/>
      <p:bldP spid="32" grpId="0" animBg="1"/>
      <p:bldP spid="32" grpId="1" animBg="1"/>
      <p:bldP spid="33" grpId="0" animBg="1"/>
      <p:bldP spid="33" grpId="1" animBg="1"/>
      <p:bldP spid="34" grpId="0"/>
      <p:bldP spid="34" grpId="1"/>
      <p:bldP spid="35" grpId="0" animBg="1"/>
      <p:bldP spid="36" grpId="0" animBg="1"/>
      <p:bldP spid="37" grpId="0" animBg="1"/>
      <p:bldP spid="38" grpId="0" animBg="1"/>
      <p:bldP spid="39" grpId="0" animBg="1"/>
      <p:bldP spid="40" grpId="0"/>
      <p:bldP spid="52" grpId="0" animBg="1"/>
      <p:bldP spid="52" grpId="1" animBg="1"/>
      <p:bldP spid="53" grpId="0"/>
      <p:bldP spid="53" grpId="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p:bldP spid="83" grpId="0" animBg="1"/>
      <p:bldP spid="84" grpId="0" animBg="1"/>
      <p:bldP spid="85" grpId="0" animBg="1"/>
      <p:bldP spid="91" grpId="0"/>
      <p:bldP spid="91" grpId="1"/>
      <p:bldP spid="92" grpId="0"/>
      <p:bldP spid="92" grpId="1"/>
      <p:bldP spid="93" grpId="0" animBg="1"/>
      <p:bldP spid="94" grpId="0" animBg="1"/>
      <p:bldP spid="95" grpId="0" animBg="1"/>
      <p:bldP spid="97" grpId="0"/>
      <p:bldP spid="98" grpId="0"/>
      <p:bldP spid="99" grpId="0"/>
      <p:bldP spid="99" grpId="1"/>
      <p:bldP spid="101" grpId="0" animBg="1"/>
      <p:bldP spid="102" grpId="0" animBg="1"/>
      <p:bldP spid="103" grpId="0" animBg="1"/>
      <p:bldP spid="104" grpId="0" animBg="1"/>
      <p:bldP spid="1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C00000"/>
                </a:solidFill>
              </a:rPr>
              <a:t>Configuration of our simulated baseline system</a:t>
            </a:r>
          </a:p>
          <a:p>
            <a:pPr lvl="1"/>
            <a:r>
              <a:rPr lang="en-US" sz="2600" dirty="0" smtClean="0"/>
              <a:t>24 cores</a:t>
            </a:r>
          </a:p>
          <a:p>
            <a:pPr lvl="1"/>
            <a:r>
              <a:rPr lang="en-US" sz="2600" dirty="0" smtClean="0"/>
              <a:t>4 channels, 8 banks/channel</a:t>
            </a:r>
          </a:p>
          <a:p>
            <a:pPr lvl="1"/>
            <a:r>
              <a:rPr lang="en-US" sz="2600" dirty="0" smtClean="0"/>
              <a:t>DDR3 1066 DRAM </a:t>
            </a:r>
          </a:p>
          <a:p>
            <a:pPr lvl="1"/>
            <a:r>
              <a:rPr lang="en-US" sz="2600" dirty="0" smtClean="0"/>
              <a:t>512 KB private cache/core</a:t>
            </a:r>
          </a:p>
          <a:p>
            <a:pPr>
              <a:buNone/>
            </a:pPr>
            <a:endParaRPr lang="en-US" dirty="0" smtClean="0"/>
          </a:p>
          <a:p>
            <a:r>
              <a:rPr lang="en-US" dirty="0" smtClean="0">
                <a:solidFill>
                  <a:srgbClr val="C00000"/>
                </a:solidFill>
              </a:rPr>
              <a:t>Workloads</a:t>
            </a:r>
          </a:p>
          <a:p>
            <a:pPr lvl="1"/>
            <a:r>
              <a:rPr lang="en-US" sz="2600" dirty="0" smtClean="0"/>
              <a:t>SPEC CPU2006, TPC-C, </a:t>
            </a:r>
            <a:r>
              <a:rPr lang="en-US" sz="2600" dirty="0" err="1" smtClean="0"/>
              <a:t>Matlab</a:t>
            </a:r>
            <a:r>
              <a:rPr lang="en-US" sz="2600" dirty="0" smtClean="0"/>
              <a:t> , NAS</a:t>
            </a:r>
          </a:p>
          <a:p>
            <a:pPr lvl="1"/>
            <a:r>
              <a:rPr lang="en-US" sz="2600" dirty="0" smtClean="0"/>
              <a:t>80 </a:t>
            </a:r>
            <a:r>
              <a:rPr lang="en-US" sz="2600" dirty="0" err="1" smtClean="0"/>
              <a:t>multiprogrammed</a:t>
            </a:r>
            <a:r>
              <a:rPr lang="en-US" sz="2600" dirty="0" smtClean="0"/>
              <a:t> workloads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advTm="1053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and Fairness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22</a:t>
            </a:fld>
            <a:endParaRPr lang="en-US"/>
          </a:p>
        </p:txBody>
      </p:sp>
      <p:graphicFrame>
        <p:nvGraphicFramePr>
          <p:cNvPr id="5" name="Chart 4"/>
          <p:cNvGraphicFramePr/>
          <p:nvPr/>
        </p:nvGraphicFramePr>
        <p:xfrm>
          <a:off x="1420080" y="1170700"/>
          <a:ext cx="6096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5"/>
          <p:cNvGrpSpPr/>
          <p:nvPr/>
        </p:nvGrpSpPr>
        <p:grpSpPr>
          <a:xfrm>
            <a:off x="6248401" y="4267200"/>
            <a:ext cx="914399" cy="669758"/>
            <a:chOff x="6307270" y="4113542"/>
            <a:chExt cx="1138937" cy="745958"/>
          </a:xfrm>
        </p:grpSpPr>
        <p:sp>
          <p:nvSpPr>
            <p:cNvPr id="6" name="Right Arrow 5"/>
            <p:cNvSpPr/>
            <p:nvPr/>
          </p:nvSpPr>
          <p:spPr>
            <a:xfrm rot="2594606">
              <a:off x="6349315" y="4113542"/>
              <a:ext cx="1054204" cy="74595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531437">
              <a:off x="6307270" y="4275699"/>
              <a:ext cx="1138937" cy="411352"/>
            </a:xfrm>
            <a:prstGeom prst="rect">
              <a:avLst/>
            </a:prstGeom>
            <a:noFill/>
          </p:spPr>
          <p:txBody>
            <a:bodyPr wrap="square" rtlCol="0">
              <a:spAutoFit/>
            </a:bodyPr>
            <a:lstStyle/>
            <a:p>
              <a:r>
                <a:rPr lang="en-US" b="1" dirty="0" smtClean="0">
                  <a:latin typeface="Helvetica" pitchFamily="34" charset="0"/>
                  <a:cs typeface="Helvetica" pitchFamily="34" charset="0"/>
                </a:rPr>
                <a:t>Ideal</a:t>
              </a:r>
              <a:endParaRPr lang="en-US" b="1" dirty="0">
                <a:latin typeface="Helvetica" pitchFamily="34" charset="0"/>
                <a:cs typeface="Helvetica" pitchFamily="34" charset="0"/>
              </a:endParaRPr>
            </a:p>
          </p:txBody>
        </p:sp>
      </p:grpSp>
      <p:cxnSp>
        <p:nvCxnSpPr>
          <p:cNvPr id="11" name="Straight Arrow Connector 10"/>
          <p:cNvCxnSpPr/>
          <p:nvPr/>
        </p:nvCxnSpPr>
        <p:spPr>
          <a:xfrm>
            <a:off x="6629400" y="3581400"/>
            <a:ext cx="304800"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0" y="3124200"/>
            <a:ext cx="677333" cy="461665"/>
          </a:xfrm>
          <a:prstGeom prst="rect">
            <a:avLst/>
          </a:prstGeom>
          <a:noFill/>
        </p:spPr>
        <p:txBody>
          <a:bodyPr wrap="square" rtlCol="0">
            <a:spAutoFit/>
          </a:bodyPr>
          <a:lstStyle/>
          <a:p>
            <a:r>
              <a:rPr lang="en-US" sz="2400" i="1" dirty="0" smtClean="0">
                <a:solidFill>
                  <a:srgbClr val="C00000"/>
                </a:solidFill>
              </a:rPr>
              <a:t>5%</a:t>
            </a:r>
            <a:endParaRPr lang="en-US" sz="2400" i="1" dirty="0">
              <a:solidFill>
                <a:srgbClr val="C00000"/>
              </a:solidFill>
            </a:endParaRPr>
          </a:p>
        </p:txBody>
      </p:sp>
      <p:cxnSp>
        <p:nvCxnSpPr>
          <p:cNvPr id="16" name="Straight Connector 15"/>
          <p:cNvCxnSpPr/>
          <p:nvPr/>
        </p:nvCxnSpPr>
        <p:spPr>
          <a:xfrm>
            <a:off x="6984128" y="3581400"/>
            <a:ext cx="0" cy="381000"/>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386" y="3505200"/>
            <a:ext cx="921325" cy="461665"/>
          </a:xfrm>
          <a:prstGeom prst="rect">
            <a:avLst/>
          </a:prstGeom>
          <a:noFill/>
        </p:spPr>
        <p:txBody>
          <a:bodyPr wrap="square" rtlCol="0">
            <a:spAutoFit/>
          </a:bodyPr>
          <a:lstStyle/>
          <a:p>
            <a:r>
              <a:rPr lang="en-US" sz="2400" i="1" dirty="0" smtClean="0">
                <a:solidFill>
                  <a:srgbClr val="C00000"/>
                </a:solidFill>
              </a:rPr>
              <a:t>21%</a:t>
            </a:r>
            <a:endParaRPr lang="en-US" sz="2400" i="1" dirty="0">
              <a:solidFill>
                <a:srgbClr val="C00000"/>
              </a:solidFill>
            </a:endParaRPr>
          </a:p>
        </p:txBody>
      </p:sp>
      <p:sp>
        <p:nvSpPr>
          <p:cNvPr id="13" name="TextBox 12"/>
          <p:cNvSpPr txBox="1"/>
          <p:nvPr/>
        </p:nvSpPr>
        <p:spPr>
          <a:xfrm>
            <a:off x="3535180" y="5640050"/>
            <a:ext cx="1905000" cy="369332"/>
          </a:xfrm>
          <a:prstGeom prst="rect">
            <a:avLst/>
          </a:prstGeom>
          <a:noFill/>
        </p:spPr>
        <p:txBody>
          <a:bodyPr wrap="square" rtlCol="0">
            <a:spAutoFit/>
          </a:bodyPr>
          <a:lstStyle/>
          <a:p>
            <a:pPr algn="ctr"/>
            <a:r>
              <a:rPr lang="en-US" b="1" i="1" dirty="0" smtClean="0"/>
              <a:t>(Higher is better)</a:t>
            </a:r>
            <a:endParaRPr lang="en-US" b="1" i="1" dirty="0"/>
          </a:p>
        </p:txBody>
      </p:sp>
      <p:sp>
        <p:nvSpPr>
          <p:cNvPr id="15" name="TextBox 14"/>
          <p:cNvSpPr txBox="1"/>
          <p:nvPr/>
        </p:nvSpPr>
        <p:spPr>
          <a:xfrm rot="16200000">
            <a:off x="859023" y="3328654"/>
            <a:ext cx="1905000" cy="369332"/>
          </a:xfrm>
          <a:prstGeom prst="rect">
            <a:avLst/>
          </a:prstGeom>
          <a:noFill/>
        </p:spPr>
        <p:txBody>
          <a:bodyPr wrap="square" rtlCol="0">
            <a:spAutoFit/>
          </a:bodyPr>
          <a:lstStyle/>
          <a:p>
            <a:pPr algn="ctr"/>
            <a:r>
              <a:rPr lang="en-US" b="1" i="1" dirty="0" smtClean="0"/>
              <a:t>(Lower is better)</a:t>
            </a:r>
            <a:endParaRPr lang="en-US" b="1" i="1" dirty="0"/>
          </a:p>
        </p:txBody>
      </p:sp>
      <p:sp>
        <p:nvSpPr>
          <p:cNvPr id="17" name="Rectangle 16"/>
          <p:cNvSpPr/>
          <p:nvPr/>
        </p:nvSpPr>
        <p:spPr>
          <a:xfrm>
            <a:off x="258580" y="5436430"/>
            <a:ext cx="86106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sz="3300" i="1" dirty="0" smtClean="0">
                <a:solidFill>
                  <a:srgbClr val="C00000"/>
                </a:solidFill>
              </a:rPr>
              <a:t>1. Blacklisting achieves the highest performance </a:t>
            </a:r>
          </a:p>
          <a:p>
            <a:pPr marL="514350" indent="-514350" algn="ctr"/>
            <a:r>
              <a:rPr lang="en-US" sz="3300" i="1" dirty="0" smtClean="0">
                <a:solidFill>
                  <a:srgbClr val="C00000"/>
                </a:solidFill>
              </a:rPr>
              <a:t>2. Blacklisting balances performance and fairness</a:t>
            </a:r>
            <a:endParaRPr lang="en-US" sz="3300" i="1" dirty="0">
              <a:solidFill>
                <a:srgbClr val="C00000"/>
              </a:solidFill>
            </a:endParaRPr>
          </a:p>
        </p:txBody>
      </p:sp>
    </p:spTree>
  </p:cSld>
  <p:clrMapOvr>
    <a:masterClrMapping/>
  </p:clrMapOvr>
  <p:transition advTm="530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22" dur="500"/>
                                        <p:tgtEl>
                                          <p:spTgt spid="5">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27" dur="500"/>
                                        <p:tgtEl>
                                          <p:spTgt spid="5">
                                            <p:graphicEl>
                                              <a:chart seriesIdx="1" categoryIdx="-4" bldStep="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30" dur="500"/>
                                        <p:tgtEl>
                                          <p:spTgt spid="5">
                                            <p:graphicEl>
                                              <a:chart seriesIdx="2"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35" dur="500"/>
                                        <p:tgtEl>
                                          <p:spTgt spid="5">
                                            <p:graphicEl>
                                              <a:chart seriesIdx="3" categoryIdx="-4" bldStep="series"/>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down)">
                                      <p:cBhvr>
                                        <p:cTn id="38" dur="500"/>
                                        <p:tgtEl>
                                          <p:spTgt spid="5">
                                            <p:graphicEl>
                                              <a:chart seriesIdx="4"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down)">
                                      <p:cBhvr>
                                        <p:cTn id="43" dur="500"/>
                                        <p:tgtEl>
                                          <p:spTgt spid="5">
                                            <p:graphicEl>
                                              <a:chart seriesIdx="5"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bg/>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4" grpId="0"/>
      <p:bldP spid="13" grpId="0"/>
      <p:bldP spid="15" grpId="0"/>
      <p:bldP spid="17"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23</a:t>
            </a:fld>
            <a:endParaRPr lang="en-US"/>
          </a:p>
        </p:txBody>
      </p:sp>
      <p:graphicFrame>
        <p:nvGraphicFramePr>
          <p:cNvPr id="7" name="Chart 6"/>
          <p:cNvGraphicFramePr/>
          <p:nvPr/>
        </p:nvGraphicFramePr>
        <p:xfrm>
          <a:off x="1059865" y="1239970"/>
          <a:ext cx="68580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H="1">
            <a:off x="3394355" y="408015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85155" y="3498260"/>
            <a:ext cx="921325" cy="461665"/>
          </a:xfrm>
          <a:prstGeom prst="rect">
            <a:avLst/>
          </a:prstGeom>
          <a:noFill/>
        </p:spPr>
        <p:txBody>
          <a:bodyPr wrap="square" rtlCol="0">
            <a:spAutoFit/>
          </a:bodyPr>
          <a:lstStyle/>
          <a:p>
            <a:r>
              <a:rPr lang="en-US" sz="2400" i="1" dirty="0" smtClean="0">
                <a:solidFill>
                  <a:srgbClr val="C00000"/>
                </a:solidFill>
              </a:rPr>
              <a:t>43%</a:t>
            </a:r>
            <a:endParaRPr lang="en-US" sz="2400" i="1" dirty="0">
              <a:solidFill>
                <a:srgbClr val="C00000"/>
              </a:solidFill>
            </a:endParaRPr>
          </a:p>
        </p:txBody>
      </p:sp>
      <p:sp>
        <p:nvSpPr>
          <p:cNvPr id="11" name="TextBox 10"/>
          <p:cNvSpPr txBox="1"/>
          <p:nvPr/>
        </p:nvSpPr>
        <p:spPr>
          <a:xfrm>
            <a:off x="4239485" y="4059370"/>
            <a:ext cx="921325" cy="461665"/>
          </a:xfrm>
          <a:prstGeom prst="rect">
            <a:avLst/>
          </a:prstGeom>
          <a:noFill/>
        </p:spPr>
        <p:txBody>
          <a:bodyPr wrap="square" rtlCol="0">
            <a:spAutoFit/>
          </a:bodyPr>
          <a:lstStyle/>
          <a:p>
            <a:r>
              <a:rPr lang="en-US" sz="2400" i="1" dirty="0" smtClean="0">
                <a:solidFill>
                  <a:srgbClr val="C00000"/>
                </a:solidFill>
              </a:rPr>
              <a:t>70%</a:t>
            </a:r>
            <a:endParaRPr lang="en-US" sz="2400" i="1" dirty="0">
              <a:solidFill>
                <a:srgbClr val="C00000"/>
              </a:solidFill>
            </a:endParaRPr>
          </a:p>
        </p:txBody>
      </p:sp>
      <p:cxnSp>
        <p:nvCxnSpPr>
          <p:cNvPr id="13" name="Straight Arrow Connector 12"/>
          <p:cNvCxnSpPr/>
          <p:nvPr/>
        </p:nvCxnSpPr>
        <p:spPr>
          <a:xfrm>
            <a:off x="5999010" y="3463625"/>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0790" y="5505855"/>
            <a:ext cx="8423565"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Blacklisting reduces complexity significantly</a:t>
            </a:r>
            <a:endParaRPr lang="en-US" sz="3500" i="1" dirty="0">
              <a:solidFill>
                <a:srgbClr val="C00000"/>
              </a:solidFill>
            </a:endParaRPr>
          </a:p>
        </p:txBody>
      </p:sp>
      <p:grpSp>
        <p:nvGrpSpPr>
          <p:cNvPr id="3" name="Group 17"/>
          <p:cNvGrpSpPr/>
          <p:nvPr/>
        </p:nvGrpSpPr>
        <p:grpSpPr>
          <a:xfrm rot="21433469">
            <a:off x="2447741" y="4310474"/>
            <a:ext cx="1134224" cy="745958"/>
            <a:chOff x="2447741" y="4324329"/>
            <a:chExt cx="1134224" cy="745958"/>
          </a:xfrm>
        </p:grpSpPr>
        <p:sp>
          <p:nvSpPr>
            <p:cNvPr id="16" name="Right Arrow 15"/>
            <p:cNvSpPr/>
            <p:nvPr/>
          </p:nvSpPr>
          <p:spPr>
            <a:xfrm rot="8237461">
              <a:off x="2447741" y="4324329"/>
              <a:ext cx="978897" cy="74595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046852">
              <a:off x="2524388" y="4342619"/>
              <a:ext cx="1057577" cy="477054"/>
            </a:xfrm>
            <a:prstGeom prst="rect">
              <a:avLst/>
            </a:prstGeom>
            <a:noFill/>
          </p:spPr>
          <p:txBody>
            <a:bodyPr wrap="square" rtlCol="0">
              <a:spAutoFit/>
            </a:bodyPr>
            <a:lstStyle/>
            <a:p>
              <a:r>
                <a:rPr lang="en-US" sz="2500" b="1" dirty="0" smtClean="0">
                  <a:latin typeface="Helvetica" pitchFamily="34" charset="0"/>
                  <a:cs typeface="Helvetica" pitchFamily="34" charset="0"/>
                </a:rPr>
                <a:t>Ideal</a:t>
              </a:r>
              <a:endParaRPr lang="en-US" sz="2500" b="1" dirty="0">
                <a:latin typeface="Helvetica" pitchFamily="34" charset="0"/>
                <a:cs typeface="Helvetica" pitchFamily="34" charset="0"/>
              </a:endParaRPr>
            </a:p>
          </p:txBody>
        </p:sp>
      </p:grpSp>
    </p:spTree>
  </p:cSld>
  <p:clrMapOvr>
    <a:masterClrMapping/>
  </p:clrMapOvr>
  <p:transition advTm="71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6" dur="500"/>
                                        <p:tgtEl>
                                          <p:spTgt spid="7">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21" dur="500"/>
                                        <p:tgtEl>
                                          <p:spTgt spid="7">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26" dur="500"/>
                                        <p:tgtEl>
                                          <p:spTgt spid="7">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31" dur="500"/>
                                        <p:tgtEl>
                                          <p:spTgt spid="7">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down)">
                                      <p:cBhvr>
                                        <p:cTn id="36" dur="500"/>
                                        <p:tgtEl>
                                          <p:spTgt spid="7">
                                            <p:graphicEl>
                                              <a:chart seriesIdx="4"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down)">
                                      <p:cBhvr>
                                        <p:cTn id="41" dur="500"/>
                                        <p:tgtEl>
                                          <p:spTgt spid="7">
                                            <p:graphicEl>
                                              <a:chart seriesIdx="5" categoryIdx="-4" bldStep="series"/>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10" grpId="0"/>
      <p:bldP spid="11"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24</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rgbClr val="C00000"/>
                </a:solidFill>
              </a:rPr>
              <a:t>Mitigate Interference</a:t>
            </a:r>
            <a:endParaRPr lang="en-US" sz="2200" b="1" i="1" dirty="0">
              <a:solidFill>
                <a:srgbClr val="C00000"/>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rgbClr val="C00000"/>
                </a:solidFill>
              </a:rPr>
              <a:t>Quantify Interference</a:t>
            </a:r>
            <a:endParaRPr lang="en-US" sz="2200" b="1" i="1" dirty="0">
              <a:solidFill>
                <a:srgbClr val="C00000"/>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solidFill>
                <a:srgbClr val="92D050"/>
              </a:solidFill>
            </a:endParaRPr>
          </a:p>
          <a:p>
            <a:pPr algn="ctr">
              <a:buClr>
                <a:srgbClr val="00B050"/>
              </a:buClr>
              <a:buSzPct val="120000"/>
              <a:buFont typeface="Wingdings" pitchFamily="2" charset="2"/>
              <a:buChar char="ü"/>
            </a:pP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
        <p:nvSpPr>
          <p:cNvPr id="22" name="Rectangle 21"/>
          <p:cNvSpPr/>
          <p:nvPr/>
        </p:nvSpPr>
        <p:spPr>
          <a:xfrm>
            <a:off x="4159468" y="1524000"/>
            <a:ext cx="4953000" cy="5105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6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Interference on Performance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25</a:t>
            </a:fld>
            <a:endParaRPr lang="en-US"/>
          </a:p>
        </p:txBody>
      </p:sp>
      <p:sp>
        <p:nvSpPr>
          <p:cNvPr id="5" name="TextBox 4"/>
          <p:cNvSpPr txBox="1"/>
          <p:nvPr/>
        </p:nvSpPr>
        <p:spPr>
          <a:xfrm>
            <a:off x="0" y="1509704"/>
            <a:ext cx="2286000" cy="707886"/>
          </a:xfrm>
          <a:prstGeom prst="rect">
            <a:avLst/>
          </a:prstGeom>
          <a:noFill/>
        </p:spPr>
        <p:txBody>
          <a:bodyPr wrap="square" rtlCol="0">
            <a:spAutoFit/>
          </a:bodyPr>
          <a:lstStyle/>
          <a:p>
            <a:pPr algn="ctr"/>
            <a:r>
              <a:rPr lang="en-US" sz="2000" b="1" i="1" dirty="0" smtClean="0"/>
              <a:t>Alone </a:t>
            </a:r>
          </a:p>
          <a:p>
            <a:pPr algn="ctr"/>
            <a:r>
              <a:rPr lang="en-US" sz="2000" b="1" i="1" dirty="0" smtClean="0"/>
              <a:t>(No interference</a:t>
            </a:r>
            <a:r>
              <a:rPr lang="en-US" sz="2000" b="1" dirty="0" smtClean="0"/>
              <a:t>)</a:t>
            </a:r>
            <a:endParaRPr lang="en-US" sz="2000" b="1" dirty="0"/>
          </a:p>
        </p:txBody>
      </p:sp>
      <p:cxnSp>
        <p:nvCxnSpPr>
          <p:cNvPr id="7" name="Straight Arrow Connector 6"/>
          <p:cNvCxnSpPr/>
          <p:nvPr/>
        </p:nvCxnSpPr>
        <p:spPr>
          <a:xfrm>
            <a:off x="2743200" y="1509704"/>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1890704"/>
            <a:ext cx="2209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1706772"/>
            <a:ext cx="838200" cy="369332"/>
          </a:xfrm>
          <a:prstGeom prst="rect">
            <a:avLst/>
          </a:prstGeom>
          <a:noFill/>
        </p:spPr>
        <p:txBody>
          <a:bodyPr wrap="square" rtlCol="0">
            <a:spAutoFit/>
          </a:bodyPr>
          <a:lstStyle/>
          <a:p>
            <a:r>
              <a:rPr lang="en-US" i="1" dirty="0" smtClean="0"/>
              <a:t>time</a:t>
            </a:r>
            <a:endParaRPr lang="en-US" i="1" dirty="0"/>
          </a:p>
        </p:txBody>
      </p:sp>
      <p:cxnSp>
        <p:nvCxnSpPr>
          <p:cNvPr id="13" name="Straight Arrow Connector 12"/>
          <p:cNvCxnSpPr/>
          <p:nvPr/>
        </p:nvCxnSpPr>
        <p:spPr>
          <a:xfrm>
            <a:off x="2743200" y="2043104"/>
            <a:ext cx="2209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76902" y="2130972"/>
            <a:ext cx="1752600" cy="369332"/>
          </a:xfrm>
          <a:prstGeom prst="rect">
            <a:avLst/>
          </a:prstGeom>
          <a:noFill/>
        </p:spPr>
        <p:txBody>
          <a:bodyPr wrap="square" rtlCol="0">
            <a:spAutoFit/>
          </a:bodyPr>
          <a:lstStyle/>
          <a:p>
            <a:r>
              <a:rPr lang="en-US" i="1" dirty="0" smtClean="0"/>
              <a:t>Execution time</a:t>
            </a:r>
            <a:endParaRPr lang="en-US" i="1" dirty="0"/>
          </a:p>
        </p:txBody>
      </p:sp>
      <p:sp>
        <p:nvSpPr>
          <p:cNvPr id="15" name="TextBox 14"/>
          <p:cNvSpPr txBox="1"/>
          <p:nvPr/>
        </p:nvSpPr>
        <p:spPr>
          <a:xfrm>
            <a:off x="0" y="2754077"/>
            <a:ext cx="2362200" cy="707886"/>
          </a:xfrm>
          <a:prstGeom prst="rect">
            <a:avLst/>
          </a:prstGeom>
          <a:noFill/>
        </p:spPr>
        <p:txBody>
          <a:bodyPr wrap="square" rtlCol="0">
            <a:spAutoFit/>
          </a:bodyPr>
          <a:lstStyle/>
          <a:p>
            <a:pPr algn="ctr"/>
            <a:r>
              <a:rPr lang="en-US" sz="2000" b="1" i="1" dirty="0" smtClean="0"/>
              <a:t>Shared </a:t>
            </a:r>
          </a:p>
          <a:p>
            <a:pPr algn="ctr"/>
            <a:r>
              <a:rPr lang="en-US" sz="2000" b="1" i="1" dirty="0" smtClean="0"/>
              <a:t>(With interference</a:t>
            </a:r>
            <a:r>
              <a:rPr lang="en-US" sz="2000" b="1" dirty="0" smtClean="0"/>
              <a:t>)</a:t>
            </a:r>
            <a:endParaRPr lang="en-US" sz="2000" b="1" dirty="0"/>
          </a:p>
        </p:txBody>
      </p:sp>
      <p:cxnSp>
        <p:nvCxnSpPr>
          <p:cNvPr id="16" name="Straight Arrow Connector 15"/>
          <p:cNvCxnSpPr/>
          <p:nvPr/>
        </p:nvCxnSpPr>
        <p:spPr>
          <a:xfrm>
            <a:off x="2743200" y="2754077"/>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135077"/>
            <a:ext cx="548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800" y="2928928"/>
            <a:ext cx="838200" cy="369332"/>
          </a:xfrm>
          <a:prstGeom prst="rect">
            <a:avLst/>
          </a:prstGeom>
          <a:noFill/>
        </p:spPr>
        <p:txBody>
          <a:bodyPr wrap="square" rtlCol="0">
            <a:spAutoFit/>
          </a:bodyPr>
          <a:lstStyle/>
          <a:p>
            <a:r>
              <a:rPr lang="en-US" i="1" dirty="0" smtClean="0"/>
              <a:t>time</a:t>
            </a:r>
            <a:endParaRPr lang="en-US" i="1" dirty="0"/>
          </a:p>
        </p:txBody>
      </p:sp>
      <p:cxnSp>
        <p:nvCxnSpPr>
          <p:cNvPr id="19" name="Straight Arrow Connector 18"/>
          <p:cNvCxnSpPr/>
          <p:nvPr/>
        </p:nvCxnSpPr>
        <p:spPr>
          <a:xfrm>
            <a:off x="2743200" y="3303717"/>
            <a:ext cx="54864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3439877"/>
            <a:ext cx="1752600" cy="369332"/>
          </a:xfrm>
          <a:prstGeom prst="rect">
            <a:avLst/>
          </a:prstGeom>
          <a:noFill/>
        </p:spPr>
        <p:txBody>
          <a:bodyPr wrap="square" rtlCol="0">
            <a:spAutoFit/>
          </a:bodyPr>
          <a:lstStyle/>
          <a:p>
            <a:r>
              <a:rPr lang="en-US" i="1" dirty="0" smtClean="0"/>
              <a:t>Execution time</a:t>
            </a:r>
            <a:endParaRPr lang="en-US" i="1" dirty="0"/>
          </a:p>
        </p:txBody>
      </p:sp>
      <p:cxnSp>
        <p:nvCxnSpPr>
          <p:cNvPr id="29" name="Straight Arrow Connector 28"/>
          <p:cNvCxnSpPr/>
          <p:nvPr/>
        </p:nvCxnSpPr>
        <p:spPr>
          <a:xfrm flipH="1">
            <a:off x="3352800" y="3267056"/>
            <a:ext cx="228600" cy="5728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67000" y="3820877"/>
            <a:ext cx="1371600" cy="646331"/>
          </a:xfrm>
          <a:prstGeom prst="rect">
            <a:avLst/>
          </a:prstGeom>
          <a:noFill/>
        </p:spPr>
        <p:txBody>
          <a:bodyPr wrap="square" rtlCol="0">
            <a:spAutoFit/>
          </a:bodyPr>
          <a:lstStyle/>
          <a:p>
            <a:pPr algn="ctr"/>
            <a:r>
              <a:rPr lang="en-US" b="1" dirty="0" smtClean="0"/>
              <a:t>Impact of Interference</a:t>
            </a:r>
            <a:endParaRPr lang="en-US" b="1" dirty="0"/>
          </a:p>
        </p:txBody>
      </p:sp>
      <p:sp>
        <p:nvSpPr>
          <p:cNvPr id="72" name="Rectangle 71"/>
          <p:cNvSpPr/>
          <p:nvPr/>
        </p:nvSpPr>
        <p:spPr>
          <a:xfrm>
            <a:off x="2819400" y="297474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400418" y="297572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33949" y="297472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29260" y="297570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15000" y="2974708"/>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181600" y="2974692"/>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858000" y="2974676"/>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324600" y="297466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467600" y="297464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92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strVal val="#ppt_w*0.70"/>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Effect transition="in" filter="fade">
                                      <p:cBhvr>
                                        <p:cTn id="28" dur="1000"/>
                                        <p:tgtEl>
                                          <p:spTgt spid="1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0" grpId="0"/>
      <p:bldP spid="30" grpId="0"/>
      <p:bldP spid="72" grpId="0" animBg="1"/>
      <p:bldP spid="75" grpId="0" animBg="1"/>
      <p:bldP spid="77" grpId="0" animBg="1"/>
      <p:bldP spid="78" grpId="0" animBg="1"/>
      <p:bldP spid="79" grpId="0" animBg="1"/>
      <p:bldP spid="80" grpId="0" animBg="1"/>
      <p:bldP spid="81" grpId="0" animBg="1"/>
      <p:bldP spid="82"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Slowdown: Definition</a:t>
            </a:r>
            <a:endParaRPr lang="en-US" sz="4400" dirty="0"/>
          </a:p>
        </p:txBody>
      </p:sp>
      <p:sp>
        <p:nvSpPr>
          <p:cNvPr id="3" name="Content Placeholder 2"/>
          <p:cNvSpPr>
            <a:spLocks noGrp="1"/>
          </p:cNvSpPr>
          <p:nvPr>
            <p:ph idx="1"/>
          </p:nvPr>
        </p:nvSpPr>
        <p:spPr/>
        <p:txBody>
          <a:bodyPr/>
          <a:lstStyle/>
          <a:p>
            <a:endParaRPr lang="en-US"/>
          </a:p>
        </p:txBody>
      </p:sp>
      <p:graphicFrame>
        <p:nvGraphicFramePr>
          <p:cNvPr id="196610" name="Object 2"/>
          <p:cNvGraphicFramePr>
            <a:graphicFrameLocks noChangeAspect="1"/>
          </p:cNvGraphicFramePr>
          <p:nvPr/>
        </p:nvGraphicFramePr>
        <p:xfrm>
          <a:off x="744134" y="2642391"/>
          <a:ext cx="7655732" cy="1573219"/>
        </p:xfrm>
        <a:graphic>
          <a:graphicData uri="http://schemas.openxmlformats.org/presentationml/2006/ole">
            <p:oleObj spid="_x0000_s551938" name="Equation" r:id="rId5" imgW="1916868" imgH="393529" progId="Equation.3">
              <p:embed/>
            </p:oleObj>
          </a:graphicData>
        </a:graphic>
      </p:graphicFrame>
      <p:sp>
        <p:nvSpPr>
          <p:cNvPr id="6" name="Slide Number Placeholder 5"/>
          <p:cNvSpPr>
            <a:spLocks noGrp="1"/>
          </p:cNvSpPr>
          <p:nvPr>
            <p:ph type="sldNum" sz="quarter" idx="12"/>
          </p:nvPr>
        </p:nvSpPr>
        <p:spPr/>
        <p:txBody>
          <a:bodyPr/>
          <a:lstStyle/>
          <a:p>
            <a:fld id="{2CF4AA75-1AE0-4593-99DD-33F3F40BED72}" type="slidenum">
              <a:rPr lang="en-US" smtClean="0"/>
              <a:pPr/>
              <a:t>26</a:t>
            </a:fld>
            <a:endParaRPr lang="en-US"/>
          </a:p>
        </p:txBody>
      </p:sp>
    </p:spTree>
    <p:custDataLst>
      <p:tags r:id="rId2"/>
    </p:custDataLst>
  </p:cSld>
  <p:clrMapOvr>
    <a:masterClrMapping/>
  </p:clrMapOvr>
  <p:transition advTm="1306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Interference on Performance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27</a:t>
            </a:fld>
            <a:endParaRPr lang="en-US"/>
          </a:p>
        </p:txBody>
      </p:sp>
      <p:sp>
        <p:nvSpPr>
          <p:cNvPr id="5" name="TextBox 4"/>
          <p:cNvSpPr txBox="1"/>
          <p:nvPr/>
        </p:nvSpPr>
        <p:spPr>
          <a:xfrm>
            <a:off x="0" y="1509704"/>
            <a:ext cx="2286000" cy="707886"/>
          </a:xfrm>
          <a:prstGeom prst="rect">
            <a:avLst/>
          </a:prstGeom>
          <a:noFill/>
        </p:spPr>
        <p:txBody>
          <a:bodyPr wrap="square" rtlCol="0">
            <a:spAutoFit/>
          </a:bodyPr>
          <a:lstStyle/>
          <a:p>
            <a:pPr algn="ctr"/>
            <a:r>
              <a:rPr lang="en-US" sz="2000" b="1" i="1" dirty="0" smtClean="0"/>
              <a:t>Alone </a:t>
            </a:r>
          </a:p>
          <a:p>
            <a:pPr algn="ctr"/>
            <a:r>
              <a:rPr lang="en-US" sz="2000" b="1" i="1" dirty="0" smtClean="0"/>
              <a:t>(No interference</a:t>
            </a:r>
            <a:r>
              <a:rPr lang="en-US" sz="2000" b="1" dirty="0" smtClean="0"/>
              <a:t>)</a:t>
            </a:r>
            <a:endParaRPr lang="en-US" sz="2000" b="1" dirty="0"/>
          </a:p>
        </p:txBody>
      </p:sp>
      <p:cxnSp>
        <p:nvCxnSpPr>
          <p:cNvPr id="7" name="Straight Arrow Connector 6"/>
          <p:cNvCxnSpPr/>
          <p:nvPr/>
        </p:nvCxnSpPr>
        <p:spPr>
          <a:xfrm>
            <a:off x="2743200" y="1509704"/>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1890704"/>
            <a:ext cx="2209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1706772"/>
            <a:ext cx="838200" cy="369332"/>
          </a:xfrm>
          <a:prstGeom prst="rect">
            <a:avLst/>
          </a:prstGeom>
          <a:noFill/>
        </p:spPr>
        <p:txBody>
          <a:bodyPr wrap="square" rtlCol="0">
            <a:spAutoFit/>
          </a:bodyPr>
          <a:lstStyle/>
          <a:p>
            <a:r>
              <a:rPr lang="en-US" i="1" dirty="0" smtClean="0"/>
              <a:t>time</a:t>
            </a:r>
            <a:endParaRPr lang="en-US" i="1" dirty="0"/>
          </a:p>
        </p:txBody>
      </p:sp>
      <p:cxnSp>
        <p:nvCxnSpPr>
          <p:cNvPr id="13" name="Straight Arrow Connector 12"/>
          <p:cNvCxnSpPr/>
          <p:nvPr/>
        </p:nvCxnSpPr>
        <p:spPr>
          <a:xfrm>
            <a:off x="2743200" y="2043104"/>
            <a:ext cx="2209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76902" y="2130972"/>
            <a:ext cx="1752600" cy="369332"/>
          </a:xfrm>
          <a:prstGeom prst="rect">
            <a:avLst/>
          </a:prstGeom>
          <a:noFill/>
        </p:spPr>
        <p:txBody>
          <a:bodyPr wrap="square" rtlCol="0">
            <a:spAutoFit/>
          </a:bodyPr>
          <a:lstStyle/>
          <a:p>
            <a:r>
              <a:rPr lang="en-US" i="1" dirty="0" smtClean="0"/>
              <a:t>Execution time</a:t>
            </a:r>
            <a:endParaRPr lang="en-US" i="1" dirty="0"/>
          </a:p>
        </p:txBody>
      </p:sp>
      <p:sp>
        <p:nvSpPr>
          <p:cNvPr id="15" name="TextBox 14"/>
          <p:cNvSpPr txBox="1"/>
          <p:nvPr/>
        </p:nvSpPr>
        <p:spPr>
          <a:xfrm>
            <a:off x="0" y="2754077"/>
            <a:ext cx="2362200" cy="707886"/>
          </a:xfrm>
          <a:prstGeom prst="rect">
            <a:avLst/>
          </a:prstGeom>
          <a:noFill/>
        </p:spPr>
        <p:txBody>
          <a:bodyPr wrap="square" rtlCol="0">
            <a:spAutoFit/>
          </a:bodyPr>
          <a:lstStyle/>
          <a:p>
            <a:pPr algn="ctr"/>
            <a:r>
              <a:rPr lang="en-US" sz="2000" b="1" i="1" dirty="0" smtClean="0"/>
              <a:t>Shared </a:t>
            </a:r>
          </a:p>
          <a:p>
            <a:pPr algn="ctr"/>
            <a:r>
              <a:rPr lang="en-US" sz="2000" b="1" i="1" dirty="0" smtClean="0"/>
              <a:t>(With interference</a:t>
            </a:r>
            <a:r>
              <a:rPr lang="en-US" sz="2000" b="1" dirty="0" smtClean="0"/>
              <a:t>)</a:t>
            </a:r>
            <a:endParaRPr lang="en-US" sz="2000" b="1" dirty="0"/>
          </a:p>
        </p:txBody>
      </p:sp>
      <p:cxnSp>
        <p:nvCxnSpPr>
          <p:cNvPr id="16" name="Straight Arrow Connector 15"/>
          <p:cNvCxnSpPr/>
          <p:nvPr/>
        </p:nvCxnSpPr>
        <p:spPr>
          <a:xfrm>
            <a:off x="2743200" y="2754077"/>
            <a:ext cx="0" cy="6858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135077"/>
            <a:ext cx="548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800" y="2928928"/>
            <a:ext cx="838200" cy="369332"/>
          </a:xfrm>
          <a:prstGeom prst="rect">
            <a:avLst/>
          </a:prstGeom>
          <a:noFill/>
        </p:spPr>
        <p:txBody>
          <a:bodyPr wrap="square" rtlCol="0">
            <a:spAutoFit/>
          </a:bodyPr>
          <a:lstStyle/>
          <a:p>
            <a:r>
              <a:rPr lang="en-US" i="1" dirty="0" smtClean="0"/>
              <a:t>time</a:t>
            </a:r>
            <a:endParaRPr lang="en-US" i="1" dirty="0"/>
          </a:p>
        </p:txBody>
      </p:sp>
      <p:cxnSp>
        <p:nvCxnSpPr>
          <p:cNvPr id="19" name="Straight Arrow Connector 18"/>
          <p:cNvCxnSpPr/>
          <p:nvPr/>
        </p:nvCxnSpPr>
        <p:spPr>
          <a:xfrm>
            <a:off x="2743200" y="3303717"/>
            <a:ext cx="54864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3439877"/>
            <a:ext cx="1752600" cy="369332"/>
          </a:xfrm>
          <a:prstGeom prst="rect">
            <a:avLst/>
          </a:prstGeom>
          <a:noFill/>
        </p:spPr>
        <p:txBody>
          <a:bodyPr wrap="square" rtlCol="0">
            <a:spAutoFit/>
          </a:bodyPr>
          <a:lstStyle/>
          <a:p>
            <a:r>
              <a:rPr lang="en-US" i="1" dirty="0" smtClean="0"/>
              <a:t>Execution time</a:t>
            </a:r>
            <a:endParaRPr lang="en-US" i="1" dirty="0"/>
          </a:p>
        </p:txBody>
      </p:sp>
      <p:cxnSp>
        <p:nvCxnSpPr>
          <p:cNvPr id="29" name="Straight Arrow Connector 28"/>
          <p:cNvCxnSpPr/>
          <p:nvPr/>
        </p:nvCxnSpPr>
        <p:spPr>
          <a:xfrm flipH="1">
            <a:off x="3352800" y="3267056"/>
            <a:ext cx="228600" cy="5728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67000" y="3820877"/>
            <a:ext cx="1371600" cy="646331"/>
          </a:xfrm>
          <a:prstGeom prst="rect">
            <a:avLst/>
          </a:prstGeom>
          <a:noFill/>
        </p:spPr>
        <p:txBody>
          <a:bodyPr wrap="square" rtlCol="0">
            <a:spAutoFit/>
          </a:bodyPr>
          <a:lstStyle/>
          <a:p>
            <a:pPr algn="ctr"/>
            <a:r>
              <a:rPr lang="en-US" b="1" dirty="0" smtClean="0"/>
              <a:t>Impact of Interference</a:t>
            </a:r>
            <a:endParaRPr lang="en-US" b="1" dirty="0"/>
          </a:p>
        </p:txBody>
      </p:sp>
      <p:sp>
        <p:nvSpPr>
          <p:cNvPr id="25" name="Rectangle 24"/>
          <p:cNvSpPr/>
          <p:nvPr/>
        </p:nvSpPr>
        <p:spPr>
          <a:xfrm>
            <a:off x="350790" y="4586272"/>
            <a:ext cx="8423565" cy="14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0070C0"/>
                </a:solidFill>
              </a:rPr>
              <a:t>Previous Approach: Estimate impact of interference at a per-request granularity</a:t>
            </a:r>
          </a:p>
          <a:p>
            <a:pPr algn="ctr"/>
            <a:r>
              <a:rPr lang="en-US" sz="3500" i="1" dirty="0" smtClean="0">
                <a:solidFill>
                  <a:srgbClr val="C00000"/>
                </a:solidFill>
              </a:rPr>
              <a:t>Difficult to estimate due to request overlap</a:t>
            </a:r>
          </a:p>
        </p:txBody>
      </p:sp>
      <p:sp>
        <p:nvSpPr>
          <p:cNvPr id="47" name="Rounded Rectangle 46"/>
          <p:cNvSpPr/>
          <p:nvPr/>
        </p:nvSpPr>
        <p:spPr>
          <a:xfrm>
            <a:off x="3319464" y="2895584"/>
            <a:ext cx="609600" cy="4286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19400" y="297474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400418" y="297572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33949" y="297472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29260" y="297570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15000" y="2974708"/>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181600" y="2974692"/>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858000" y="2974676"/>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324600" y="2974660"/>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467600" y="2974644"/>
            <a:ext cx="4572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167064" y="2914606"/>
            <a:ext cx="2547936" cy="4096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78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par>
                                <p:cTn id="10" presetID="1" presetClass="entr" presetSubtype="0" fill="hold" nodeType="with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7"/>
                                        </p:tgtEl>
                                        <p:attrNameLst>
                                          <p:attrName>style.visibility</p:attrName>
                                        </p:attrNameLst>
                                      </p:cBhvr>
                                      <p:to>
                                        <p:strVal val="hidden"/>
                                      </p:to>
                                    </p:set>
                                  </p:childTnLst>
                                </p:cTn>
                              </p:par>
                              <p:par>
                                <p:cTn id="20" presetID="55"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p:cTn id="22" dur="1000" fill="hold"/>
                                        <p:tgtEl>
                                          <p:spTgt spid="85"/>
                                        </p:tgtEl>
                                        <p:attrNameLst>
                                          <p:attrName>ppt_w</p:attrName>
                                        </p:attrNameLst>
                                      </p:cBhvr>
                                      <p:tavLst>
                                        <p:tav tm="0">
                                          <p:val>
                                            <p:strVal val="#ppt_w*0.70"/>
                                          </p:val>
                                        </p:tav>
                                        <p:tav tm="100000">
                                          <p:val>
                                            <p:strVal val="#ppt_w"/>
                                          </p:val>
                                        </p:tav>
                                      </p:tavLst>
                                    </p:anim>
                                    <p:anim calcmode="lin" valueType="num">
                                      <p:cBhvr>
                                        <p:cTn id="23" dur="1000" fill="hold"/>
                                        <p:tgtEl>
                                          <p:spTgt spid="85"/>
                                        </p:tgtEl>
                                        <p:attrNameLst>
                                          <p:attrName>ppt_h</p:attrName>
                                        </p:attrNameLst>
                                      </p:cBhvr>
                                      <p:tavLst>
                                        <p:tav tm="0">
                                          <p:val>
                                            <p:strVal val="#ppt_h"/>
                                          </p:val>
                                        </p:tav>
                                        <p:tav tm="100000">
                                          <p:val>
                                            <p:strVal val="#ppt_h"/>
                                          </p:val>
                                        </p:tav>
                                      </p:tavLst>
                                    </p:anim>
                                    <p:animEffect transition="in" filter="fade">
                                      <p:cBhvr>
                                        <p:cTn id="24"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28</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rgbClr val="C00000"/>
                </a:solidFill>
              </a:rPr>
              <a:t>Mitigate Interference</a:t>
            </a:r>
            <a:endParaRPr lang="en-US" sz="2200" b="1" i="1" dirty="0">
              <a:solidFill>
                <a:srgbClr val="C00000"/>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rgbClr val="C00000"/>
                </a:solidFill>
              </a:rPr>
              <a:t>Quantify Interference</a:t>
            </a:r>
            <a:endParaRPr lang="en-US" sz="2200" b="1" i="1" dirty="0">
              <a:solidFill>
                <a:srgbClr val="C00000"/>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solidFill>
                <a:srgbClr val="92D050"/>
              </a:solidFill>
            </a:endParaRPr>
          </a:p>
          <a:p>
            <a:pPr algn="ctr">
              <a:buClr>
                <a:srgbClr val="00B050"/>
              </a:buClr>
              <a:buSzPct val="120000"/>
              <a:buFont typeface="Wingdings" pitchFamily="2" charset="2"/>
              <a:buChar char="ü"/>
            </a:pP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
        <p:nvSpPr>
          <p:cNvPr id="18" name="Rectangle 17"/>
          <p:cNvSpPr/>
          <p:nvPr/>
        </p:nvSpPr>
        <p:spPr>
          <a:xfrm>
            <a:off x="4191000" y="4343400"/>
            <a:ext cx="2667000" cy="22098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23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fontScale="90000"/>
          </a:bodyPr>
          <a:lstStyle/>
          <a:p>
            <a:r>
              <a:rPr lang="en-US" dirty="0" smtClean="0"/>
              <a:t>Observation: Request Service Rate </a:t>
            </a:r>
            <a:br>
              <a:rPr lang="en-US" dirty="0" smtClean="0"/>
            </a:br>
            <a:r>
              <a:rPr lang="en-US" dirty="0" smtClean="0"/>
              <a:t>is a Proxy for Performance</a:t>
            </a:r>
          </a:p>
        </p:txBody>
      </p:sp>
      <p:sp>
        <p:nvSpPr>
          <p:cNvPr id="7" name="Content Placeholder 2"/>
          <p:cNvSpPr txBox="1">
            <a:spLocks/>
          </p:cNvSpPr>
          <p:nvPr/>
        </p:nvSpPr>
        <p:spPr bwMode="auto">
          <a:xfrm>
            <a:off x="457200" y="1476355"/>
            <a:ext cx="8229600" cy="4525963"/>
          </a:xfrm>
          <a:prstGeom prst="rect">
            <a:avLst/>
          </a:prstGeom>
          <a:noFill/>
          <a:ln w="9525">
            <a:noFill/>
            <a:miter lim="800000"/>
            <a:headEnd/>
            <a:tailEnd/>
          </a:ln>
        </p:spPr>
        <p:txBody>
          <a:bodyPr>
            <a:normAutofit/>
          </a:bodyPr>
          <a:lstStyle/>
          <a:p>
            <a:pPr algn="ctr" eaLnBrk="0" hangingPunct="0">
              <a:defRPr/>
            </a:pPr>
            <a:r>
              <a:rPr lang="en-US" sz="2800" kern="0" dirty="0">
                <a:solidFill>
                  <a:srgbClr val="000000"/>
                </a:solidFill>
                <a:latin typeface="+mn-lt"/>
                <a:ea typeface="MS PGothic" pitchFamily="34" charset="-128"/>
                <a:cs typeface="Tahoma" pitchFamily="34" charset="0"/>
              </a:rPr>
              <a:t>For a memory bound application,  </a:t>
            </a:r>
          </a:p>
          <a:p>
            <a:pPr algn="ctr" eaLnBrk="0" hangingPunct="0">
              <a:defRPr/>
            </a:pPr>
            <a:r>
              <a:rPr lang="en-US" sz="2800" kern="0" dirty="0">
                <a:solidFill>
                  <a:srgbClr val="FF0000"/>
                </a:solidFill>
                <a:latin typeface="+mn-lt"/>
                <a:ea typeface="MS PGothic" pitchFamily="34" charset="-128"/>
                <a:cs typeface="Tahoma" pitchFamily="34" charset="0"/>
              </a:rPr>
              <a:t>Performance </a:t>
            </a:r>
            <a:r>
              <a:rPr lang="el-GR" sz="2800" kern="0" dirty="0" smtClean="0">
                <a:solidFill>
                  <a:srgbClr val="FF0000"/>
                </a:solidFill>
                <a:latin typeface="+mn-lt"/>
                <a:ea typeface="MS PGothic" pitchFamily="34" charset="-128"/>
                <a:cs typeface="Tahoma" pitchFamily="34" charset="0"/>
                <a:sym typeface="Symbol"/>
              </a:rPr>
              <a:t></a:t>
            </a:r>
            <a:r>
              <a:rPr lang="en-US" sz="2800" kern="0" dirty="0" smtClean="0">
                <a:solidFill>
                  <a:srgbClr val="FF0000"/>
                </a:solidFill>
                <a:latin typeface="+mn-lt"/>
                <a:ea typeface="MS PGothic" pitchFamily="34" charset="-128"/>
                <a:cs typeface="Tahoma" pitchFamily="34" charset="0"/>
              </a:rPr>
              <a:t> Memory request </a:t>
            </a:r>
            <a:r>
              <a:rPr lang="en-US" sz="2800" kern="0" dirty="0">
                <a:solidFill>
                  <a:srgbClr val="FF0000"/>
                </a:solidFill>
                <a:latin typeface="+mn-lt"/>
                <a:ea typeface="MS PGothic" pitchFamily="34" charset="-128"/>
                <a:cs typeface="Tahoma" pitchFamily="34" charset="0"/>
              </a:rPr>
              <a:t>service rate</a:t>
            </a:r>
          </a:p>
          <a:p>
            <a:pPr marL="342900" indent="-342900" eaLnBrk="0" hangingPunct="0">
              <a:spcBef>
                <a:spcPct val="20000"/>
              </a:spcBef>
              <a:buFontTx/>
              <a:buChar char="•"/>
              <a:defRPr/>
            </a:pPr>
            <a:endParaRPr lang="en-US" sz="2800" b="0" kern="0" dirty="0">
              <a:latin typeface="+mn-lt"/>
            </a:endParaRPr>
          </a:p>
        </p:txBody>
      </p:sp>
      <p:graphicFrame>
        <p:nvGraphicFramePr>
          <p:cNvPr id="9" name="Chart 8"/>
          <p:cNvGraphicFramePr/>
          <p:nvPr/>
        </p:nvGraphicFramePr>
        <p:xfrm>
          <a:off x="1142976" y="2424082"/>
          <a:ext cx="7358114" cy="43577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Object 3"/>
          <p:cNvGraphicFramePr>
            <a:graphicFrameLocks noChangeAspect="1"/>
          </p:cNvGraphicFramePr>
          <p:nvPr/>
        </p:nvGraphicFramePr>
        <p:xfrm>
          <a:off x="493713" y="3530580"/>
          <a:ext cx="6804025" cy="1162050"/>
        </p:xfrm>
        <a:graphic>
          <a:graphicData uri="http://schemas.openxmlformats.org/presentationml/2006/ole">
            <p:oleObj spid="_x0000_s417794" name="Equation" r:id="rId6" imgW="2819400" imgH="482600" progId="Equation.3">
              <p:embed/>
            </p:oleObj>
          </a:graphicData>
        </a:graphic>
      </p:graphicFrame>
      <p:graphicFrame>
        <p:nvGraphicFramePr>
          <p:cNvPr id="18" name="Object 17"/>
          <p:cNvGraphicFramePr>
            <a:graphicFrameLocks noChangeAspect="1"/>
          </p:cNvGraphicFramePr>
          <p:nvPr/>
        </p:nvGraphicFramePr>
        <p:xfrm>
          <a:off x="484309" y="3548883"/>
          <a:ext cx="5355646" cy="1071570"/>
        </p:xfrm>
        <a:graphic>
          <a:graphicData uri="http://schemas.openxmlformats.org/presentationml/2006/ole">
            <p:oleObj spid="_x0000_s417795" name="Equation" r:id="rId7" imgW="2222500" imgH="457200" progId="Equation.3">
              <p:embed/>
            </p:oleObj>
          </a:graphicData>
        </a:graphic>
      </p:graphicFrame>
      <p:cxnSp>
        <p:nvCxnSpPr>
          <p:cNvPr id="19" name="Straight Arrow Connector 18"/>
          <p:cNvCxnSpPr/>
          <p:nvPr/>
        </p:nvCxnSpPr>
        <p:spPr>
          <a:xfrm flipV="1">
            <a:off x="6357950" y="3229665"/>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72018" y="4799042"/>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0892" y="4941918"/>
            <a:ext cx="1285884" cy="553998"/>
          </a:xfrm>
          <a:prstGeom prst="rect">
            <a:avLst/>
          </a:prstGeom>
          <a:noFill/>
        </p:spPr>
        <p:txBody>
          <a:bodyPr wrap="square" rtlCol="0">
            <a:spAutoFit/>
          </a:bodyPr>
          <a:lstStyle/>
          <a:p>
            <a:r>
              <a:rPr lang="en-US" sz="3000" dirty="0" smtClean="0"/>
              <a:t>Easy</a:t>
            </a:r>
            <a:endParaRPr lang="en-US" sz="3000" dirty="0"/>
          </a:p>
        </p:txBody>
      </p:sp>
      <p:sp>
        <p:nvSpPr>
          <p:cNvPr id="22" name="TextBox 21"/>
          <p:cNvSpPr txBox="1"/>
          <p:nvPr/>
        </p:nvSpPr>
        <p:spPr>
          <a:xfrm>
            <a:off x="6929454" y="2872475"/>
            <a:ext cx="1643074" cy="553998"/>
          </a:xfrm>
          <a:prstGeom prst="rect">
            <a:avLst/>
          </a:prstGeom>
          <a:noFill/>
        </p:spPr>
        <p:txBody>
          <a:bodyPr wrap="square" rtlCol="0">
            <a:spAutoFit/>
          </a:bodyPr>
          <a:lstStyle/>
          <a:p>
            <a:r>
              <a:rPr lang="en-US" sz="3000" dirty="0" smtClean="0"/>
              <a:t>Difficult</a:t>
            </a:r>
            <a:endParaRPr lang="en-US" sz="3000" dirty="0"/>
          </a:p>
        </p:txBody>
      </p:sp>
      <p:sp>
        <p:nvSpPr>
          <p:cNvPr id="23" name="Oval 22"/>
          <p:cNvSpPr>
            <a:spLocks noChangeArrowheads="1"/>
          </p:cNvSpPr>
          <p:nvPr/>
        </p:nvSpPr>
        <p:spPr bwMode="auto">
          <a:xfrm>
            <a:off x="2357422" y="3533550"/>
            <a:ext cx="5179116" cy="576907"/>
          </a:xfrm>
          <a:prstGeom prst="ellipse">
            <a:avLst/>
          </a:prstGeom>
          <a:noFill/>
          <a:ln w="25400" algn="ctr">
            <a:solidFill>
              <a:srgbClr val="FF0000"/>
            </a:solidFill>
            <a:round/>
            <a:headEnd/>
            <a:tailEnd/>
          </a:ln>
        </p:spPr>
        <p:txBody>
          <a:bodyPr/>
          <a:lstStyle/>
          <a:p>
            <a:endParaRPr lang="en-US"/>
          </a:p>
        </p:txBody>
      </p:sp>
      <p:sp>
        <p:nvSpPr>
          <p:cNvPr id="24" name="Oval 23"/>
          <p:cNvSpPr>
            <a:spLocks noChangeArrowheads="1"/>
          </p:cNvSpPr>
          <p:nvPr/>
        </p:nvSpPr>
        <p:spPr bwMode="auto">
          <a:xfrm>
            <a:off x="2285985" y="4138594"/>
            <a:ext cx="5286412" cy="571504"/>
          </a:xfrm>
          <a:prstGeom prst="ellipse">
            <a:avLst/>
          </a:prstGeom>
          <a:noFill/>
          <a:ln w="25400" algn="ctr">
            <a:solidFill>
              <a:srgbClr val="0070C0"/>
            </a:solidFill>
            <a:round/>
            <a:headEnd/>
            <a:tailEnd/>
          </a:ln>
        </p:spPr>
        <p:txBody>
          <a:bodyPr/>
          <a:lstStyle/>
          <a:p>
            <a:endParaRPr lang="en-US"/>
          </a:p>
        </p:txBody>
      </p:sp>
      <p:sp>
        <p:nvSpPr>
          <p:cNvPr id="16" name="Rectangle 15"/>
          <p:cNvSpPr/>
          <p:nvPr/>
        </p:nvSpPr>
        <p:spPr>
          <a:xfrm>
            <a:off x="3357554" y="3067024"/>
            <a:ext cx="150019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43636" y="3929644"/>
            <a:ext cx="3000364" cy="369332"/>
          </a:xfrm>
          <a:prstGeom prst="rect">
            <a:avLst/>
          </a:prstGeom>
          <a:noFill/>
        </p:spPr>
        <p:txBody>
          <a:bodyPr wrap="square" rtlCol="0">
            <a:spAutoFit/>
          </a:bodyPr>
          <a:lstStyle/>
          <a:p>
            <a:r>
              <a:rPr lang="en-US" dirty="0" smtClean="0"/>
              <a:t>Intel Core i7, 4 cores</a:t>
            </a:r>
            <a:endParaRPr lang="en-US" dirty="0"/>
          </a:p>
        </p:txBody>
      </p:sp>
      <p:sp>
        <p:nvSpPr>
          <p:cNvPr id="25" name="Slide Number Placeholder 24"/>
          <p:cNvSpPr>
            <a:spLocks noGrp="1"/>
          </p:cNvSpPr>
          <p:nvPr>
            <p:ph type="sldNum" sz="quarter" idx="12"/>
          </p:nvPr>
        </p:nvSpPr>
        <p:spPr/>
        <p:txBody>
          <a:bodyPr/>
          <a:lstStyle/>
          <a:p>
            <a:fld id="{2CF4AA75-1AE0-4593-99DD-33F3F40BED72}" type="slidenum">
              <a:rPr lang="en-US" smtClean="0"/>
              <a:pPr/>
              <a:t>29</a:t>
            </a:fld>
            <a:endParaRPr lang="en-US"/>
          </a:p>
        </p:txBody>
      </p:sp>
    </p:spTree>
    <p:custDataLst>
      <p:tags r:id="rId2"/>
    </p:custDataLst>
  </p:cSld>
  <p:clrMapOvr>
    <a:masterClrMapping/>
  </p:clrMapOvr>
  <p:transition advTm="805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0" dur="500"/>
                                        <p:tgtEl>
                                          <p:spTgt spid="9">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9" dur="500"/>
                                        <p:tgtEl>
                                          <p:spTgt spid="9">
                                            <p:graphicEl>
                                              <a:chart seriesIdx="1"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graphicEl>
                                              <a:chart seriesIdx="2" categoryIdx="-4" bldStep="series"/>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graphicEl>
                                              <a:chart seriesIdx="-3" categoryIdx="-3" bldStep="gridLegend"/>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P spid="21" grpId="0"/>
      <p:bldP spid="22" grpId="0"/>
      <p:bldP spid="23" grpId="0" animBg="1"/>
      <p:bldP spid="24" grpId="0" animBg="1"/>
      <p:bldP spid="16" grpId="0" animBg="1"/>
      <p:bldP spid="16" grpId="1" animBg="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Multicore</a:t>
            </a:r>
            <a:r>
              <a:rPr lang="en-US" dirty="0" smtClean="0"/>
              <a:t> Era</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3</a:t>
            </a:fld>
            <a:endParaRPr lang="en-US"/>
          </a:p>
        </p:txBody>
      </p:sp>
      <p:sp>
        <p:nvSpPr>
          <p:cNvPr id="37"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0"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1" name="TextBox 66"/>
          <p:cNvSpPr txBox="1">
            <a:spLocks noChangeArrowheads="1"/>
          </p:cNvSpPr>
          <p:nvPr/>
        </p:nvSpPr>
        <p:spPr bwMode="auto">
          <a:xfrm>
            <a:off x="4398972" y="2839376"/>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2"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13" name="Rectangle 16"/>
          <p:cNvSpPr>
            <a:spLocks noChangeArrowheads="1"/>
          </p:cNvSpPr>
          <p:nvPr/>
        </p:nvSpPr>
        <p:spPr bwMode="auto">
          <a:xfrm>
            <a:off x="2452687"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17"/>
          <p:cNvSpPr txBox="1">
            <a:spLocks noChangeArrowheads="1"/>
          </p:cNvSpPr>
          <p:nvPr/>
        </p:nvSpPr>
        <p:spPr bwMode="auto">
          <a:xfrm>
            <a:off x="2452687"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52" name="Rectangle 16"/>
          <p:cNvSpPr>
            <a:spLocks noChangeArrowheads="1"/>
          </p:cNvSpPr>
          <p:nvPr/>
        </p:nvSpPr>
        <p:spPr bwMode="auto">
          <a:xfrm>
            <a:off x="990600"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3" name="TextBox 17"/>
          <p:cNvSpPr txBox="1">
            <a:spLocks noChangeArrowheads="1"/>
          </p:cNvSpPr>
          <p:nvPr/>
        </p:nvSpPr>
        <p:spPr bwMode="auto">
          <a:xfrm>
            <a:off x="990600"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54" name="Rectangle 16"/>
          <p:cNvSpPr>
            <a:spLocks noChangeArrowheads="1"/>
          </p:cNvSpPr>
          <p:nvPr/>
        </p:nvSpPr>
        <p:spPr bwMode="auto">
          <a:xfrm>
            <a:off x="2452687"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5" name="TextBox 17"/>
          <p:cNvSpPr txBox="1">
            <a:spLocks noChangeArrowheads="1"/>
          </p:cNvSpPr>
          <p:nvPr/>
        </p:nvSpPr>
        <p:spPr bwMode="auto">
          <a:xfrm>
            <a:off x="2452687"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56" name="Rectangle 16"/>
          <p:cNvSpPr>
            <a:spLocks noChangeArrowheads="1"/>
          </p:cNvSpPr>
          <p:nvPr/>
        </p:nvSpPr>
        <p:spPr bwMode="auto">
          <a:xfrm>
            <a:off x="990600"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7" name="TextBox 17"/>
          <p:cNvSpPr txBox="1">
            <a:spLocks noChangeArrowheads="1"/>
          </p:cNvSpPr>
          <p:nvPr/>
        </p:nvSpPr>
        <p:spPr bwMode="auto">
          <a:xfrm>
            <a:off x="990600"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cxnSp>
        <p:nvCxnSpPr>
          <p:cNvPr id="65" name="Straight Connector 64"/>
          <p:cNvCxnSpPr/>
          <p:nvPr/>
        </p:nvCxnSpPr>
        <p:spPr>
          <a:xfrm>
            <a:off x="2133600" y="228600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286000" y="228337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66800" y="3505200"/>
            <a:ext cx="22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66800" y="3350170"/>
            <a:ext cx="2286000" cy="2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209800" y="4572000"/>
            <a:ext cx="609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66"/>
          <p:cNvSpPr txBox="1">
            <a:spLocks noChangeArrowheads="1"/>
          </p:cNvSpPr>
          <p:nvPr/>
        </p:nvSpPr>
        <p:spPr bwMode="auto">
          <a:xfrm>
            <a:off x="2590800" y="4872335"/>
            <a:ext cx="2270452" cy="461665"/>
          </a:xfrm>
          <a:prstGeom prst="rect">
            <a:avLst/>
          </a:prstGeom>
          <a:noFill/>
          <a:ln w="9525">
            <a:noFill/>
            <a:miter lim="800000"/>
            <a:headEnd/>
            <a:tailEnd/>
          </a:ln>
        </p:spPr>
        <p:txBody>
          <a:bodyPr wrap="square">
            <a:spAutoFit/>
          </a:bodyPr>
          <a:lstStyle/>
          <a:p>
            <a:pPr algn="ctr"/>
            <a:r>
              <a:rPr lang="en-US" sz="2400" dirty="0" smtClean="0">
                <a:latin typeface="Tahoma" pitchFamily="34" charset="0"/>
                <a:ea typeface="Tahoma" pitchFamily="34" charset="0"/>
                <a:cs typeface="Tahoma" pitchFamily="34" charset="0"/>
              </a:rPr>
              <a:t>Interconnect</a:t>
            </a:r>
            <a:endParaRPr lang="en-US" sz="2400" dirty="0">
              <a:latin typeface="Tahoma" pitchFamily="34" charset="0"/>
              <a:ea typeface="Tahoma" pitchFamily="34" charset="0"/>
              <a:cs typeface="Tahoma" pitchFamily="34" charset="0"/>
            </a:endParaRPr>
          </a:p>
        </p:txBody>
      </p:sp>
      <p:sp>
        <p:nvSpPr>
          <p:cNvPr id="78" name="TextBox 77"/>
          <p:cNvSpPr txBox="1"/>
          <p:nvPr/>
        </p:nvSpPr>
        <p:spPr>
          <a:xfrm>
            <a:off x="290286" y="5369004"/>
            <a:ext cx="8572560" cy="1107996"/>
          </a:xfrm>
          <a:prstGeom prst="rect">
            <a:avLst/>
          </a:prstGeom>
          <a:noFill/>
          <a:ln w="25400">
            <a:solidFill>
              <a:schemeClr val="tx1"/>
            </a:solidFill>
          </a:ln>
        </p:spPr>
        <p:txBody>
          <a:bodyPr wrap="square" anchor="ctr">
            <a:spAutoFit/>
          </a:bodyPr>
          <a:lstStyle/>
          <a:p>
            <a:pPr algn="ctr">
              <a:defRPr/>
            </a:pPr>
            <a:r>
              <a:rPr lang="en-US" sz="3300" dirty="0" smtClean="0">
                <a:solidFill>
                  <a:srgbClr val="0070C0"/>
                </a:solidFill>
                <a:ea typeface="Tahoma" pitchFamily="34" charset="0"/>
                <a:cs typeface="Tahoma" pitchFamily="34" charset="0"/>
              </a:rPr>
              <a:t>Multiple applications execute in parallel</a:t>
            </a:r>
          </a:p>
          <a:p>
            <a:pPr algn="ctr">
              <a:defRPr/>
            </a:pPr>
            <a:r>
              <a:rPr lang="en-US" sz="3300" dirty="0" smtClean="0">
                <a:solidFill>
                  <a:srgbClr val="C00000"/>
                </a:solidFill>
                <a:latin typeface="+mn-lt"/>
                <a:ea typeface="Tahoma" pitchFamily="34" charset="0"/>
                <a:cs typeface="Tahoma" pitchFamily="34" charset="0"/>
              </a:rPr>
              <a:t>High throughput and efficiency</a:t>
            </a:r>
            <a:endParaRPr lang="en-US" sz="3300" dirty="0">
              <a:solidFill>
                <a:srgbClr val="C00000"/>
              </a:solidFill>
              <a:latin typeface="+mn-lt"/>
              <a:ea typeface="Tahoma" pitchFamily="34" charset="0"/>
              <a:cs typeface="Tahoma" pitchFamily="34" charset="0"/>
            </a:endParaRPr>
          </a:p>
        </p:txBody>
      </p:sp>
    </p:spTree>
  </p:cSld>
  <p:clrMapOvr>
    <a:masterClrMapping/>
  </p:clrMapOvr>
  <p:transition advTm="256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t>Observation: Highest Priority Enables Request Service Rate </a:t>
            </a:r>
            <a:r>
              <a:rPr lang="en-US" baseline="-25000" dirty="0" smtClean="0"/>
              <a:t>Alone </a:t>
            </a:r>
            <a:r>
              <a:rPr lang="en-US" dirty="0" smtClean="0"/>
              <a:t>Estimation </a:t>
            </a:r>
          </a:p>
        </p:txBody>
      </p:sp>
      <p:sp>
        <p:nvSpPr>
          <p:cNvPr id="15363" name="Content Placeholder 2"/>
          <p:cNvSpPr>
            <a:spLocks noGrp="1"/>
          </p:cNvSpPr>
          <p:nvPr>
            <p:ph idx="1"/>
          </p:nvPr>
        </p:nvSpPr>
        <p:spPr/>
        <p:txBody>
          <a:bodyPr/>
          <a:lstStyle/>
          <a:p>
            <a:pPr algn="ctr">
              <a:buFontTx/>
              <a:buNone/>
            </a:pPr>
            <a:r>
              <a:rPr lang="en-US" dirty="0" smtClean="0">
                <a:solidFill>
                  <a:srgbClr val="FF0000"/>
                </a:solidFill>
              </a:rPr>
              <a:t>Request Service Rate </a:t>
            </a:r>
            <a:r>
              <a:rPr lang="en-US" baseline="-25000" dirty="0" smtClean="0">
                <a:solidFill>
                  <a:srgbClr val="FF0000"/>
                </a:solidFill>
              </a:rPr>
              <a:t>Alone</a:t>
            </a:r>
            <a:r>
              <a:rPr lang="en-US" dirty="0" smtClean="0">
                <a:solidFill>
                  <a:srgbClr val="FF0000"/>
                </a:solidFill>
              </a:rPr>
              <a:t>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a:t>
            </a:r>
            <a:r>
              <a:rPr lang="en-US" dirty="0" smtClean="0"/>
              <a:t> of an application can be estimated by giving the application highest priority at the         </a:t>
            </a:r>
            <a:r>
              <a:rPr lang="en-US" i="1" dirty="0" smtClean="0"/>
              <a:t>memory controller </a:t>
            </a:r>
          </a:p>
          <a:p>
            <a:pPr algn="just">
              <a:buFontTx/>
              <a:buNone/>
            </a:pPr>
            <a:endParaRPr lang="en-US" dirty="0" smtClean="0">
              <a:solidFill>
                <a:srgbClr val="0070C0"/>
              </a:solidFill>
            </a:endParaRPr>
          </a:p>
          <a:p>
            <a:pPr algn="ctr">
              <a:buFontTx/>
              <a:buNone/>
            </a:pPr>
            <a:r>
              <a:rPr lang="en-US" dirty="0" smtClean="0">
                <a:solidFill>
                  <a:srgbClr val="0070C0"/>
                </a:solidFill>
              </a:rPr>
              <a:t>Highest priority </a:t>
            </a:r>
            <a:r>
              <a:rPr lang="en-US" dirty="0" smtClean="0">
                <a:solidFill>
                  <a:srgbClr val="0070C0"/>
                </a:solidFill>
                <a:sym typeface="Wingdings" pitchFamily="2" charset="2"/>
              </a:rPr>
              <a:t> Little interference</a:t>
            </a:r>
          </a:p>
          <a:p>
            <a:pPr algn="ctr">
              <a:buFontTx/>
              <a:buNone/>
            </a:pPr>
            <a:r>
              <a:rPr lang="en-US" dirty="0" smtClean="0">
                <a:sym typeface="Wingdings" pitchFamily="2" charset="2"/>
              </a:rPr>
              <a:t>(almost as if the application were run alone)</a:t>
            </a: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2CF4AA75-1AE0-4593-99DD-33F3F40BED72}" type="slidenum">
              <a:rPr lang="en-US" smtClean="0"/>
              <a:pPr/>
              <a:t>30</a:t>
            </a:fld>
            <a:endParaRPr lang="en-US"/>
          </a:p>
        </p:txBody>
      </p:sp>
    </p:spTree>
  </p:cSld>
  <p:clrMapOvr>
    <a:masterClrMapping/>
  </p:clrMapOvr>
  <p:transition advTm="377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Highest Priority Enables Request Service Rate </a:t>
            </a:r>
            <a:r>
              <a:rPr lang="en-US" baseline="-25000" dirty="0" smtClean="0"/>
              <a:t>Alone </a:t>
            </a:r>
            <a:r>
              <a:rPr lang="en-US" dirty="0" smtClean="0"/>
              <a:t>Estimation </a:t>
            </a:r>
            <a:endParaRPr lang="en-US" dirty="0"/>
          </a:p>
        </p:txBody>
      </p:sp>
      <p:sp>
        <p:nvSpPr>
          <p:cNvPr id="5" name="Rectangle 4"/>
          <p:cNvSpPr/>
          <p:nvPr/>
        </p:nvSpPr>
        <p:spPr>
          <a:xfrm>
            <a:off x="2571736" y="2338595"/>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8662" y="1767091"/>
            <a:ext cx="2500330" cy="400110"/>
          </a:xfrm>
          <a:prstGeom prst="rect">
            <a:avLst/>
          </a:prstGeom>
          <a:noFill/>
        </p:spPr>
        <p:txBody>
          <a:bodyPr wrap="square" rtlCol="0">
            <a:spAutoFit/>
          </a:bodyPr>
          <a:lstStyle/>
          <a:p>
            <a:r>
              <a:rPr lang="en-US" sz="2000" dirty="0" smtClean="0"/>
              <a:t>Request Buffer State</a:t>
            </a:r>
            <a:endParaRPr lang="en-US" sz="2000" dirty="0"/>
          </a:p>
        </p:txBody>
      </p:sp>
      <p:sp>
        <p:nvSpPr>
          <p:cNvPr id="8" name="Rectangle 7"/>
          <p:cNvSpPr/>
          <p:nvPr/>
        </p:nvSpPr>
        <p:spPr>
          <a:xfrm>
            <a:off x="3428992" y="2052843"/>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9" name="TextBox 8"/>
          <p:cNvSpPr txBox="1"/>
          <p:nvPr/>
        </p:nvSpPr>
        <p:spPr>
          <a:xfrm>
            <a:off x="197752" y="1336958"/>
            <a:ext cx="2445422" cy="461665"/>
          </a:xfrm>
          <a:prstGeom prst="rect">
            <a:avLst/>
          </a:prstGeom>
          <a:noFill/>
        </p:spPr>
        <p:txBody>
          <a:bodyPr wrap="square" rtlCol="0">
            <a:spAutoFit/>
          </a:bodyPr>
          <a:lstStyle/>
          <a:p>
            <a:r>
              <a:rPr lang="en-US" sz="2400" b="1" dirty="0" smtClean="0"/>
              <a:t>1. Run alone</a:t>
            </a:r>
            <a:endParaRPr lang="en-US" sz="2400" b="1" dirty="0"/>
          </a:p>
        </p:txBody>
      </p:sp>
      <p:sp>
        <p:nvSpPr>
          <p:cNvPr id="11" name="Rectangle 10"/>
          <p:cNvSpPr/>
          <p:nvPr/>
        </p:nvSpPr>
        <p:spPr>
          <a:xfrm>
            <a:off x="1714480" y="2338595"/>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5143504" y="1979817"/>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82" y="1214422"/>
            <a:ext cx="184731" cy="369332"/>
          </a:xfrm>
          <a:prstGeom prst="rect">
            <a:avLst/>
          </a:prstGeom>
          <a:noFill/>
        </p:spPr>
        <p:txBody>
          <a:bodyPr wrap="none" rtlCol="0">
            <a:spAutoFit/>
          </a:bodyPr>
          <a:lstStyle/>
          <a:p>
            <a:endParaRPr lang="en-US" dirty="0"/>
          </a:p>
        </p:txBody>
      </p:sp>
      <p:sp>
        <p:nvSpPr>
          <p:cNvPr id="15" name="TextBox 14"/>
          <p:cNvSpPr txBox="1"/>
          <p:nvPr/>
        </p:nvSpPr>
        <p:spPr>
          <a:xfrm>
            <a:off x="4643438" y="1638283"/>
            <a:ext cx="1785950" cy="369332"/>
          </a:xfrm>
          <a:prstGeom prst="rect">
            <a:avLst/>
          </a:prstGeom>
          <a:noFill/>
        </p:spPr>
        <p:txBody>
          <a:bodyPr wrap="square" rtlCol="0">
            <a:spAutoFit/>
          </a:bodyPr>
          <a:lstStyle/>
          <a:p>
            <a:r>
              <a:rPr lang="en-US" dirty="0" smtClean="0"/>
              <a:t>Time units</a:t>
            </a:r>
            <a:endParaRPr lang="en-US" dirty="0"/>
          </a:p>
        </p:txBody>
      </p:sp>
      <p:sp>
        <p:nvSpPr>
          <p:cNvPr id="16" name="TextBox 15"/>
          <p:cNvSpPr txBox="1"/>
          <p:nvPr/>
        </p:nvSpPr>
        <p:spPr>
          <a:xfrm>
            <a:off x="6072198" y="1624215"/>
            <a:ext cx="1571636" cy="369332"/>
          </a:xfrm>
          <a:prstGeom prst="rect">
            <a:avLst/>
          </a:prstGeom>
          <a:noFill/>
        </p:spPr>
        <p:txBody>
          <a:bodyPr wrap="square" rtlCol="0">
            <a:spAutoFit/>
          </a:bodyPr>
          <a:lstStyle/>
          <a:p>
            <a:r>
              <a:rPr lang="en-US" dirty="0" smtClean="0"/>
              <a:t>Service order</a:t>
            </a:r>
            <a:endParaRPr lang="en-US" dirty="0"/>
          </a:p>
        </p:txBody>
      </p:sp>
      <p:sp>
        <p:nvSpPr>
          <p:cNvPr id="17" name="Rectangle 16"/>
          <p:cNvSpPr/>
          <p:nvPr/>
        </p:nvSpPr>
        <p:spPr>
          <a:xfrm>
            <a:off x="7858148" y="2052843"/>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18" name="Rectangle 17"/>
          <p:cNvSpPr/>
          <p:nvPr/>
        </p:nvSpPr>
        <p:spPr>
          <a:xfrm>
            <a:off x="7000892" y="2338595"/>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43636" y="2338595"/>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6593915" y="2517190"/>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36659" y="2516396"/>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904" y="1981405"/>
            <a:ext cx="214314" cy="323165"/>
          </a:xfrm>
          <a:prstGeom prst="rect">
            <a:avLst/>
          </a:prstGeom>
          <a:noFill/>
        </p:spPr>
        <p:txBody>
          <a:bodyPr wrap="square" rtlCol="0">
            <a:spAutoFit/>
          </a:bodyPr>
          <a:lstStyle/>
          <a:p>
            <a:r>
              <a:rPr lang="en-US" sz="1500" dirty="0" smtClean="0"/>
              <a:t>1</a:t>
            </a:r>
          </a:p>
        </p:txBody>
      </p:sp>
      <p:sp>
        <p:nvSpPr>
          <p:cNvPr id="25" name="TextBox 24"/>
          <p:cNvSpPr txBox="1"/>
          <p:nvPr/>
        </p:nvSpPr>
        <p:spPr>
          <a:xfrm>
            <a:off x="6357950" y="1981405"/>
            <a:ext cx="214314" cy="323165"/>
          </a:xfrm>
          <a:prstGeom prst="rect">
            <a:avLst/>
          </a:prstGeom>
          <a:noFill/>
        </p:spPr>
        <p:txBody>
          <a:bodyPr wrap="square" rtlCol="0">
            <a:spAutoFit/>
          </a:bodyPr>
          <a:lstStyle/>
          <a:p>
            <a:r>
              <a:rPr lang="en-US" sz="1500" dirty="0" smtClean="0"/>
              <a:t>2</a:t>
            </a:r>
          </a:p>
        </p:txBody>
      </p:sp>
      <p:sp>
        <p:nvSpPr>
          <p:cNvPr id="26" name="Rectangle 25"/>
          <p:cNvSpPr/>
          <p:nvPr/>
        </p:nvSpPr>
        <p:spPr>
          <a:xfrm>
            <a:off x="2571736" y="411957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28662" y="3548066"/>
            <a:ext cx="2500330" cy="400110"/>
          </a:xfrm>
          <a:prstGeom prst="rect">
            <a:avLst/>
          </a:prstGeom>
          <a:noFill/>
        </p:spPr>
        <p:txBody>
          <a:bodyPr wrap="square" rtlCol="0">
            <a:spAutoFit/>
          </a:bodyPr>
          <a:lstStyle/>
          <a:p>
            <a:r>
              <a:rPr lang="en-US" sz="2000" dirty="0" smtClean="0"/>
              <a:t>Request Buffer State</a:t>
            </a:r>
            <a:endParaRPr lang="en-US" sz="2000" dirty="0"/>
          </a:p>
        </p:txBody>
      </p:sp>
      <p:sp>
        <p:nvSpPr>
          <p:cNvPr id="28" name="Rectangle 27"/>
          <p:cNvSpPr/>
          <p:nvPr/>
        </p:nvSpPr>
        <p:spPr>
          <a:xfrm>
            <a:off x="3428992" y="383381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29" name="TextBox 28"/>
          <p:cNvSpPr txBox="1"/>
          <p:nvPr/>
        </p:nvSpPr>
        <p:spPr>
          <a:xfrm>
            <a:off x="214282" y="3048000"/>
            <a:ext cx="5500726" cy="461665"/>
          </a:xfrm>
          <a:prstGeom prst="rect">
            <a:avLst/>
          </a:prstGeom>
          <a:noFill/>
        </p:spPr>
        <p:txBody>
          <a:bodyPr wrap="square" rtlCol="0">
            <a:spAutoFit/>
          </a:bodyPr>
          <a:lstStyle/>
          <a:p>
            <a:r>
              <a:rPr lang="en-US" sz="2400" b="1" dirty="0" smtClean="0"/>
              <a:t>2. Run with another application</a:t>
            </a:r>
            <a:endParaRPr lang="en-US" sz="2400" b="1" dirty="0"/>
          </a:p>
        </p:txBody>
      </p:sp>
      <p:sp>
        <p:nvSpPr>
          <p:cNvPr id="30" name="Rectangle 29"/>
          <p:cNvSpPr/>
          <p:nvPr/>
        </p:nvSpPr>
        <p:spPr>
          <a:xfrm>
            <a:off x="1714480" y="411957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a:off x="5143504" y="3760792"/>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2198" y="3405190"/>
            <a:ext cx="1571636" cy="369332"/>
          </a:xfrm>
          <a:prstGeom prst="rect">
            <a:avLst/>
          </a:prstGeom>
          <a:noFill/>
        </p:spPr>
        <p:txBody>
          <a:bodyPr wrap="square" rtlCol="0">
            <a:spAutoFit/>
          </a:bodyPr>
          <a:lstStyle/>
          <a:p>
            <a:r>
              <a:rPr lang="en-US" dirty="0" smtClean="0"/>
              <a:t>Service order</a:t>
            </a:r>
            <a:endParaRPr lang="en-US" dirty="0"/>
          </a:p>
        </p:txBody>
      </p:sp>
      <p:sp>
        <p:nvSpPr>
          <p:cNvPr id="34" name="Rectangle 33"/>
          <p:cNvSpPr/>
          <p:nvPr/>
        </p:nvSpPr>
        <p:spPr>
          <a:xfrm>
            <a:off x="7858148" y="383381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35" name="Rectangle 34"/>
          <p:cNvSpPr/>
          <p:nvPr/>
        </p:nvSpPr>
        <p:spPr>
          <a:xfrm>
            <a:off x="7000892" y="411957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43636" y="411957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a:off x="6593915" y="429816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36659" y="429737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71904" y="3762380"/>
            <a:ext cx="214314" cy="323165"/>
          </a:xfrm>
          <a:prstGeom prst="rect">
            <a:avLst/>
          </a:prstGeom>
          <a:noFill/>
        </p:spPr>
        <p:txBody>
          <a:bodyPr wrap="square" rtlCol="0">
            <a:spAutoFit/>
          </a:bodyPr>
          <a:lstStyle/>
          <a:p>
            <a:r>
              <a:rPr lang="en-US" sz="1500" dirty="0" smtClean="0"/>
              <a:t>1</a:t>
            </a:r>
          </a:p>
        </p:txBody>
      </p:sp>
      <p:sp>
        <p:nvSpPr>
          <p:cNvPr id="40" name="TextBox 39"/>
          <p:cNvSpPr txBox="1"/>
          <p:nvPr/>
        </p:nvSpPr>
        <p:spPr>
          <a:xfrm>
            <a:off x="6357950" y="3762380"/>
            <a:ext cx="214314" cy="323165"/>
          </a:xfrm>
          <a:prstGeom prst="rect">
            <a:avLst/>
          </a:prstGeom>
          <a:noFill/>
        </p:spPr>
        <p:txBody>
          <a:bodyPr wrap="square" rtlCol="0">
            <a:spAutoFit/>
          </a:bodyPr>
          <a:lstStyle/>
          <a:p>
            <a:r>
              <a:rPr lang="en-US" sz="1500" dirty="0" smtClean="0"/>
              <a:t>2</a:t>
            </a:r>
          </a:p>
        </p:txBody>
      </p:sp>
      <p:sp>
        <p:nvSpPr>
          <p:cNvPr id="41" name="Rectangle 40"/>
          <p:cNvSpPr/>
          <p:nvPr/>
        </p:nvSpPr>
        <p:spPr>
          <a:xfrm>
            <a:off x="857224" y="411957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86380" y="411957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500694" y="3762380"/>
            <a:ext cx="214314" cy="323165"/>
          </a:xfrm>
          <a:prstGeom prst="rect">
            <a:avLst/>
          </a:prstGeom>
          <a:noFill/>
        </p:spPr>
        <p:txBody>
          <a:bodyPr wrap="square" rtlCol="0">
            <a:spAutoFit/>
          </a:bodyPr>
          <a:lstStyle/>
          <a:p>
            <a:r>
              <a:rPr lang="en-US" sz="1500" dirty="0" smtClean="0"/>
              <a:t>3</a:t>
            </a:r>
          </a:p>
        </p:txBody>
      </p:sp>
      <p:sp>
        <p:nvSpPr>
          <p:cNvPr id="45" name="Rectangle 44"/>
          <p:cNvSpPr/>
          <p:nvPr/>
        </p:nvSpPr>
        <p:spPr>
          <a:xfrm>
            <a:off x="2571736" y="597695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28662" y="5405454"/>
            <a:ext cx="2500330" cy="400110"/>
          </a:xfrm>
          <a:prstGeom prst="rect">
            <a:avLst/>
          </a:prstGeom>
          <a:noFill/>
        </p:spPr>
        <p:txBody>
          <a:bodyPr wrap="square" rtlCol="0">
            <a:spAutoFit/>
          </a:bodyPr>
          <a:lstStyle/>
          <a:p>
            <a:r>
              <a:rPr lang="en-US" sz="2000" dirty="0" smtClean="0"/>
              <a:t>Request Buffer State</a:t>
            </a:r>
            <a:endParaRPr lang="en-US" sz="2000" dirty="0"/>
          </a:p>
        </p:txBody>
      </p:sp>
      <p:sp>
        <p:nvSpPr>
          <p:cNvPr id="47" name="Rectangle 46"/>
          <p:cNvSpPr/>
          <p:nvPr/>
        </p:nvSpPr>
        <p:spPr>
          <a:xfrm>
            <a:off x="3428992" y="569120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48" name="TextBox 47"/>
          <p:cNvSpPr txBox="1"/>
          <p:nvPr/>
        </p:nvSpPr>
        <p:spPr>
          <a:xfrm>
            <a:off x="214282" y="4905388"/>
            <a:ext cx="7929618" cy="461665"/>
          </a:xfrm>
          <a:prstGeom prst="rect">
            <a:avLst/>
          </a:prstGeom>
          <a:noFill/>
        </p:spPr>
        <p:txBody>
          <a:bodyPr wrap="square" rtlCol="0">
            <a:spAutoFit/>
          </a:bodyPr>
          <a:lstStyle/>
          <a:p>
            <a:r>
              <a:rPr lang="en-US" sz="2400" b="1" dirty="0" smtClean="0"/>
              <a:t>3. Run with another application: </a:t>
            </a:r>
            <a:r>
              <a:rPr lang="en-US" sz="2400" b="1" dirty="0" smtClean="0">
                <a:solidFill>
                  <a:srgbClr val="FF0000"/>
                </a:solidFill>
              </a:rPr>
              <a:t>highest priority</a:t>
            </a:r>
            <a:endParaRPr lang="en-US" sz="2400" b="1" dirty="0">
              <a:solidFill>
                <a:srgbClr val="FF0000"/>
              </a:solidFill>
            </a:endParaRPr>
          </a:p>
        </p:txBody>
      </p:sp>
      <p:sp>
        <p:nvSpPr>
          <p:cNvPr id="49" name="Rectangle 48"/>
          <p:cNvSpPr/>
          <p:nvPr/>
        </p:nvSpPr>
        <p:spPr>
          <a:xfrm>
            <a:off x="1714480" y="597695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rot="10800000">
            <a:off x="5143504" y="5618180"/>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72198" y="5262578"/>
            <a:ext cx="1571636" cy="369332"/>
          </a:xfrm>
          <a:prstGeom prst="rect">
            <a:avLst/>
          </a:prstGeom>
          <a:noFill/>
        </p:spPr>
        <p:txBody>
          <a:bodyPr wrap="square" rtlCol="0">
            <a:spAutoFit/>
          </a:bodyPr>
          <a:lstStyle/>
          <a:p>
            <a:r>
              <a:rPr lang="en-US" dirty="0" smtClean="0"/>
              <a:t>Service order</a:t>
            </a:r>
            <a:endParaRPr lang="en-US" dirty="0"/>
          </a:p>
        </p:txBody>
      </p:sp>
      <p:sp>
        <p:nvSpPr>
          <p:cNvPr id="53" name="Rectangle 52"/>
          <p:cNvSpPr/>
          <p:nvPr/>
        </p:nvSpPr>
        <p:spPr>
          <a:xfrm>
            <a:off x="7858148" y="569120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Memory</a:t>
            </a:r>
            <a:endParaRPr lang="en-US" dirty="0">
              <a:solidFill>
                <a:schemeClr val="tx1"/>
              </a:solidFill>
            </a:endParaRPr>
          </a:p>
        </p:txBody>
      </p:sp>
      <p:sp>
        <p:nvSpPr>
          <p:cNvPr id="54" name="Rectangle 53"/>
          <p:cNvSpPr/>
          <p:nvPr/>
        </p:nvSpPr>
        <p:spPr>
          <a:xfrm>
            <a:off x="7000892" y="597695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143636" y="597695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5400000">
            <a:off x="6593915" y="615555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736659" y="615475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71904" y="5619768"/>
            <a:ext cx="214314" cy="323165"/>
          </a:xfrm>
          <a:prstGeom prst="rect">
            <a:avLst/>
          </a:prstGeom>
          <a:noFill/>
        </p:spPr>
        <p:txBody>
          <a:bodyPr wrap="square" rtlCol="0">
            <a:spAutoFit/>
          </a:bodyPr>
          <a:lstStyle/>
          <a:p>
            <a:r>
              <a:rPr lang="en-US" sz="1500" dirty="0" smtClean="0"/>
              <a:t>1</a:t>
            </a:r>
          </a:p>
        </p:txBody>
      </p:sp>
      <p:sp>
        <p:nvSpPr>
          <p:cNvPr id="59" name="TextBox 58"/>
          <p:cNvSpPr txBox="1"/>
          <p:nvPr/>
        </p:nvSpPr>
        <p:spPr>
          <a:xfrm>
            <a:off x="6357950" y="5619768"/>
            <a:ext cx="214314" cy="323165"/>
          </a:xfrm>
          <a:prstGeom prst="rect">
            <a:avLst/>
          </a:prstGeom>
          <a:noFill/>
        </p:spPr>
        <p:txBody>
          <a:bodyPr wrap="square" rtlCol="0">
            <a:spAutoFit/>
          </a:bodyPr>
          <a:lstStyle/>
          <a:p>
            <a:r>
              <a:rPr lang="en-US" sz="1500" dirty="0" smtClean="0"/>
              <a:t>2</a:t>
            </a:r>
          </a:p>
        </p:txBody>
      </p:sp>
      <p:sp>
        <p:nvSpPr>
          <p:cNvPr id="60" name="Rectangle 59"/>
          <p:cNvSpPr/>
          <p:nvPr/>
        </p:nvSpPr>
        <p:spPr>
          <a:xfrm>
            <a:off x="857224" y="597695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286380" y="597695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00694" y="5619768"/>
            <a:ext cx="214314" cy="323165"/>
          </a:xfrm>
          <a:prstGeom prst="rect">
            <a:avLst/>
          </a:prstGeom>
          <a:noFill/>
        </p:spPr>
        <p:txBody>
          <a:bodyPr wrap="square" rtlCol="0">
            <a:spAutoFit/>
          </a:bodyPr>
          <a:lstStyle/>
          <a:p>
            <a:r>
              <a:rPr lang="en-US" sz="1500" dirty="0" smtClean="0"/>
              <a:t>3</a:t>
            </a:r>
          </a:p>
        </p:txBody>
      </p:sp>
      <p:sp>
        <p:nvSpPr>
          <p:cNvPr id="63" name="TextBox 62"/>
          <p:cNvSpPr txBox="1"/>
          <p:nvPr/>
        </p:nvSpPr>
        <p:spPr>
          <a:xfrm>
            <a:off x="4643438" y="3436350"/>
            <a:ext cx="1785950" cy="369332"/>
          </a:xfrm>
          <a:prstGeom prst="rect">
            <a:avLst/>
          </a:prstGeom>
          <a:noFill/>
        </p:spPr>
        <p:txBody>
          <a:bodyPr wrap="square" rtlCol="0">
            <a:spAutoFit/>
          </a:bodyPr>
          <a:lstStyle/>
          <a:p>
            <a:r>
              <a:rPr lang="en-US" dirty="0" smtClean="0"/>
              <a:t>Time units</a:t>
            </a:r>
            <a:endParaRPr lang="en-US" dirty="0"/>
          </a:p>
        </p:txBody>
      </p:sp>
      <p:sp>
        <p:nvSpPr>
          <p:cNvPr id="64" name="TextBox 63"/>
          <p:cNvSpPr txBox="1"/>
          <p:nvPr/>
        </p:nvSpPr>
        <p:spPr>
          <a:xfrm>
            <a:off x="4643438" y="5292640"/>
            <a:ext cx="1785950" cy="369332"/>
          </a:xfrm>
          <a:prstGeom prst="rect">
            <a:avLst/>
          </a:prstGeom>
          <a:noFill/>
        </p:spPr>
        <p:txBody>
          <a:bodyPr wrap="square" rtlCol="0">
            <a:spAutoFit/>
          </a:bodyPr>
          <a:lstStyle/>
          <a:p>
            <a:r>
              <a:rPr lang="en-US" dirty="0" smtClean="0"/>
              <a:t>Time units</a:t>
            </a:r>
            <a:endParaRPr lang="en-US" dirty="0"/>
          </a:p>
        </p:txBody>
      </p:sp>
      <p:cxnSp>
        <p:nvCxnSpPr>
          <p:cNvPr id="66" name="Straight Connector 65"/>
          <p:cNvCxnSpPr/>
          <p:nvPr/>
        </p:nvCxnSpPr>
        <p:spPr>
          <a:xfrm rot="5400000">
            <a:off x="5415188" y="3541271"/>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572794" y="3555643"/>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894265" y="429846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894265" y="2516396"/>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500694" y="1972128"/>
            <a:ext cx="214314" cy="323165"/>
          </a:xfrm>
          <a:prstGeom prst="rect">
            <a:avLst/>
          </a:prstGeom>
          <a:noFill/>
        </p:spPr>
        <p:txBody>
          <a:bodyPr wrap="square" rtlCol="0">
            <a:spAutoFit/>
          </a:bodyPr>
          <a:lstStyle/>
          <a:p>
            <a:r>
              <a:rPr lang="en-US" sz="1500" dirty="0" smtClean="0"/>
              <a:t>3</a:t>
            </a:r>
          </a:p>
        </p:txBody>
      </p:sp>
      <p:cxnSp>
        <p:nvCxnSpPr>
          <p:cNvPr id="74" name="Straight Connector 73"/>
          <p:cNvCxnSpPr/>
          <p:nvPr/>
        </p:nvCxnSpPr>
        <p:spPr>
          <a:xfrm rot="5400000">
            <a:off x="4412823" y="4512473"/>
            <a:ext cx="328614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Slide Number Placeholder 64"/>
          <p:cNvSpPr>
            <a:spLocks noGrp="1"/>
          </p:cNvSpPr>
          <p:nvPr>
            <p:ph type="sldNum" sz="quarter" idx="12"/>
          </p:nvPr>
        </p:nvSpPr>
        <p:spPr>
          <a:xfrm>
            <a:off x="7010400" y="6492766"/>
            <a:ext cx="2133600" cy="365125"/>
          </a:xfrm>
        </p:spPr>
        <p:txBody>
          <a:bodyPr/>
          <a:lstStyle/>
          <a:p>
            <a:fld id="{2CF4AA75-1AE0-4593-99DD-33F3F40BED72}" type="slidenum">
              <a:rPr lang="en-US" smtClean="0"/>
              <a:pPr/>
              <a:t>31</a:t>
            </a:fld>
            <a:endParaRPr lang="en-US" dirty="0"/>
          </a:p>
        </p:txBody>
      </p:sp>
    </p:spTree>
    <p:custDataLst>
      <p:tags r:id="rId1"/>
    </p:custDataLst>
  </p:cSld>
  <p:clrMapOvr>
    <a:masterClrMapping/>
  </p:clrMapOvr>
  <p:transition advTm="770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5" grpId="0"/>
      <p:bldP spid="16" grpId="0"/>
      <p:bldP spid="17" grpId="0" animBg="1"/>
      <p:bldP spid="18" grpId="0" animBg="1"/>
      <p:bldP spid="19" grpId="0" animBg="1"/>
      <p:bldP spid="24" grpId="0"/>
      <p:bldP spid="25" grpId="0"/>
      <p:bldP spid="26" grpId="0" animBg="1"/>
      <p:bldP spid="27" grpId="0"/>
      <p:bldP spid="28" grpId="0" animBg="1"/>
      <p:bldP spid="29" grpId="0"/>
      <p:bldP spid="30" grpId="0" animBg="1"/>
      <p:bldP spid="33" grpId="0"/>
      <p:bldP spid="34" grpId="0" animBg="1"/>
      <p:bldP spid="35" grpId="0" animBg="1"/>
      <p:bldP spid="36" grpId="0" animBg="1"/>
      <p:bldP spid="39" grpId="0"/>
      <p:bldP spid="40" grpId="0"/>
      <p:bldP spid="41" grpId="0" animBg="1"/>
      <p:bldP spid="43" grpId="0" animBg="1"/>
      <p:bldP spid="44" grpId="0"/>
      <p:bldP spid="45" grpId="0" animBg="1"/>
      <p:bldP spid="46" grpId="0"/>
      <p:bldP spid="47" grpId="0" animBg="1"/>
      <p:bldP spid="48" grpId="0"/>
      <p:bldP spid="49" grpId="0" animBg="1"/>
      <p:bldP spid="52" grpId="0"/>
      <p:bldP spid="53" grpId="0" animBg="1"/>
      <p:bldP spid="54" grpId="0" animBg="1"/>
      <p:bldP spid="55" grpId="0" animBg="1"/>
      <p:bldP spid="58" grpId="0"/>
      <p:bldP spid="59" grpId="0"/>
      <p:bldP spid="60" grpId="0" animBg="1"/>
      <p:bldP spid="61" grpId="0" animBg="1"/>
      <p:bldP spid="62" grpId="0"/>
      <p:bldP spid="63" grpId="0"/>
      <p:bldP spid="64"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0" y="2000240"/>
            <a:ext cx="9144000" cy="1015663"/>
          </a:xfrm>
          <a:prstGeom prst="rect">
            <a:avLst/>
          </a:prstGeom>
          <a:noFill/>
        </p:spPr>
        <p:txBody>
          <a:bodyPr wrap="square" rtlCol="0">
            <a:spAutoFit/>
          </a:bodyPr>
          <a:lstStyle/>
          <a:p>
            <a:pPr algn="ctr"/>
            <a:r>
              <a:rPr lang="en-US" sz="3000" dirty="0" smtClean="0"/>
              <a:t>Memory Interference-induced Slowdown Estimation (MISE) model for </a:t>
            </a:r>
            <a:r>
              <a:rPr lang="en-US" sz="3000" dirty="0" smtClean="0">
                <a:solidFill>
                  <a:srgbClr val="FF0000"/>
                </a:solidFill>
              </a:rPr>
              <a:t>memory bound </a:t>
            </a:r>
            <a:r>
              <a:rPr lang="en-US" sz="3000" dirty="0" smtClean="0"/>
              <a:t>applications</a:t>
            </a:r>
            <a:endParaRPr lang="en-US" sz="3000" dirty="0"/>
          </a:p>
        </p:txBody>
      </p:sp>
      <p:graphicFrame>
        <p:nvGraphicFramePr>
          <p:cNvPr id="8" name="Object 3"/>
          <p:cNvGraphicFramePr>
            <a:graphicFrameLocks noChangeAspect="1"/>
          </p:cNvGraphicFramePr>
          <p:nvPr/>
        </p:nvGraphicFramePr>
        <p:xfrm>
          <a:off x="214313" y="3214688"/>
          <a:ext cx="8786812" cy="1182687"/>
        </p:xfrm>
        <a:graphic>
          <a:graphicData uri="http://schemas.openxmlformats.org/presentationml/2006/ole">
            <p:oleObj spid="_x0000_s418818" name="Equation" r:id="rId5" imgW="3581400" imgH="482600" progId="Equation.3">
              <p:embed/>
            </p:oleObj>
          </a:graphicData>
        </a:graphic>
      </p:graphicFrame>
      <p:sp>
        <p:nvSpPr>
          <p:cNvPr id="7" name="Slide Number Placeholder 6"/>
          <p:cNvSpPr>
            <a:spLocks noGrp="1"/>
          </p:cNvSpPr>
          <p:nvPr>
            <p:ph type="sldNum" sz="quarter" idx="12"/>
          </p:nvPr>
        </p:nvSpPr>
        <p:spPr/>
        <p:txBody>
          <a:bodyPr/>
          <a:lstStyle/>
          <a:p>
            <a:fld id="{2CF4AA75-1AE0-4593-99DD-33F3F40BED72}" type="slidenum">
              <a:rPr lang="en-US" smtClean="0"/>
              <a:pPr/>
              <a:t>32</a:t>
            </a:fld>
            <a:endParaRPr lang="en-US"/>
          </a:p>
        </p:txBody>
      </p:sp>
    </p:spTree>
    <p:custDataLst>
      <p:tags r:id="rId2"/>
    </p:custDataLst>
  </p:cSld>
  <p:clrMapOvr>
    <a:masterClrMapping/>
  </p:clrMapOvr>
  <p:transition advTm="228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Memory Bound vs. </a:t>
            </a:r>
            <a:br>
              <a:rPr lang="en-US" dirty="0" smtClean="0"/>
            </a:br>
            <a:r>
              <a:rPr lang="en-US" dirty="0" smtClean="0"/>
              <a:t>Non-Memory Bound</a:t>
            </a:r>
            <a:endParaRPr lang="en-US" dirty="0"/>
          </a:p>
        </p:txBody>
      </p:sp>
      <p:sp>
        <p:nvSpPr>
          <p:cNvPr id="3" name="Content Placeholder 2"/>
          <p:cNvSpPr>
            <a:spLocks noGrp="1"/>
          </p:cNvSpPr>
          <p:nvPr>
            <p:ph idx="1"/>
          </p:nvPr>
        </p:nvSpPr>
        <p:spPr/>
        <p:txBody>
          <a:bodyPr/>
          <a:lstStyle/>
          <a:p>
            <a:r>
              <a:rPr lang="en-US" dirty="0" smtClean="0"/>
              <a:t>Memory-bound application</a:t>
            </a:r>
          </a:p>
          <a:p>
            <a:pPr>
              <a:buNone/>
            </a:pPr>
            <a:endParaRPr lang="en-US" dirty="0"/>
          </a:p>
        </p:txBody>
      </p:sp>
      <p:sp>
        <p:nvSpPr>
          <p:cNvPr id="7" name="Rectangle 6"/>
          <p:cNvSpPr/>
          <p:nvPr/>
        </p:nvSpPr>
        <p:spPr>
          <a:xfrm>
            <a:off x="1763688" y="2924944"/>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368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4560" y="2780928"/>
            <a:ext cx="2021916" cy="769441"/>
          </a:xfrm>
          <a:prstGeom prst="rect">
            <a:avLst/>
          </a:prstGeom>
          <a:noFill/>
        </p:spPr>
        <p:txBody>
          <a:bodyPr wrap="square" rtlCol="0">
            <a:spAutoFit/>
          </a:bodyPr>
          <a:lstStyle/>
          <a:p>
            <a:pPr algn="ctr"/>
            <a:r>
              <a:rPr lang="en-US" sz="2200" dirty="0" smtClean="0"/>
              <a:t>No </a:t>
            </a:r>
          </a:p>
          <a:p>
            <a:pPr algn="ctr"/>
            <a:r>
              <a:rPr lang="en-US" sz="2200" dirty="0" smtClean="0"/>
              <a:t>interference</a:t>
            </a:r>
            <a:endParaRPr lang="en-US" sz="2200" dirty="0"/>
          </a:p>
        </p:txBody>
      </p:sp>
      <p:sp>
        <p:nvSpPr>
          <p:cNvPr id="25" name="Rectangle 24"/>
          <p:cNvSpPr/>
          <p:nvPr/>
        </p:nvSpPr>
        <p:spPr>
          <a:xfrm>
            <a:off x="6444208" y="1574304"/>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44208" y="2078360"/>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4288" y="1574304"/>
            <a:ext cx="1979712" cy="369332"/>
          </a:xfrm>
          <a:prstGeom prst="rect">
            <a:avLst/>
          </a:prstGeom>
          <a:noFill/>
        </p:spPr>
        <p:txBody>
          <a:bodyPr wrap="square" rtlCol="0">
            <a:spAutoFit/>
          </a:bodyPr>
          <a:lstStyle/>
          <a:p>
            <a:r>
              <a:rPr lang="en-US" dirty="0" smtClean="0"/>
              <a:t>Compute Phase</a:t>
            </a:r>
            <a:endParaRPr lang="en-US" dirty="0"/>
          </a:p>
        </p:txBody>
      </p:sp>
      <p:sp>
        <p:nvSpPr>
          <p:cNvPr id="28" name="TextBox 27"/>
          <p:cNvSpPr txBox="1"/>
          <p:nvPr/>
        </p:nvSpPr>
        <p:spPr>
          <a:xfrm>
            <a:off x="7164288" y="2069068"/>
            <a:ext cx="1979712" cy="369332"/>
          </a:xfrm>
          <a:prstGeom prst="rect">
            <a:avLst/>
          </a:prstGeom>
          <a:noFill/>
        </p:spPr>
        <p:txBody>
          <a:bodyPr wrap="square" rtlCol="0">
            <a:spAutoFit/>
          </a:bodyPr>
          <a:lstStyle/>
          <a:p>
            <a:r>
              <a:rPr lang="en-US" dirty="0" smtClean="0"/>
              <a:t>Memory Phase</a:t>
            </a:r>
            <a:endParaRPr lang="en-US" dirty="0"/>
          </a:p>
        </p:txBody>
      </p:sp>
      <p:sp>
        <p:nvSpPr>
          <p:cNvPr id="29" name="TextBox 28"/>
          <p:cNvSpPr txBox="1"/>
          <p:nvPr/>
        </p:nvSpPr>
        <p:spPr>
          <a:xfrm>
            <a:off x="-180528" y="3927567"/>
            <a:ext cx="2021916" cy="769441"/>
          </a:xfrm>
          <a:prstGeom prst="rect">
            <a:avLst/>
          </a:prstGeom>
          <a:noFill/>
        </p:spPr>
        <p:txBody>
          <a:bodyPr wrap="square" rtlCol="0">
            <a:spAutoFit/>
          </a:bodyPr>
          <a:lstStyle/>
          <a:p>
            <a:pPr algn="ctr"/>
            <a:r>
              <a:rPr lang="en-US" sz="2200" dirty="0" smtClean="0"/>
              <a:t>With interference</a:t>
            </a:r>
            <a:endParaRPr lang="en-US" sz="2200" dirty="0"/>
          </a:p>
        </p:txBody>
      </p:sp>
      <p:sp>
        <p:nvSpPr>
          <p:cNvPr id="34" name="TextBox 33"/>
          <p:cNvSpPr txBox="1"/>
          <p:nvPr/>
        </p:nvSpPr>
        <p:spPr>
          <a:xfrm>
            <a:off x="0" y="5312821"/>
            <a:ext cx="9144000" cy="492443"/>
          </a:xfrm>
          <a:prstGeom prst="rect">
            <a:avLst/>
          </a:prstGeom>
          <a:noFill/>
        </p:spPr>
        <p:txBody>
          <a:bodyPr wrap="square" rtlCol="0">
            <a:spAutoFit/>
          </a:bodyPr>
          <a:lstStyle/>
          <a:p>
            <a:pPr algn="ctr"/>
            <a:r>
              <a:rPr lang="en-US" sz="2600" dirty="0" smtClean="0"/>
              <a:t>Memory phase slowdown dominates overall slowdown</a:t>
            </a:r>
            <a:endParaRPr lang="en-US" sz="2600" dirty="0"/>
          </a:p>
        </p:txBody>
      </p:sp>
      <p:cxnSp>
        <p:nvCxnSpPr>
          <p:cNvPr id="43" name="Straight Arrow Connector 42"/>
          <p:cNvCxnSpPr/>
          <p:nvPr/>
        </p:nvCxnSpPr>
        <p:spPr>
          <a:xfrm>
            <a:off x="7308304" y="46157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31720" y="4427820"/>
            <a:ext cx="720080" cy="369332"/>
          </a:xfrm>
          <a:prstGeom prst="rect">
            <a:avLst/>
          </a:prstGeom>
          <a:noFill/>
        </p:spPr>
        <p:txBody>
          <a:bodyPr wrap="square" rtlCol="0">
            <a:spAutoFit/>
          </a:bodyPr>
          <a:lstStyle/>
          <a:p>
            <a:r>
              <a:rPr lang="en-US" dirty="0" smtClean="0"/>
              <a:t>time</a:t>
            </a:r>
            <a:endParaRPr lang="en-US" dirty="0"/>
          </a:p>
        </p:txBody>
      </p:sp>
      <p:cxnSp>
        <p:nvCxnSpPr>
          <p:cNvPr id="71" name="Straight Arrow Connector 70"/>
          <p:cNvCxnSpPr/>
          <p:nvPr/>
        </p:nvCxnSpPr>
        <p:spPr>
          <a:xfrm>
            <a:off x="7300712" y="346187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4128" y="3273982"/>
            <a:ext cx="720080" cy="369332"/>
          </a:xfrm>
          <a:prstGeom prst="rect">
            <a:avLst/>
          </a:prstGeom>
          <a:noFill/>
        </p:spPr>
        <p:txBody>
          <a:bodyPr wrap="square" rtlCol="0">
            <a:spAutoFit/>
          </a:bodyPr>
          <a:lstStyle/>
          <a:p>
            <a:r>
              <a:rPr lang="en-US" dirty="0" smtClean="0"/>
              <a:t>time</a:t>
            </a:r>
            <a:endParaRPr lang="en-US" dirty="0"/>
          </a:p>
        </p:txBody>
      </p:sp>
      <p:sp>
        <p:nvSpPr>
          <p:cNvPr id="32" name="Rectangle 31"/>
          <p:cNvSpPr/>
          <p:nvPr/>
        </p:nvSpPr>
        <p:spPr>
          <a:xfrm>
            <a:off x="1928794" y="2982443"/>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39" name="Rectangle 38"/>
          <p:cNvSpPr/>
          <p:nvPr/>
        </p:nvSpPr>
        <p:spPr>
          <a:xfrm>
            <a:off x="1928794" y="4148788"/>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46" name="Rectangle 45"/>
          <p:cNvSpPr/>
          <p:nvPr/>
        </p:nvSpPr>
        <p:spPr>
          <a:xfrm>
            <a:off x="2587642" y="2982443"/>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47" name="Rectangle 46"/>
          <p:cNvSpPr/>
          <p:nvPr/>
        </p:nvSpPr>
        <p:spPr>
          <a:xfrm>
            <a:off x="3214678" y="2982443"/>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49" name="Rectangle 48"/>
          <p:cNvSpPr/>
          <p:nvPr/>
        </p:nvSpPr>
        <p:spPr>
          <a:xfrm>
            <a:off x="2857488" y="4148788"/>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50" name="Rectangle 49"/>
          <p:cNvSpPr/>
          <p:nvPr/>
        </p:nvSpPr>
        <p:spPr>
          <a:xfrm>
            <a:off x="3786182" y="4148788"/>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Req</a:t>
            </a:r>
            <a:endParaRPr lang="en-US" dirty="0">
              <a:solidFill>
                <a:schemeClr val="tx1"/>
              </a:solidFill>
            </a:endParaRPr>
          </a:p>
        </p:txBody>
      </p:sp>
      <p:sp>
        <p:nvSpPr>
          <p:cNvPr id="52" name="Rectangle 51"/>
          <p:cNvSpPr/>
          <p:nvPr/>
        </p:nvSpPr>
        <p:spPr>
          <a:xfrm>
            <a:off x="192879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932088" y="2924944"/>
            <a:ext cx="221128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128206" y="2924944"/>
            <a:ext cx="158042"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86248" y="2924944"/>
            <a:ext cx="2214578"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4350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97839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2CF4AA75-1AE0-4593-99DD-33F3F40BED72}" type="slidenum">
              <a:rPr lang="en-US" smtClean="0"/>
              <a:pPr/>
              <a:t>33</a:t>
            </a:fld>
            <a:endParaRPr lang="en-US"/>
          </a:p>
        </p:txBody>
      </p:sp>
    </p:spTree>
    <p:custDataLst>
      <p:tags r:id="rId1"/>
    </p:custDataLst>
  </p:cSld>
  <p:clrMapOvr>
    <a:masterClrMapping/>
  </p:clrMapOvr>
  <p:transition advTm="673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25" grpId="0" animBg="1"/>
      <p:bldP spid="26" grpId="0" animBg="1"/>
      <p:bldP spid="27" grpId="0"/>
      <p:bldP spid="28" grpId="0"/>
      <p:bldP spid="29" grpId="0"/>
      <p:bldP spid="34" grpId="0"/>
      <p:bldP spid="44" grpId="0"/>
      <p:bldP spid="72" grpId="0"/>
      <p:bldP spid="32" grpId="0" animBg="1"/>
      <p:bldP spid="32" grpId="1" animBg="1"/>
      <p:bldP spid="39" grpId="0" animBg="1"/>
      <p:bldP spid="39" grpId="1" animBg="1"/>
      <p:bldP spid="46" grpId="0" animBg="1"/>
      <p:bldP spid="46" grpId="1" animBg="1"/>
      <p:bldP spid="47" grpId="0" animBg="1"/>
      <p:bldP spid="47" grpId="1" animBg="1"/>
      <p:bldP spid="49" grpId="0" animBg="1"/>
      <p:bldP spid="49" grpId="1" animBg="1"/>
      <p:bldP spid="50" grpId="0" animBg="1"/>
      <p:bldP spid="50" grpId="1" animBg="1"/>
      <p:bldP spid="52" grpId="0" animBg="1"/>
      <p:bldP spid="53" grpId="0" animBg="1"/>
      <p:bldP spid="54" grpId="0" animBg="1"/>
      <p:bldP spid="55" grpId="0" animBg="1"/>
      <p:bldP spid="66" grpId="0" animBg="1"/>
      <p:bldP spid="6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Memory Bound vs. </a:t>
            </a:r>
            <a:br>
              <a:rPr lang="en-US" dirty="0" smtClean="0"/>
            </a:br>
            <a:r>
              <a:rPr lang="en-US" dirty="0" smtClean="0"/>
              <a:t>Non-Memory Bound</a:t>
            </a:r>
            <a:endParaRPr lang="en-US" dirty="0"/>
          </a:p>
        </p:txBody>
      </p:sp>
      <p:sp>
        <p:nvSpPr>
          <p:cNvPr id="3" name="Content Placeholder 2"/>
          <p:cNvSpPr>
            <a:spLocks noGrp="1"/>
          </p:cNvSpPr>
          <p:nvPr>
            <p:ph idx="1"/>
          </p:nvPr>
        </p:nvSpPr>
        <p:spPr/>
        <p:txBody>
          <a:bodyPr/>
          <a:lstStyle/>
          <a:p>
            <a:r>
              <a:rPr lang="en-US" dirty="0" smtClean="0"/>
              <a:t>Non-memory-bound application</a:t>
            </a:r>
          </a:p>
          <a:p>
            <a:pPr>
              <a:buNone/>
            </a:pPr>
            <a:endParaRPr lang="en-US" dirty="0"/>
          </a:p>
        </p:txBody>
      </p:sp>
      <p:sp>
        <p:nvSpPr>
          <p:cNvPr id="7" name="Rectangle 6"/>
          <p:cNvSpPr/>
          <p:nvPr/>
        </p:nvSpPr>
        <p:spPr>
          <a:xfrm>
            <a:off x="3545959"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6368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516216" y="35010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632" y="3313120"/>
            <a:ext cx="720080" cy="369332"/>
          </a:xfrm>
          <a:prstGeom prst="rect">
            <a:avLst/>
          </a:prstGeom>
          <a:noFill/>
        </p:spPr>
        <p:txBody>
          <a:bodyPr wrap="square" rtlCol="0">
            <a:spAutoFit/>
          </a:bodyPr>
          <a:lstStyle/>
          <a:p>
            <a:r>
              <a:rPr lang="en-US" dirty="0" smtClean="0"/>
              <a:t>time</a:t>
            </a:r>
            <a:endParaRPr lang="en-US" dirty="0"/>
          </a:p>
        </p:txBody>
      </p:sp>
      <p:cxnSp>
        <p:nvCxnSpPr>
          <p:cNvPr id="22" name="Straight Arrow Connector 21"/>
          <p:cNvCxnSpPr/>
          <p:nvPr/>
        </p:nvCxnSpPr>
        <p:spPr>
          <a:xfrm>
            <a:off x="6512880" y="475972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6296" y="4571836"/>
            <a:ext cx="720080" cy="369332"/>
          </a:xfrm>
          <a:prstGeom prst="rect">
            <a:avLst/>
          </a:prstGeom>
          <a:noFill/>
        </p:spPr>
        <p:txBody>
          <a:bodyPr wrap="square" rtlCol="0">
            <a:spAutoFit/>
          </a:bodyPr>
          <a:lstStyle/>
          <a:p>
            <a:r>
              <a:rPr lang="en-US" dirty="0" smtClean="0"/>
              <a:t>time</a:t>
            </a:r>
            <a:endParaRPr lang="en-US" dirty="0"/>
          </a:p>
        </p:txBody>
      </p:sp>
      <p:sp>
        <p:nvSpPr>
          <p:cNvPr id="24" name="TextBox 23"/>
          <p:cNvSpPr txBox="1"/>
          <p:nvPr/>
        </p:nvSpPr>
        <p:spPr>
          <a:xfrm>
            <a:off x="-180528" y="2780928"/>
            <a:ext cx="2021916" cy="769441"/>
          </a:xfrm>
          <a:prstGeom prst="rect">
            <a:avLst/>
          </a:prstGeom>
          <a:noFill/>
        </p:spPr>
        <p:txBody>
          <a:bodyPr wrap="square" rtlCol="0">
            <a:spAutoFit/>
          </a:bodyPr>
          <a:lstStyle/>
          <a:p>
            <a:pPr algn="ctr"/>
            <a:r>
              <a:rPr lang="en-US" sz="2200" dirty="0" smtClean="0"/>
              <a:t>No </a:t>
            </a:r>
          </a:p>
          <a:p>
            <a:pPr algn="ctr"/>
            <a:r>
              <a:rPr lang="en-US" sz="2200" dirty="0" smtClean="0"/>
              <a:t>interference</a:t>
            </a:r>
            <a:endParaRPr lang="en-US" sz="2200" dirty="0"/>
          </a:p>
        </p:txBody>
      </p:sp>
      <p:sp>
        <p:nvSpPr>
          <p:cNvPr id="25" name="Rectangle 24"/>
          <p:cNvSpPr/>
          <p:nvPr/>
        </p:nvSpPr>
        <p:spPr>
          <a:xfrm>
            <a:off x="6444208" y="1498104"/>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44208" y="2002160"/>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4288" y="1498104"/>
            <a:ext cx="1979712" cy="369332"/>
          </a:xfrm>
          <a:prstGeom prst="rect">
            <a:avLst/>
          </a:prstGeom>
          <a:noFill/>
        </p:spPr>
        <p:txBody>
          <a:bodyPr wrap="square" rtlCol="0">
            <a:spAutoFit/>
          </a:bodyPr>
          <a:lstStyle/>
          <a:p>
            <a:r>
              <a:rPr lang="en-US" dirty="0" smtClean="0"/>
              <a:t>Compute Phase</a:t>
            </a:r>
            <a:endParaRPr lang="en-US" dirty="0"/>
          </a:p>
        </p:txBody>
      </p:sp>
      <p:sp>
        <p:nvSpPr>
          <p:cNvPr id="28" name="TextBox 27"/>
          <p:cNvSpPr txBox="1"/>
          <p:nvPr/>
        </p:nvSpPr>
        <p:spPr>
          <a:xfrm>
            <a:off x="7164288" y="1992868"/>
            <a:ext cx="1979712" cy="369332"/>
          </a:xfrm>
          <a:prstGeom prst="rect">
            <a:avLst/>
          </a:prstGeom>
          <a:noFill/>
        </p:spPr>
        <p:txBody>
          <a:bodyPr wrap="square" rtlCol="0">
            <a:spAutoFit/>
          </a:bodyPr>
          <a:lstStyle/>
          <a:p>
            <a:r>
              <a:rPr lang="en-US" dirty="0" smtClean="0"/>
              <a:t>Memory Phase</a:t>
            </a:r>
            <a:endParaRPr lang="en-US" dirty="0"/>
          </a:p>
        </p:txBody>
      </p:sp>
      <p:sp>
        <p:nvSpPr>
          <p:cNvPr id="29" name="TextBox 28"/>
          <p:cNvSpPr txBox="1"/>
          <p:nvPr/>
        </p:nvSpPr>
        <p:spPr>
          <a:xfrm>
            <a:off x="-180528" y="3927567"/>
            <a:ext cx="2021916" cy="769441"/>
          </a:xfrm>
          <a:prstGeom prst="rect">
            <a:avLst/>
          </a:prstGeom>
          <a:noFill/>
        </p:spPr>
        <p:txBody>
          <a:bodyPr wrap="square" rtlCol="0">
            <a:spAutoFit/>
          </a:bodyPr>
          <a:lstStyle/>
          <a:p>
            <a:pPr algn="ctr"/>
            <a:r>
              <a:rPr lang="en-US" sz="2200" dirty="0" smtClean="0"/>
              <a:t>With interference</a:t>
            </a:r>
            <a:endParaRPr lang="en-US" sz="2200" dirty="0"/>
          </a:p>
        </p:txBody>
      </p:sp>
      <p:sp>
        <p:nvSpPr>
          <p:cNvPr id="34" name="TextBox 33"/>
          <p:cNvSpPr txBox="1"/>
          <p:nvPr/>
        </p:nvSpPr>
        <p:spPr>
          <a:xfrm>
            <a:off x="179512" y="5579763"/>
            <a:ext cx="8640960" cy="492443"/>
          </a:xfrm>
          <a:prstGeom prst="rect">
            <a:avLst/>
          </a:prstGeom>
          <a:noFill/>
        </p:spPr>
        <p:txBody>
          <a:bodyPr wrap="square" rtlCol="0">
            <a:spAutoFit/>
          </a:bodyPr>
          <a:lstStyle/>
          <a:p>
            <a:pPr algn="ctr"/>
            <a:r>
              <a:rPr lang="en-US" sz="2600" dirty="0" smtClean="0"/>
              <a:t>Only memory fraction ( ) slows down with interference</a:t>
            </a:r>
            <a:endParaRPr lang="en-US" sz="2600" dirty="0"/>
          </a:p>
        </p:txBody>
      </p:sp>
      <p:sp>
        <p:nvSpPr>
          <p:cNvPr id="30" name="Rectangle 29"/>
          <p:cNvSpPr/>
          <p:nvPr/>
        </p:nvSpPr>
        <p:spPr>
          <a:xfrm>
            <a:off x="567587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8973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76368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4595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267707"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5383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3563888" y="3356992"/>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75549"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95992"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7860" y="3356992"/>
            <a:ext cx="72008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521684" y="2780928"/>
            <a:ext cx="40224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3577956" y="2449023"/>
          <a:ext cx="314218" cy="288033"/>
        </p:xfrm>
        <a:graphic>
          <a:graphicData uri="http://schemas.openxmlformats.org/presentationml/2006/ole">
            <p:oleObj spid="_x0000_s419842" name="Equation" r:id="rId5" imgW="152334" imgH="139639" progId="Equation.3">
              <p:embed/>
            </p:oleObj>
          </a:graphicData>
        </a:graphic>
      </p:graphicFrame>
      <p:cxnSp>
        <p:nvCxnSpPr>
          <p:cNvPr id="53" name="Straight Arrow Connector 52"/>
          <p:cNvCxnSpPr/>
          <p:nvPr/>
        </p:nvCxnSpPr>
        <p:spPr>
          <a:xfrm>
            <a:off x="1763688" y="2780928"/>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nvGraphicFramePr>
        <p:xfrm>
          <a:off x="2267744" y="2405152"/>
          <a:ext cx="648072" cy="348962"/>
        </p:xfrm>
        <a:graphic>
          <a:graphicData uri="http://schemas.openxmlformats.org/presentationml/2006/ole">
            <p:oleObj spid="_x0000_s419843" name="Equation" r:id="rId6" imgW="329914" imgH="177646" progId="Equation.3">
              <p:embed/>
            </p:oleObj>
          </a:graphicData>
        </a:graphic>
      </p:graphicFrame>
      <p:graphicFrame>
        <p:nvGraphicFramePr>
          <p:cNvPr id="121861" name="Object 5"/>
          <p:cNvGraphicFramePr>
            <a:graphicFrameLocks noChangeAspect="1"/>
          </p:cNvGraphicFramePr>
          <p:nvPr/>
        </p:nvGraphicFramePr>
        <p:xfrm>
          <a:off x="3860909" y="5744964"/>
          <a:ext cx="253891" cy="232092"/>
        </p:xfrm>
        <a:graphic>
          <a:graphicData uri="http://schemas.openxmlformats.org/presentationml/2006/ole">
            <p:oleObj spid="_x0000_s419844" name="Equation" r:id="rId7" imgW="152334" imgH="139639" progId="Equation.3">
              <p:embed/>
            </p:oleObj>
          </a:graphicData>
        </a:graphic>
      </p:graphicFrame>
      <p:cxnSp>
        <p:nvCxnSpPr>
          <p:cNvPr id="39" name="Straight Arrow Connector 38"/>
          <p:cNvCxnSpPr/>
          <p:nvPr/>
        </p:nvCxnSpPr>
        <p:spPr>
          <a:xfrm>
            <a:off x="1714480" y="4714884"/>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2218536" y="4714884"/>
          <a:ext cx="648072" cy="348962"/>
        </p:xfrm>
        <a:graphic>
          <a:graphicData uri="http://schemas.openxmlformats.org/presentationml/2006/ole">
            <p:oleObj spid="_x0000_s419845" name="Equation" r:id="rId8" imgW="329914" imgH="177646" progId="Equation.3">
              <p:embed/>
            </p:oleObj>
          </a:graphicData>
        </a:graphic>
      </p:graphicFrame>
      <p:cxnSp>
        <p:nvCxnSpPr>
          <p:cNvPr id="45" name="Straight Arrow Connector 44"/>
          <p:cNvCxnSpPr/>
          <p:nvPr/>
        </p:nvCxnSpPr>
        <p:spPr>
          <a:xfrm>
            <a:off x="3500430" y="4714884"/>
            <a:ext cx="78581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3109913" y="4695825"/>
          <a:ext cx="1727200" cy="941388"/>
        </p:xfrm>
        <a:graphic>
          <a:graphicData uri="http://schemas.openxmlformats.org/presentationml/2006/ole">
            <p:oleObj spid="_x0000_s419846" name="Equation" r:id="rId9" imgW="838200" imgH="457200" progId="Equation.3">
              <p:embed/>
            </p:oleObj>
          </a:graphicData>
        </a:graphic>
      </p:graphicFrame>
      <p:sp>
        <p:nvSpPr>
          <p:cNvPr id="50" name="Rectangle 49"/>
          <p:cNvSpPr/>
          <p:nvPr/>
        </p:nvSpPr>
        <p:spPr>
          <a:xfrm>
            <a:off x="0" y="1492468"/>
            <a:ext cx="9144000" cy="4876800"/>
          </a:xfrm>
          <a:prstGeom prst="rect">
            <a:avLst/>
          </a:prstGeom>
          <a:solidFill>
            <a:schemeClr val="bg1">
              <a:lumMod val="9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Object 4"/>
          <p:cNvGraphicFramePr>
            <a:graphicFrameLocks noChangeAspect="1"/>
          </p:cNvGraphicFramePr>
          <p:nvPr/>
        </p:nvGraphicFramePr>
        <p:xfrm>
          <a:off x="1382713" y="3098800"/>
          <a:ext cx="6400800" cy="1238250"/>
        </p:xfrm>
        <a:graphic>
          <a:graphicData uri="http://schemas.openxmlformats.org/presentationml/2006/ole">
            <p:oleObj spid="_x0000_s419847" name="Equation" r:id="rId10" imgW="2362200" imgH="457200" progId="Equation.3">
              <p:embed/>
            </p:oleObj>
          </a:graphicData>
        </a:graphic>
      </p:graphicFrame>
      <p:sp>
        <p:nvSpPr>
          <p:cNvPr id="55" name="TextBox 54"/>
          <p:cNvSpPr txBox="1"/>
          <p:nvPr/>
        </p:nvSpPr>
        <p:spPr>
          <a:xfrm>
            <a:off x="0" y="2029474"/>
            <a:ext cx="9144000" cy="1015663"/>
          </a:xfrm>
          <a:prstGeom prst="rect">
            <a:avLst/>
          </a:prstGeom>
          <a:noFill/>
        </p:spPr>
        <p:txBody>
          <a:bodyPr wrap="square" rtlCol="0">
            <a:spAutoFit/>
          </a:bodyPr>
          <a:lstStyle/>
          <a:p>
            <a:pPr algn="ctr"/>
            <a:r>
              <a:rPr lang="en-US" sz="3000" dirty="0" smtClean="0"/>
              <a:t>Memory Interference-induced Slowdown Estimation (MISE) model for </a:t>
            </a:r>
            <a:r>
              <a:rPr lang="en-US" sz="3000" dirty="0" smtClean="0">
                <a:solidFill>
                  <a:srgbClr val="FF0000"/>
                </a:solidFill>
              </a:rPr>
              <a:t>non-memory bound </a:t>
            </a:r>
            <a:r>
              <a:rPr lang="en-US" sz="3000" dirty="0" smtClean="0"/>
              <a:t>applications</a:t>
            </a:r>
            <a:endParaRPr lang="en-US" sz="3000" dirty="0"/>
          </a:p>
        </p:txBody>
      </p:sp>
      <p:sp>
        <p:nvSpPr>
          <p:cNvPr id="41" name="Slide Number Placeholder 40"/>
          <p:cNvSpPr>
            <a:spLocks noGrp="1"/>
          </p:cNvSpPr>
          <p:nvPr>
            <p:ph type="sldNum" sz="quarter" idx="12"/>
          </p:nvPr>
        </p:nvSpPr>
        <p:spPr/>
        <p:txBody>
          <a:bodyPr/>
          <a:lstStyle/>
          <a:p>
            <a:fld id="{2CF4AA75-1AE0-4593-99DD-33F3F40BED72}" type="slidenum">
              <a:rPr lang="en-US" smtClean="0"/>
              <a:pPr/>
              <a:t>34</a:t>
            </a:fld>
            <a:endParaRPr lang="en-US"/>
          </a:p>
        </p:txBody>
      </p:sp>
    </p:spTree>
    <p:custDataLst>
      <p:tags r:id="rId2"/>
    </p:custDataLst>
  </p:cSld>
  <p:clrMapOvr>
    <a:masterClrMapping/>
  </p:clrMapOvr>
  <p:transition advTm="81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strVal val="#ppt_h"/>
                                          </p:val>
                                        </p:tav>
                                        <p:tav tm="100000">
                                          <p:val>
                                            <p:strVal val="#ppt_h"/>
                                          </p:val>
                                        </p:tav>
                                      </p:tavLst>
                                    </p:anim>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strVal val="#ppt_h"/>
                                          </p:val>
                                        </p:tav>
                                        <p:tav tm="100000">
                                          <p:val>
                                            <p:strVal val="#ppt_h"/>
                                          </p:val>
                                        </p:tav>
                                      </p:tavLst>
                                    </p:anim>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strVal val="#ppt_h"/>
                                          </p:val>
                                        </p:tav>
                                        <p:tav tm="100000">
                                          <p:val>
                                            <p:strVal val="#ppt_h"/>
                                          </p:val>
                                        </p:tav>
                                      </p:tavLst>
                                    </p:anim>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8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23" grpId="0"/>
      <p:bldP spid="24" grpId="0"/>
      <p:bldP spid="25" grpId="0" animBg="1"/>
      <p:bldP spid="26" grpId="0" animBg="1"/>
      <p:bldP spid="27" grpId="0"/>
      <p:bldP spid="28" grpId="0"/>
      <p:bldP spid="29" grpId="0"/>
      <p:bldP spid="34" grpId="0"/>
      <p:bldP spid="30" grpId="0" animBg="1"/>
      <p:bldP spid="32" grpId="0" animBg="1"/>
      <p:bldP spid="35" grpId="0" animBg="1"/>
      <p:bldP spid="36" grpId="0" animBg="1"/>
      <p:bldP spid="37" grpId="0" animBg="1"/>
      <p:bldP spid="38" grpId="0" animBg="1"/>
      <p:bldP spid="50" grpId="0" animBg="1"/>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Interval Based Operation</a:t>
            </a:r>
            <a:endParaRPr lang="en-US" dirty="0"/>
          </a:p>
        </p:txBody>
      </p:sp>
      <p:grpSp>
        <p:nvGrpSpPr>
          <p:cNvPr id="3" name="Group 29"/>
          <p:cNvGrpSpPr/>
          <p:nvPr/>
        </p:nvGrpSpPr>
        <p:grpSpPr>
          <a:xfrm>
            <a:off x="344825" y="2352437"/>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r>
                <a:rPr lang="en-US" sz="2400" dirty="0" smtClean="0"/>
                <a:t>time</a:t>
              </a:r>
              <a:endParaRPr lang="en-US" sz="2400" dirty="0"/>
            </a:p>
          </p:txBody>
        </p:sp>
      </p:grpSp>
      <p:sp>
        <p:nvSpPr>
          <p:cNvPr id="14" name="Left Brace 13"/>
          <p:cNvSpPr/>
          <p:nvPr/>
        </p:nvSpPr>
        <p:spPr>
          <a:xfrm rot="5400000">
            <a:off x="2044816" y="141192"/>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69824" y="1322454"/>
            <a:ext cx="3816424" cy="553998"/>
          </a:xfrm>
          <a:prstGeom prst="rect">
            <a:avLst/>
          </a:prstGeom>
          <a:noFill/>
        </p:spPr>
        <p:txBody>
          <a:bodyPr wrap="square" rtlCol="0">
            <a:spAutoFit/>
          </a:bodyPr>
          <a:lstStyle/>
          <a:p>
            <a:pPr algn="ctr"/>
            <a:r>
              <a:rPr lang="en-US" sz="3000" dirty="0" smtClean="0"/>
              <a:t>Interval</a:t>
            </a:r>
            <a:endParaRPr lang="en-US" sz="3000" dirty="0"/>
          </a:p>
        </p:txBody>
      </p:sp>
      <p:sp>
        <p:nvSpPr>
          <p:cNvPr id="21" name="Right Arrow 20"/>
          <p:cNvSpPr/>
          <p:nvPr/>
        </p:nvSpPr>
        <p:spPr>
          <a:xfrm>
            <a:off x="346493" y="3040578"/>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a:off x="3177819" y="4643181"/>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807570"/>
          <a:ext cx="360362" cy="330200"/>
        </p:xfrm>
        <a:graphic>
          <a:graphicData uri="http://schemas.openxmlformats.org/presentationml/2006/ole">
            <p:oleObj spid="_x0000_s420866" name="Equation" r:id="rId5" imgW="152334" imgH="139639" progId="Equation.3">
              <p:embed/>
            </p:oleObj>
          </a:graphicData>
        </a:graphic>
      </p:graphicFrame>
      <p:sp>
        <p:nvSpPr>
          <p:cNvPr id="24" name="Content Placeholder 2"/>
          <p:cNvSpPr txBox="1">
            <a:spLocks/>
          </p:cNvSpPr>
          <p:nvPr/>
        </p:nvSpPr>
        <p:spPr bwMode="auto">
          <a:xfrm>
            <a:off x="3214678" y="5663954"/>
            <a:ext cx="2088232" cy="65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Estimate </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slowdown</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5" name="Left Brace 14"/>
          <p:cNvSpPr/>
          <p:nvPr/>
        </p:nvSpPr>
        <p:spPr>
          <a:xfrm rot="5400000">
            <a:off x="6045344" y="141192"/>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470352" y="1322454"/>
            <a:ext cx="3816424" cy="553998"/>
          </a:xfrm>
          <a:prstGeom prst="rect">
            <a:avLst/>
          </a:prstGeom>
          <a:noFill/>
        </p:spPr>
        <p:txBody>
          <a:bodyPr wrap="square" rtlCol="0">
            <a:spAutoFit/>
          </a:bodyPr>
          <a:lstStyle/>
          <a:p>
            <a:pPr algn="ctr"/>
            <a:r>
              <a:rPr lang="en-US" sz="3000" dirty="0" smtClean="0"/>
              <a:t>Interval</a:t>
            </a:r>
            <a:endParaRPr lang="en-US" sz="3000" dirty="0"/>
          </a:p>
        </p:txBody>
      </p:sp>
      <p:sp>
        <p:nvSpPr>
          <p:cNvPr id="17" name="Right Arrow 16"/>
          <p:cNvSpPr/>
          <p:nvPr/>
        </p:nvSpPr>
        <p:spPr>
          <a:xfrm>
            <a:off x="4429124" y="3036966"/>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7266315" y="4644667"/>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665440"/>
            <a:ext cx="2088232" cy="65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Estimate </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slowdown</a:t>
            </a: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31" name="Content Placeholder 2"/>
          <p:cNvSpPr txBox="1">
            <a:spLocks/>
          </p:cNvSpPr>
          <p:nvPr/>
        </p:nvSpPr>
        <p:spPr bwMode="auto">
          <a:xfrm>
            <a:off x="142844" y="3679908"/>
            <a:ext cx="3914740" cy="1305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Measure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RSR</a:t>
            </a:r>
            <a:r>
              <a:rPr kumimoji="0" lang="en-US" sz="2800" b="0" i="0" u="none" strike="noStrike" kern="0" cap="none" spc="0" normalizeH="0" baseline="-25000" noProof="0" dirty="0" err="1" smtClean="0">
                <a:ln>
                  <a:noFill/>
                </a:ln>
                <a:solidFill>
                  <a:schemeClr val="tx1"/>
                </a:solidFill>
                <a:effectLst/>
                <a:uLnTx/>
                <a:uFillTx/>
                <a:latin typeface="+mn-lt"/>
                <a:ea typeface="+mn-ea"/>
                <a:cs typeface="+mn-cs"/>
              </a:rPr>
              <a:t>Shared</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sz="2800" kern="0" dirty="0" smtClean="0"/>
              <a:t>Estimate </a:t>
            </a:r>
            <a:r>
              <a:rPr lang="en-US" sz="2800" kern="0" dirty="0" err="1" smtClean="0"/>
              <a:t>RSR</a:t>
            </a:r>
            <a:r>
              <a:rPr lang="en-US" sz="2800" kern="0" baseline="-25000" dirty="0" err="1" smtClean="0"/>
              <a:t>Alone</a:t>
            </a:r>
            <a:endParaRPr kumimoji="0" lang="en-US" sz="2800" b="0" i="0" u="none" strike="noStrike" kern="0" cap="none" spc="0" normalizeH="0" baseline="-2500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Tx/>
              <a:buNone/>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graphicFrame>
        <p:nvGraphicFramePr>
          <p:cNvPr id="124932" name="Object 4"/>
          <p:cNvGraphicFramePr>
            <a:graphicFrameLocks noChangeAspect="1"/>
          </p:cNvGraphicFramePr>
          <p:nvPr/>
        </p:nvGraphicFramePr>
        <p:xfrm>
          <a:off x="7640661" y="3793550"/>
          <a:ext cx="360363" cy="330200"/>
        </p:xfrm>
        <a:graphic>
          <a:graphicData uri="http://schemas.openxmlformats.org/presentationml/2006/ole">
            <p:oleObj spid="_x0000_s420867" name="Equation" r:id="rId6" imgW="152334" imgH="139639" progId="Equation.3">
              <p:embed/>
            </p:oleObj>
          </a:graphicData>
        </a:graphic>
      </p:graphicFrame>
      <p:sp>
        <p:nvSpPr>
          <p:cNvPr id="22" name="Content Placeholder 2"/>
          <p:cNvSpPr txBox="1">
            <a:spLocks/>
          </p:cNvSpPr>
          <p:nvPr/>
        </p:nvSpPr>
        <p:spPr bwMode="auto">
          <a:xfrm>
            <a:off x="4300598" y="3659958"/>
            <a:ext cx="3914740" cy="1305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Measure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RSR</a:t>
            </a:r>
            <a:r>
              <a:rPr kumimoji="0" lang="en-US" sz="2800" b="0" i="0" u="none" strike="noStrike" kern="0" cap="none" spc="0" normalizeH="0" baseline="-25000" noProof="0" dirty="0" err="1" smtClean="0">
                <a:ln>
                  <a:noFill/>
                </a:ln>
                <a:solidFill>
                  <a:schemeClr val="tx1"/>
                </a:solidFill>
                <a:effectLst/>
                <a:uLnTx/>
                <a:uFillTx/>
                <a:latin typeface="+mn-lt"/>
                <a:ea typeface="+mn-ea"/>
                <a:cs typeface="+mn-cs"/>
              </a:rPr>
              <a:t>Shared</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sz="2800" kern="0" dirty="0" smtClean="0"/>
              <a:t>Estimate </a:t>
            </a:r>
            <a:r>
              <a:rPr lang="en-US" sz="2800" kern="0" dirty="0" err="1" smtClean="0"/>
              <a:t>RSR</a:t>
            </a:r>
            <a:r>
              <a:rPr lang="en-US" sz="2800" kern="0" baseline="-25000" dirty="0" err="1" smtClean="0"/>
              <a:t>Alone</a:t>
            </a:r>
            <a:endParaRPr kumimoji="0" lang="en-US" sz="2800" b="0" i="0" u="none" strike="noStrike" kern="0" cap="none" spc="0" normalizeH="0" baseline="-2500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Tx/>
              <a:buNone/>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25" name="Slide Number Placeholder 24"/>
          <p:cNvSpPr>
            <a:spLocks noGrp="1"/>
          </p:cNvSpPr>
          <p:nvPr>
            <p:ph type="sldNum" sz="quarter" idx="12"/>
          </p:nvPr>
        </p:nvSpPr>
        <p:spPr/>
        <p:txBody>
          <a:bodyPr/>
          <a:lstStyle/>
          <a:p>
            <a:fld id="{2CF4AA75-1AE0-4593-99DD-33F3F40BED72}" type="slidenum">
              <a:rPr lang="en-US" smtClean="0"/>
              <a:pPr/>
              <a:t>35</a:t>
            </a:fld>
            <a:endParaRPr lang="en-US"/>
          </a:p>
        </p:txBody>
      </p:sp>
    </p:spTree>
    <p:custDataLst>
      <p:tags r:id="rId2"/>
    </p:custDataLst>
  </p:cSld>
  <p:clrMapOvr>
    <a:masterClrMapping/>
  </p:clrMapOvr>
  <p:transition advTm="570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Previous Work on </a:t>
            </a:r>
            <a:br>
              <a:rPr lang="en-US" dirty="0" smtClean="0"/>
            </a:br>
            <a:r>
              <a:rPr lang="en-US" dirty="0" smtClean="0"/>
              <a:t>Slowdown Estimation</a:t>
            </a:r>
          </a:p>
        </p:txBody>
      </p:sp>
      <p:sp>
        <p:nvSpPr>
          <p:cNvPr id="3" name="Content Placeholder 2"/>
          <p:cNvSpPr>
            <a:spLocks noGrp="1"/>
          </p:cNvSpPr>
          <p:nvPr>
            <p:ph idx="1"/>
          </p:nvPr>
        </p:nvSpPr>
        <p:spPr>
          <a:xfrm>
            <a:off x="457200" y="1381279"/>
            <a:ext cx="8686800" cy="4525963"/>
          </a:xfrm>
        </p:spPr>
        <p:txBody>
          <a:bodyPr/>
          <a:lstStyle/>
          <a:p>
            <a:r>
              <a:rPr lang="en-US" dirty="0" smtClean="0"/>
              <a:t>Previous work on slowdown estimation</a:t>
            </a:r>
          </a:p>
          <a:p>
            <a:pPr lvl="1"/>
            <a:r>
              <a:rPr lang="en-US" sz="2300" b="1" dirty="0" smtClean="0"/>
              <a:t>STFM</a:t>
            </a:r>
            <a:r>
              <a:rPr lang="en-US" sz="2300" dirty="0" smtClean="0"/>
              <a:t> (Stall Time Fair Memory) Scheduling </a:t>
            </a:r>
            <a:r>
              <a:rPr lang="en-US" sz="1800" dirty="0" smtClean="0"/>
              <a:t>[</a:t>
            </a:r>
            <a:r>
              <a:rPr lang="en-US" sz="1800" dirty="0" err="1" smtClean="0"/>
              <a:t>Mutlu</a:t>
            </a:r>
            <a:r>
              <a:rPr lang="en-US" sz="1800" dirty="0" smtClean="0"/>
              <a:t> et al., MICRO ’07] </a:t>
            </a:r>
          </a:p>
          <a:p>
            <a:pPr lvl="1"/>
            <a:r>
              <a:rPr lang="en-US" sz="2300" b="1" dirty="0" smtClean="0"/>
              <a:t>FST</a:t>
            </a:r>
            <a:r>
              <a:rPr lang="en-US" sz="2300" dirty="0" smtClean="0"/>
              <a:t> (Fairness via Source Throttling) </a:t>
            </a:r>
            <a:r>
              <a:rPr lang="en-US" sz="1800" dirty="0" smtClean="0"/>
              <a:t>[</a:t>
            </a:r>
            <a:r>
              <a:rPr lang="en-US" sz="1800" dirty="0" err="1" smtClean="0"/>
              <a:t>Ebrahimi</a:t>
            </a:r>
            <a:r>
              <a:rPr lang="en-US" sz="1800" dirty="0" smtClean="0"/>
              <a:t> et al., ASPLOS ’10]</a:t>
            </a:r>
          </a:p>
          <a:p>
            <a:pPr lvl="1">
              <a:buClr>
                <a:srgbClr val="3B812F"/>
              </a:buClr>
            </a:pPr>
            <a:r>
              <a:rPr lang="en-US" sz="2300" b="1" dirty="0" smtClean="0">
                <a:solidFill>
                  <a:srgbClr val="000000"/>
                </a:solidFill>
              </a:rPr>
              <a:t>Per-thread Cycle Accounting </a:t>
            </a:r>
            <a:r>
              <a:rPr lang="en-US" sz="1800" dirty="0" smtClean="0">
                <a:solidFill>
                  <a:srgbClr val="000000"/>
                </a:solidFill>
              </a:rPr>
              <a:t>[Du Bois et al., </a:t>
            </a:r>
            <a:r>
              <a:rPr lang="en-US" sz="1800" dirty="0" err="1" smtClean="0">
                <a:solidFill>
                  <a:srgbClr val="000000"/>
                </a:solidFill>
              </a:rPr>
              <a:t>HiPEAC</a:t>
            </a:r>
            <a:r>
              <a:rPr lang="en-US" sz="1800" dirty="0" smtClean="0">
                <a:solidFill>
                  <a:srgbClr val="000000"/>
                </a:solidFill>
              </a:rPr>
              <a:t> ’13]</a:t>
            </a:r>
          </a:p>
          <a:p>
            <a:endParaRPr lang="en-US" dirty="0" smtClean="0"/>
          </a:p>
          <a:p>
            <a:r>
              <a:rPr lang="en-US" dirty="0" smtClean="0"/>
              <a:t>Basic Idea:</a:t>
            </a:r>
            <a:endParaRPr lang="en-US" sz="2300" dirty="0" smtClean="0"/>
          </a:p>
          <a:p>
            <a:pPr lvl="1">
              <a:buNone/>
            </a:pPr>
            <a:r>
              <a:rPr lang="en-US" sz="2300" dirty="0" smtClean="0"/>
              <a:t> </a:t>
            </a:r>
          </a:p>
          <a:p>
            <a:pPr lvl="1"/>
            <a:endParaRPr lang="en-US" dirty="0" smtClean="0"/>
          </a:p>
          <a:p>
            <a:endParaRPr lang="en-US" dirty="0" smtClean="0"/>
          </a:p>
        </p:txBody>
      </p:sp>
      <p:graphicFrame>
        <p:nvGraphicFramePr>
          <p:cNvPr id="5" name="Object 4"/>
          <p:cNvGraphicFramePr>
            <a:graphicFrameLocks noChangeAspect="1"/>
          </p:cNvGraphicFramePr>
          <p:nvPr/>
        </p:nvGraphicFramePr>
        <p:xfrm>
          <a:off x="1851025" y="4470400"/>
          <a:ext cx="4705350" cy="1041400"/>
        </p:xfrm>
        <a:graphic>
          <a:graphicData uri="http://schemas.openxmlformats.org/presentationml/2006/ole">
            <p:oleObj spid="_x0000_s425986" name="Equation" r:id="rId5" imgW="2044440" imgH="457200" progId="Equation.3">
              <p:embed/>
            </p:oleObj>
          </a:graphicData>
        </a:graphic>
      </p:graphicFrame>
      <p:sp>
        <p:nvSpPr>
          <p:cNvPr id="26" name="TextBox 25"/>
          <p:cNvSpPr txBox="1"/>
          <p:nvPr/>
        </p:nvSpPr>
        <p:spPr>
          <a:xfrm>
            <a:off x="213726" y="6045369"/>
            <a:ext cx="8786842" cy="507831"/>
          </a:xfrm>
          <a:prstGeom prst="rect">
            <a:avLst/>
          </a:prstGeom>
          <a:noFill/>
        </p:spPr>
        <p:txBody>
          <a:bodyPr wrap="square" rtlCol="0">
            <a:spAutoFit/>
          </a:bodyPr>
          <a:lstStyle/>
          <a:p>
            <a:pPr algn="ctr"/>
            <a:r>
              <a:rPr lang="en-US" sz="2700" dirty="0" smtClean="0">
                <a:solidFill>
                  <a:srgbClr val="0070C0"/>
                </a:solidFill>
              </a:rPr>
              <a:t>Count number of cycles application receives interference</a:t>
            </a:r>
            <a:endParaRPr lang="en-US" sz="2700" dirty="0">
              <a:solidFill>
                <a:srgbClr val="0070C0"/>
              </a:solidFill>
            </a:endParaRPr>
          </a:p>
        </p:txBody>
      </p:sp>
      <p:sp>
        <p:nvSpPr>
          <p:cNvPr id="12" name="Oval 11"/>
          <p:cNvSpPr/>
          <p:nvPr/>
        </p:nvSpPr>
        <p:spPr>
          <a:xfrm>
            <a:off x="1057657" y="1913405"/>
            <a:ext cx="8001024" cy="464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2CF4AA75-1AE0-4593-99DD-33F3F40BED72}" type="slidenum">
              <a:rPr lang="en-US" smtClean="0"/>
              <a:pPr/>
              <a:t>36</a:t>
            </a:fld>
            <a:endParaRPr lang="en-US"/>
          </a:p>
        </p:txBody>
      </p:sp>
    </p:spTree>
    <p:custDataLst>
      <p:tags r:id="rId2"/>
    </p:custDataLst>
  </p:cSld>
  <p:clrMapOvr>
    <a:masterClrMapping/>
  </p:clrMapOvr>
  <p:transition advTm="5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Methodology</a:t>
            </a:r>
          </a:p>
        </p:txBody>
      </p:sp>
      <p:sp>
        <p:nvSpPr>
          <p:cNvPr id="21507" name="Content Placeholder 2"/>
          <p:cNvSpPr>
            <a:spLocks noGrp="1"/>
          </p:cNvSpPr>
          <p:nvPr>
            <p:ph idx="1"/>
          </p:nvPr>
        </p:nvSpPr>
        <p:spPr/>
        <p:txBody>
          <a:bodyPr>
            <a:normAutofit lnSpcReduction="10000"/>
          </a:bodyPr>
          <a:lstStyle/>
          <a:p>
            <a:r>
              <a:rPr lang="en-US" dirty="0" smtClean="0"/>
              <a:t>Configuration of our simulated system</a:t>
            </a:r>
          </a:p>
          <a:p>
            <a:pPr lvl="1"/>
            <a:r>
              <a:rPr lang="en-US" sz="2600" dirty="0" smtClean="0"/>
              <a:t>4 cores</a:t>
            </a:r>
          </a:p>
          <a:p>
            <a:pPr lvl="1"/>
            <a:r>
              <a:rPr lang="en-US" sz="2600" dirty="0" smtClean="0"/>
              <a:t>1 channel, 8 banks/channel</a:t>
            </a:r>
          </a:p>
          <a:p>
            <a:pPr lvl="1"/>
            <a:r>
              <a:rPr lang="en-US" sz="2600" dirty="0" smtClean="0"/>
              <a:t>DDR3 1066 DRAM </a:t>
            </a:r>
          </a:p>
          <a:p>
            <a:pPr lvl="1"/>
            <a:r>
              <a:rPr lang="en-US" sz="2600" dirty="0" smtClean="0"/>
              <a:t>512 KB private cache/core</a:t>
            </a:r>
          </a:p>
          <a:p>
            <a:pPr>
              <a:buNone/>
            </a:pPr>
            <a:endParaRPr lang="en-US" dirty="0" smtClean="0"/>
          </a:p>
          <a:p>
            <a:r>
              <a:rPr lang="en-US" dirty="0" smtClean="0"/>
              <a:t>Workloads</a:t>
            </a:r>
          </a:p>
          <a:p>
            <a:pPr lvl="1"/>
            <a:r>
              <a:rPr lang="en-US" sz="2600" dirty="0" smtClean="0"/>
              <a:t>SPEC CPU2006 </a:t>
            </a:r>
          </a:p>
          <a:p>
            <a:pPr lvl="1"/>
            <a:r>
              <a:rPr lang="en-US" sz="2600" dirty="0" smtClean="0"/>
              <a:t>300 multi programmed workloads</a:t>
            </a:r>
          </a:p>
          <a:p>
            <a:pPr>
              <a:buFontTx/>
              <a:buNone/>
            </a:pPr>
            <a:endParaRPr lang="en-US" dirty="0" smtClean="0"/>
          </a:p>
        </p:txBody>
      </p:sp>
      <p:sp>
        <p:nvSpPr>
          <p:cNvPr id="5" name="Slide Number Placeholder 4"/>
          <p:cNvSpPr>
            <a:spLocks noGrp="1"/>
          </p:cNvSpPr>
          <p:nvPr>
            <p:ph type="sldNum" sz="quarter" idx="12"/>
          </p:nvPr>
        </p:nvSpPr>
        <p:spPr/>
        <p:txBody>
          <a:bodyPr/>
          <a:lstStyle/>
          <a:p>
            <a:fld id="{2CF4AA75-1AE0-4593-99DD-33F3F40BED72}" type="slidenum">
              <a:rPr lang="en-US" smtClean="0"/>
              <a:pPr/>
              <a:t>37</a:t>
            </a:fld>
            <a:endParaRPr lang="en-US"/>
          </a:p>
        </p:txBody>
      </p:sp>
    </p:spTree>
  </p:cSld>
  <p:clrMapOvr>
    <a:masterClrMapping/>
  </p:clrMapOvr>
  <p:transition advTm="1253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graphicFrame>
        <p:nvGraphicFramePr>
          <p:cNvPr id="11" name="Chart 10"/>
          <p:cNvGraphicFramePr/>
          <p:nvPr/>
        </p:nvGraphicFramePr>
        <p:xfrm>
          <a:off x="642910" y="2190720"/>
          <a:ext cx="8072494"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7"/>
          <p:cNvSpPr txBox="1">
            <a:spLocks noChangeArrowheads="1"/>
          </p:cNvSpPr>
          <p:nvPr/>
        </p:nvSpPr>
        <p:spPr bwMode="auto">
          <a:xfrm>
            <a:off x="2587639" y="1476340"/>
            <a:ext cx="3984625" cy="708025"/>
          </a:xfrm>
          <a:prstGeom prst="rect">
            <a:avLst/>
          </a:prstGeom>
          <a:noFill/>
          <a:ln w="9525">
            <a:noFill/>
            <a:miter lim="800000"/>
            <a:headEnd/>
            <a:tailEnd/>
          </a:ln>
        </p:spPr>
        <p:txBody>
          <a:bodyPr>
            <a:spAutoFit/>
          </a:bodyPr>
          <a:lstStyle/>
          <a:p>
            <a:pPr algn="ctr"/>
            <a:r>
              <a:rPr lang="en-US" sz="2000" dirty="0"/>
              <a:t>SPEC CPU 2006 application</a:t>
            </a:r>
          </a:p>
          <a:p>
            <a:pPr algn="ctr"/>
            <a:r>
              <a:rPr lang="en-US" sz="2000" dirty="0"/>
              <a:t>leslie3d</a:t>
            </a:r>
          </a:p>
        </p:txBody>
      </p:sp>
      <p:sp>
        <p:nvSpPr>
          <p:cNvPr id="6" name="Rectangle 5"/>
          <p:cNvSpPr/>
          <p:nvPr/>
        </p:nvSpPr>
        <p:spPr>
          <a:xfrm>
            <a:off x="7358082" y="4119546"/>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8082" y="4619612"/>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2CF4AA75-1AE0-4593-99DD-33F3F40BED72}" type="slidenum">
              <a:rPr lang="en-US" smtClean="0"/>
              <a:pPr/>
              <a:t>38</a:t>
            </a:fld>
            <a:endParaRPr lang="en-US"/>
          </a:p>
        </p:txBody>
      </p:sp>
    </p:spTree>
    <p:custDataLst>
      <p:tags r:id="rId1"/>
    </p:custDataLst>
  </p:cSld>
  <p:clrMapOvr>
    <a:masterClrMapping/>
  </p:clrMapOvr>
  <p:transition advTm="37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9" dur="1000"/>
                                        <p:tgtEl>
                                          <p:spTgt spid="11">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8"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STFM</a:t>
            </a:r>
            <a:endParaRPr lang="en-US" dirty="0"/>
          </a:p>
        </p:txBody>
      </p:sp>
      <p:sp>
        <p:nvSpPr>
          <p:cNvPr id="9" name="TextBox 8"/>
          <p:cNvSpPr txBox="1"/>
          <p:nvPr/>
        </p:nvSpPr>
        <p:spPr>
          <a:xfrm>
            <a:off x="1000100" y="3653694"/>
            <a:ext cx="1571636" cy="369332"/>
          </a:xfrm>
          <a:prstGeom prst="rect">
            <a:avLst/>
          </a:prstGeom>
          <a:noFill/>
        </p:spPr>
        <p:txBody>
          <a:bodyPr wrap="square" rtlCol="0">
            <a:spAutoFit/>
          </a:bodyPr>
          <a:lstStyle/>
          <a:p>
            <a:pPr algn="ctr"/>
            <a:r>
              <a:rPr lang="en-US" dirty="0" err="1" smtClean="0"/>
              <a:t>cactusADM</a:t>
            </a:r>
            <a:endParaRPr lang="en-US" dirty="0"/>
          </a:p>
        </p:txBody>
      </p:sp>
      <p:graphicFrame>
        <p:nvGraphicFramePr>
          <p:cNvPr id="11" name="Chart 10"/>
          <p:cNvGraphicFramePr/>
          <p:nvPr/>
        </p:nvGraphicFramePr>
        <p:xfrm>
          <a:off x="-142908" y="1495388"/>
          <a:ext cx="3357586"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786050" y="1494290"/>
          <a:ext cx="3357586"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13892" y="3653694"/>
            <a:ext cx="1571636" cy="369332"/>
          </a:xfrm>
          <a:prstGeom prst="rect">
            <a:avLst/>
          </a:prstGeom>
          <a:noFill/>
        </p:spPr>
        <p:txBody>
          <a:bodyPr wrap="square" rtlCol="0">
            <a:spAutoFit/>
          </a:bodyPr>
          <a:lstStyle/>
          <a:p>
            <a:pPr algn="ctr"/>
            <a:r>
              <a:rPr lang="en-US" dirty="0" err="1" smtClean="0"/>
              <a:t>GemsFDTD</a:t>
            </a:r>
            <a:endParaRPr lang="en-US" dirty="0" smtClean="0"/>
          </a:p>
        </p:txBody>
      </p:sp>
      <p:graphicFrame>
        <p:nvGraphicFramePr>
          <p:cNvPr id="16" name="Chart 15"/>
          <p:cNvGraphicFramePr/>
          <p:nvPr/>
        </p:nvGraphicFramePr>
        <p:xfrm>
          <a:off x="5694232" y="1477181"/>
          <a:ext cx="3528598" cy="230029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957162" y="3668590"/>
            <a:ext cx="1479882" cy="369332"/>
          </a:xfrm>
          <a:prstGeom prst="rect">
            <a:avLst/>
          </a:prstGeom>
          <a:noFill/>
        </p:spPr>
        <p:txBody>
          <a:bodyPr wrap="square" rtlCol="0">
            <a:spAutoFit/>
          </a:bodyPr>
          <a:lstStyle/>
          <a:p>
            <a:pPr algn="ctr"/>
            <a:r>
              <a:rPr lang="en-US" dirty="0" err="1" smtClean="0"/>
              <a:t>soplex</a:t>
            </a:r>
            <a:endParaRPr lang="en-US" dirty="0" smtClean="0"/>
          </a:p>
        </p:txBody>
      </p:sp>
      <p:graphicFrame>
        <p:nvGraphicFramePr>
          <p:cNvPr id="19" name="Chart 18"/>
          <p:cNvGraphicFramePr/>
          <p:nvPr/>
        </p:nvGraphicFramePr>
        <p:xfrm>
          <a:off x="-142908" y="4197890"/>
          <a:ext cx="3357586" cy="2286016"/>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997752" y="6341030"/>
            <a:ext cx="1571636" cy="369332"/>
          </a:xfrm>
          <a:prstGeom prst="rect">
            <a:avLst/>
          </a:prstGeom>
          <a:noFill/>
        </p:spPr>
        <p:txBody>
          <a:bodyPr wrap="square" rtlCol="0">
            <a:spAutoFit/>
          </a:bodyPr>
          <a:lstStyle/>
          <a:p>
            <a:pPr algn="ctr"/>
            <a:r>
              <a:rPr lang="en-US" dirty="0" err="1" smtClean="0"/>
              <a:t>wrf</a:t>
            </a:r>
            <a:endParaRPr lang="en-US" dirty="0"/>
          </a:p>
        </p:txBody>
      </p:sp>
      <p:graphicFrame>
        <p:nvGraphicFramePr>
          <p:cNvPr id="22" name="Chart 21"/>
          <p:cNvGraphicFramePr/>
          <p:nvPr/>
        </p:nvGraphicFramePr>
        <p:xfrm>
          <a:off x="2786050" y="4210032"/>
          <a:ext cx="3357586"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929058" y="6341030"/>
            <a:ext cx="1571636" cy="369332"/>
          </a:xfrm>
          <a:prstGeom prst="rect">
            <a:avLst/>
          </a:prstGeom>
          <a:noFill/>
        </p:spPr>
        <p:txBody>
          <a:bodyPr wrap="square" rtlCol="0">
            <a:spAutoFit/>
          </a:bodyPr>
          <a:lstStyle/>
          <a:p>
            <a:pPr algn="ctr"/>
            <a:r>
              <a:rPr lang="en-US" dirty="0" err="1" smtClean="0"/>
              <a:t>calculix</a:t>
            </a:r>
            <a:endParaRPr lang="en-US" dirty="0"/>
          </a:p>
        </p:txBody>
      </p:sp>
      <p:graphicFrame>
        <p:nvGraphicFramePr>
          <p:cNvPr id="25" name="Chart 24"/>
          <p:cNvGraphicFramePr/>
          <p:nvPr/>
        </p:nvGraphicFramePr>
        <p:xfrm>
          <a:off x="5668335" y="4210032"/>
          <a:ext cx="3557832" cy="230008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6940151" y="6341030"/>
            <a:ext cx="1571636" cy="369332"/>
          </a:xfrm>
          <a:prstGeom prst="rect">
            <a:avLst/>
          </a:prstGeom>
          <a:noFill/>
        </p:spPr>
        <p:txBody>
          <a:bodyPr wrap="square" rtlCol="0">
            <a:spAutoFit/>
          </a:bodyPr>
          <a:lstStyle/>
          <a:p>
            <a:pPr algn="ctr"/>
            <a:r>
              <a:rPr lang="en-US" dirty="0" err="1" smtClean="0"/>
              <a:t>povray</a:t>
            </a:r>
            <a:endParaRPr lang="en-US" dirty="0"/>
          </a:p>
        </p:txBody>
      </p:sp>
      <p:sp>
        <p:nvSpPr>
          <p:cNvPr id="29" name="Rectangle 28"/>
          <p:cNvSpPr/>
          <p:nvPr/>
        </p:nvSpPr>
        <p:spPr>
          <a:xfrm>
            <a:off x="0" y="1524000"/>
            <a:ext cx="9144000" cy="5334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a:spLocks noChangeArrowheads="1"/>
          </p:cNvSpPr>
          <p:nvPr/>
        </p:nvSpPr>
        <p:spPr bwMode="auto">
          <a:xfrm>
            <a:off x="594519" y="3118555"/>
            <a:ext cx="7954962" cy="1754326"/>
          </a:xfrm>
          <a:prstGeom prst="rect">
            <a:avLst/>
          </a:prstGeom>
          <a:solidFill>
            <a:schemeClr val="bg1"/>
          </a:solidFill>
          <a:ln w="9525">
            <a:noFill/>
            <a:miter lim="800000"/>
            <a:headEnd/>
            <a:tailEnd/>
          </a:ln>
        </p:spPr>
        <p:txBody>
          <a:bodyPr>
            <a:spAutoFit/>
          </a:bodyPr>
          <a:lstStyle/>
          <a:p>
            <a:pPr algn="ctr"/>
            <a:r>
              <a:rPr lang="en-US" sz="3600" dirty="0">
                <a:solidFill>
                  <a:srgbClr val="C00000"/>
                </a:solidFill>
              </a:rPr>
              <a:t>Average error of MISE: </a:t>
            </a:r>
            <a:r>
              <a:rPr lang="en-US" sz="3600" dirty="0" smtClean="0">
                <a:solidFill>
                  <a:srgbClr val="C00000"/>
                </a:solidFill>
              </a:rPr>
              <a:t>8.2%</a:t>
            </a:r>
            <a:endParaRPr lang="en-US" sz="3600" dirty="0">
              <a:solidFill>
                <a:srgbClr val="C00000"/>
              </a:solidFill>
            </a:endParaRPr>
          </a:p>
          <a:p>
            <a:pPr algn="ctr"/>
            <a:r>
              <a:rPr lang="en-US" sz="3600" dirty="0">
                <a:solidFill>
                  <a:srgbClr val="C00000"/>
                </a:solidFill>
              </a:rPr>
              <a:t>Average error of STFM: </a:t>
            </a:r>
            <a:r>
              <a:rPr lang="en-US" sz="3600" dirty="0" smtClean="0">
                <a:solidFill>
                  <a:srgbClr val="C00000"/>
                </a:solidFill>
              </a:rPr>
              <a:t>29.4%</a:t>
            </a:r>
          </a:p>
          <a:p>
            <a:pPr algn="ctr"/>
            <a:r>
              <a:rPr lang="en-US" sz="3600" dirty="0" smtClean="0">
                <a:solidFill>
                  <a:srgbClr val="C00000"/>
                </a:solidFill>
              </a:rPr>
              <a:t>(across 300 workloads)</a:t>
            </a:r>
            <a:endParaRPr lang="en-US" sz="3600" dirty="0">
              <a:solidFill>
                <a:srgbClr val="C00000"/>
              </a:solidFill>
            </a:endParaRPr>
          </a:p>
        </p:txBody>
      </p:sp>
      <p:sp>
        <p:nvSpPr>
          <p:cNvPr id="21" name="Rounded Rectangle 20"/>
          <p:cNvSpPr/>
          <p:nvPr/>
        </p:nvSpPr>
        <p:spPr>
          <a:xfrm>
            <a:off x="67358" y="1530968"/>
            <a:ext cx="8983505" cy="25717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7358" y="4210032"/>
            <a:ext cx="8983505" cy="25717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a:xfrm>
            <a:off x="7013030" y="6416675"/>
            <a:ext cx="2133600" cy="365125"/>
          </a:xfrm>
        </p:spPr>
        <p:txBody>
          <a:bodyPr/>
          <a:lstStyle/>
          <a:p>
            <a:fld id="{2CF4AA75-1AE0-4593-99DD-33F3F40BED72}" type="slidenum">
              <a:rPr lang="en-US" smtClean="0"/>
              <a:pPr/>
              <a:t>39</a:t>
            </a:fld>
            <a:endParaRPr lang="en-US"/>
          </a:p>
        </p:txBody>
      </p:sp>
    </p:spTree>
    <p:custDataLst>
      <p:tags r:id="rId1"/>
    </p:custDataLst>
  </p:cSld>
  <p:clrMapOvr>
    <a:masterClrMapping/>
  </p:clrMapOvr>
  <p:transition advTm="282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9" dur="500"/>
                                        <p:tgtEl>
                                          <p:spTgt spid="11">
                                            <p:graphicEl>
                                              <a:chart seriesIdx="0"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22" dur="500"/>
                                        <p:tgtEl>
                                          <p:spTgt spid="13">
                                            <p:graphicEl>
                                              <a:chart seriesIdx="0"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fade">
                                      <p:cBhvr>
                                        <p:cTn id="25" dur="500"/>
                                        <p:tgtEl>
                                          <p:spTgt spid="16">
                                            <p:graphicEl>
                                              <a:chart seriesIdx="0"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fade">
                                      <p:cBhvr>
                                        <p:cTn id="28" dur="500"/>
                                        <p:tgtEl>
                                          <p:spTgt spid="19">
                                            <p:graphicEl>
                                              <a:chart seriesIdx="0"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fade">
                                      <p:cBhvr>
                                        <p:cTn id="31" dur="500"/>
                                        <p:tgtEl>
                                          <p:spTgt spid="22">
                                            <p:graphicEl>
                                              <a:chart seriesIdx="0"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34" dur="500"/>
                                        <p:tgtEl>
                                          <p:spTgt spid="25">
                                            <p:graphicEl>
                                              <a:chart seriesIdx="0"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39" dur="500"/>
                                        <p:tgtEl>
                                          <p:spTgt spid="11">
                                            <p:graphicEl>
                                              <a:chart seriesIdx="1" categoryIdx="-4" bldStep="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42" dur="500"/>
                                        <p:tgtEl>
                                          <p:spTgt spid="13">
                                            <p:graphicEl>
                                              <a:chart seriesIdx="1"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fade">
                                      <p:cBhvr>
                                        <p:cTn id="45" dur="500"/>
                                        <p:tgtEl>
                                          <p:spTgt spid="16">
                                            <p:graphicEl>
                                              <a:chart seriesIdx="1" categoryIdx="-4" bldStep="series"/>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fade">
                                      <p:cBhvr>
                                        <p:cTn id="48" dur="500"/>
                                        <p:tgtEl>
                                          <p:spTgt spid="19">
                                            <p:graphicEl>
                                              <a:chart seriesIdx="1"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fade">
                                      <p:cBhvr>
                                        <p:cTn id="51" dur="500"/>
                                        <p:tgtEl>
                                          <p:spTgt spid="22">
                                            <p:graphicEl>
                                              <a:chart seriesIdx="1"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54" dur="500"/>
                                        <p:tgtEl>
                                          <p:spTgt spid="25">
                                            <p:graphicEl>
                                              <a:chart seriesIdx="1"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59" dur="500"/>
                                        <p:tgtEl>
                                          <p:spTgt spid="11">
                                            <p:graphicEl>
                                              <a:chart seriesIdx="2" categoryIdx="-4" bldStep="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62" dur="500"/>
                                        <p:tgtEl>
                                          <p:spTgt spid="13">
                                            <p:graphicEl>
                                              <a:chart seriesIdx="2" categoryIdx="-4" bldStep="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fade">
                                      <p:cBhvr>
                                        <p:cTn id="65" dur="500"/>
                                        <p:tgtEl>
                                          <p:spTgt spid="16">
                                            <p:graphicEl>
                                              <a:chart seriesIdx="2" categoryIdx="-4" bldStep="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fade">
                                      <p:cBhvr>
                                        <p:cTn id="68" dur="500"/>
                                        <p:tgtEl>
                                          <p:spTgt spid="19">
                                            <p:graphicEl>
                                              <a:chart seriesIdx="2" categoryIdx="-4" bldStep="series"/>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fade">
                                      <p:cBhvr>
                                        <p:cTn id="71" dur="500"/>
                                        <p:tgtEl>
                                          <p:spTgt spid="22">
                                            <p:graphicEl>
                                              <a:chart seriesIdx="2" categoryIdx="-4" bldStep="series"/>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74" dur="500"/>
                                        <p:tgtEl>
                                          <p:spTgt spid="25">
                                            <p:graphicEl>
                                              <a:chart seriesIdx="2" categoryIdx="-4" bldStep="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3" grpId="0">
        <p:bldSub>
          <a:bldChart bld="series"/>
        </p:bldSub>
      </p:bldGraphic>
      <p:bldGraphic spid="16" grpId="0">
        <p:bldSub>
          <a:bldChart bld="series"/>
        </p:bldSub>
      </p:bldGraphic>
      <p:bldGraphic spid="19" grpId="0">
        <p:bldSub>
          <a:bldChart bld="series"/>
        </p:bldSub>
      </p:bldGraphic>
      <p:bldGraphic spid="22" grpId="0">
        <p:bldSub>
          <a:bldChart bld="series"/>
        </p:bldSub>
      </p:bldGraphic>
      <p:bldGraphic spid="25" grpId="0">
        <p:bldSub>
          <a:bldChart bld="series"/>
        </p:bldSub>
      </p:bldGraphic>
      <p:bldP spid="29" grpId="0" animBg="1"/>
      <p:bldP spid="30" grpId="0" animBg="1"/>
      <p:bldP spid="21" grpId="0" animBg="1"/>
      <p:bldP spid="21"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a:t>
            </a:r>
            <a:br>
              <a:rPr lang="en-US" dirty="0" smtClean="0"/>
            </a:br>
            <a:r>
              <a:rPr lang="en-US" dirty="0" smtClean="0"/>
              <a:t>Interference at Shared Resources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4</a:t>
            </a:fld>
            <a:endParaRPr lang="en-US"/>
          </a:p>
        </p:txBody>
      </p:sp>
      <p:sp>
        <p:nvSpPr>
          <p:cNvPr id="5"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solidFill>
                  <a:srgbClr val="C00000"/>
                </a:solidFill>
                <a:latin typeface="Tahoma" pitchFamily="34" charset="0"/>
                <a:ea typeface="Tahoma" pitchFamily="34" charset="0"/>
                <a:cs typeface="Tahoma" pitchFamily="34" charset="0"/>
              </a:rPr>
              <a:t>Main Memory</a:t>
            </a:r>
          </a:p>
        </p:txBody>
      </p:sp>
      <p:sp>
        <p:nvSpPr>
          <p:cNvPr id="7"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8"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9" name="TextBox 66"/>
          <p:cNvSpPr txBox="1">
            <a:spLocks noChangeArrowheads="1"/>
          </p:cNvSpPr>
          <p:nvPr/>
        </p:nvSpPr>
        <p:spPr bwMode="auto">
          <a:xfrm>
            <a:off x="4398972" y="2839376"/>
            <a:ext cx="1508452" cy="954107"/>
          </a:xfrm>
          <a:prstGeom prst="rect">
            <a:avLst/>
          </a:prstGeom>
          <a:noFill/>
          <a:ln w="9525">
            <a:noFill/>
            <a:miter lim="800000"/>
            <a:headEnd/>
            <a:tailEnd/>
          </a:ln>
        </p:spPr>
        <p:txBody>
          <a:bodyPr>
            <a:spAutoFit/>
          </a:bodyPr>
          <a:lstStyle/>
          <a:p>
            <a:pPr algn="ctr"/>
            <a:r>
              <a:rPr lang="en-US" sz="2800" dirty="0">
                <a:solidFill>
                  <a:srgbClr val="C00000"/>
                </a:solidFill>
                <a:latin typeface="Tahoma" pitchFamily="34" charset="0"/>
                <a:ea typeface="Tahoma" pitchFamily="34" charset="0"/>
                <a:cs typeface="Tahoma" pitchFamily="34" charset="0"/>
              </a:rPr>
              <a:t>Shared </a:t>
            </a:r>
          </a:p>
          <a:p>
            <a:pPr algn="ctr"/>
            <a:r>
              <a:rPr lang="en-US" sz="2800" dirty="0">
                <a:solidFill>
                  <a:srgbClr val="C00000"/>
                </a:solidFill>
                <a:latin typeface="Tahoma" pitchFamily="34" charset="0"/>
                <a:ea typeface="Tahoma" pitchFamily="34" charset="0"/>
                <a:cs typeface="Tahoma" pitchFamily="34" charset="0"/>
              </a:rPr>
              <a:t>Cache</a:t>
            </a:r>
          </a:p>
        </p:txBody>
      </p:sp>
      <p:sp>
        <p:nvSpPr>
          <p:cNvPr id="10"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11" name="Rectangle 16"/>
          <p:cNvSpPr>
            <a:spLocks noChangeArrowheads="1"/>
          </p:cNvSpPr>
          <p:nvPr/>
        </p:nvSpPr>
        <p:spPr bwMode="auto">
          <a:xfrm>
            <a:off x="2452687"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17"/>
          <p:cNvSpPr txBox="1">
            <a:spLocks noChangeArrowheads="1"/>
          </p:cNvSpPr>
          <p:nvPr/>
        </p:nvSpPr>
        <p:spPr bwMode="auto">
          <a:xfrm>
            <a:off x="2452687"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3" name="Rectangle 16"/>
          <p:cNvSpPr>
            <a:spLocks noChangeArrowheads="1"/>
          </p:cNvSpPr>
          <p:nvPr/>
        </p:nvSpPr>
        <p:spPr bwMode="auto">
          <a:xfrm>
            <a:off x="990600"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17"/>
          <p:cNvSpPr txBox="1">
            <a:spLocks noChangeArrowheads="1"/>
          </p:cNvSpPr>
          <p:nvPr/>
        </p:nvSpPr>
        <p:spPr bwMode="auto">
          <a:xfrm>
            <a:off x="990600"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5" name="Rectangle 16"/>
          <p:cNvSpPr>
            <a:spLocks noChangeArrowheads="1"/>
          </p:cNvSpPr>
          <p:nvPr/>
        </p:nvSpPr>
        <p:spPr bwMode="auto">
          <a:xfrm>
            <a:off x="2452687"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17"/>
          <p:cNvSpPr txBox="1">
            <a:spLocks noChangeArrowheads="1"/>
          </p:cNvSpPr>
          <p:nvPr/>
        </p:nvSpPr>
        <p:spPr bwMode="auto">
          <a:xfrm>
            <a:off x="2452687"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7" name="Rectangle 16"/>
          <p:cNvSpPr>
            <a:spLocks noChangeArrowheads="1"/>
          </p:cNvSpPr>
          <p:nvPr/>
        </p:nvSpPr>
        <p:spPr bwMode="auto">
          <a:xfrm>
            <a:off x="990600"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17"/>
          <p:cNvSpPr txBox="1">
            <a:spLocks noChangeArrowheads="1"/>
          </p:cNvSpPr>
          <p:nvPr/>
        </p:nvSpPr>
        <p:spPr bwMode="auto">
          <a:xfrm>
            <a:off x="990600"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cxnSp>
        <p:nvCxnSpPr>
          <p:cNvPr id="19" name="Straight Connector 18"/>
          <p:cNvCxnSpPr/>
          <p:nvPr/>
        </p:nvCxnSpPr>
        <p:spPr>
          <a:xfrm>
            <a:off x="2133600" y="228600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228337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505200"/>
            <a:ext cx="22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66800" y="3350170"/>
            <a:ext cx="2286000" cy="2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4572000"/>
            <a:ext cx="609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66"/>
          <p:cNvSpPr txBox="1">
            <a:spLocks noChangeArrowheads="1"/>
          </p:cNvSpPr>
          <p:nvPr/>
        </p:nvSpPr>
        <p:spPr bwMode="auto">
          <a:xfrm>
            <a:off x="2590800" y="4872335"/>
            <a:ext cx="2270452" cy="461665"/>
          </a:xfrm>
          <a:prstGeom prst="rect">
            <a:avLst/>
          </a:prstGeom>
          <a:noFill/>
          <a:ln w="9525">
            <a:noFill/>
            <a:miter lim="800000"/>
            <a:headEnd/>
            <a:tailEnd/>
          </a:ln>
        </p:spPr>
        <p:txBody>
          <a:bodyPr wrap="square">
            <a:spAutoFit/>
          </a:bodyPr>
          <a:lstStyle/>
          <a:p>
            <a:pPr algn="ctr"/>
            <a:r>
              <a:rPr lang="en-US" sz="2400" dirty="0" smtClean="0">
                <a:solidFill>
                  <a:srgbClr val="C00000"/>
                </a:solidFill>
                <a:latin typeface="Tahoma" pitchFamily="34" charset="0"/>
                <a:ea typeface="Tahoma" pitchFamily="34" charset="0"/>
                <a:cs typeface="Tahoma" pitchFamily="34" charset="0"/>
              </a:rPr>
              <a:t>Interconnect</a:t>
            </a:r>
            <a:endParaRPr lang="en-US" sz="2400" dirty="0">
              <a:solidFill>
                <a:srgbClr val="C00000"/>
              </a:solidFill>
              <a:latin typeface="Tahoma" pitchFamily="34" charset="0"/>
              <a:ea typeface="Tahoma" pitchFamily="34" charset="0"/>
              <a:cs typeface="Tahoma" pitchFamily="34" charset="0"/>
            </a:endParaRPr>
          </a:p>
        </p:txBody>
      </p:sp>
    </p:spTree>
  </p:cSld>
  <p:clrMapOvr>
    <a:masterClrMapping/>
  </p:clrMapOvr>
  <p:transition advTm="20235"/>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Use Cases of the MISE Model</a:t>
            </a:r>
            <a:endParaRPr lang="en-US" dirty="0"/>
          </a:p>
        </p:txBody>
      </p:sp>
      <p:sp>
        <p:nvSpPr>
          <p:cNvPr id="3" name="Content Placeholder 2"/>
          <p:cNvSpPr>
            <a:spLocks noGrp="1"/>
          </p:cNvSpPr>
          <p:nvPr>
            <p:ph idx="1"/>
          </p:nvPr>
        </p:nvSpPr>
        <p:spPr/>
        <p:txBody>
          <a:bodyPr>
            <a:normAutofit lnSpcReduction="10000"/>
          </a:bodyPr>
          <a:lstStyle/>
          <a:p>
            <a:r>
              <a:rPr lang="en-US" i="1" dirty="0" smtClean="0"/>
              <a:t>Bounding application slowdowns </a:t>
            </a:r>
            <a:r>
              <a:rPr lang="en-US" sz="2500" b="1" i="1" dirty="0" smtClean="0"/>
              <a:t>[HPCA ’13]</a:t>
            </a:r>
          </a:p>
          <a:p>
            <a:endParaRPr lang="en-US" i="1" dirty="0" smtClean="0"/>
          </a:p>
          <a:p>
            <a:r>
              <a:rPr lang="en-US" i="1" dirty="0" smtClean="0"/>
              <a:t>Achieving high system fairness and performance </a:t>
            </a:r>
            <a:r>
              <a:rPr lang="en-US" sz="2500" b="1" i="1" dirty="0" smtClean="0"/>
              <a:t>[HPCA ’13]</a:t>
            </a:r>
          </a:p>
          <a:p>
            <a:pPr>
              <a:buNone/>
            </a:pPr>
            <a:endParaRPr lang="en-US" sz="2500" b="1" i="1" dirty="0" smtClean="0"/>
          </a:p>
          <a:p>
            <a:r>
              <a:rPr lang="en-US" i="1" dirty="0" smtClean="0"/>
              <a:t>VM migration and admission control schemes </a:t>
            </a:r>
            <a:r>
              <a:rPr lang="en-US" sz="2500" b="1" i="1" dirty="0" smtClean="0"/>
              <a:t>[VEE ’15]</a:t>
            </a:r>
          </a:p>
          <a:p>
            <a:endParaRPr lang="en-US" i="1" dirty="0" smtClean="0"/>
          </a:p>
          <a:p>
            <a:r>
              <a:rPr lang="en-US" i="1" dirty="0" smtClean="0"/>
              <a:t>Fair billing schemes in a commodity cloud</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40</a:t>
            </a:fld>
            <a:endParaRPr lang="en-US"/>
          </a:p>
        </p:txBody>
      </p:sp>
      <p:sp>
        <p:nvSpPr>
          <p:cNvPr id="5" name="Rectangle 4"/>
          <p:cNvSpPr/>
          <p:nvPr/>
        </p:nvSpPr>
        <p:spPr>
          <a:xfrm>
            <a:off x="867102" y="1577240"/>
            <a:ext cx="7057698" cy="52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82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MISE-</a:t>
            </a:r>
            <a:r>
              <a:rPr lang="en-US" dirty="0" err="1" smtClean="0"/>
              <a:t>QoS</a:t>
            </a:r>
            <a:r>
              <a:rPr lang="en-US" dirty="0" smtClean="0"/>
              <a:t>: Providing </a:t>
            </a:r>
            <a:br>
              <a:rPr lang="en-US" dirty="0" smtClean="0"/>
            </a:br>
            <a:r>
              <a:rPr lang="en-US" dirty="0" smtClean="0"/>
              <a:t>“Soft” Slowdown Guarantees</a:t>
            </a:r>
          </a:p>
        </p:txBody>
      </p:sp>
      <p:sp>
        <p:nvSpPr>
          <p:cNvPr id="3" name="Content Placeholder 2"/>
          <p:cNvSpPr>
            <a:spLocks noGrp="1"/>
          </p:cNvSpPr>
          <p:nvPr>
            <p:ph idx="1"/>
          </p:nvPr>
        </p:nvSpPr>
        <p:spPr>
          <a:xfrm>
            <a:off x="214282" y="1447800"/>
            <a:ext cx="8929718" cy="4648200"/>
          </a:xfrm>
        </p:spPr>
        <p:txBody>
          <a:bodyPr>
            <a:normAutofit/>
          </a:bodyPr>
          <a:lstStyle/>
          <a:p>
            <a:r>
              <a:rPr lang="en-US" dirty="0" smtClean="0"/>
              <a:t>Goal</a:t>
            </a:r>
          </a:p>
          <a:p>
            <a:pPr lvl="1">
              <a:buNone/>
            </a:pPr>
            <a:r>
              <a:rPr lang="en-US" dirty="0" smtClean="0">
                <a:solidFill>
                  <a:srgbClr val="FF0000"/>
                </a:solidFill>
              </a:rPr>
              <a:t>1.</a:t>
            </a:r>
            <a:r>
              <a:rPr lang="en-US" dirty="0" smtClean="0"/>
              <a:t> </a:t>
            </a:r>
            <a:r>
              <a:rPr lang="en-US" dirty="0" smtClean="0">
                <a:solidFill>
                  <a:srgbClr val="0070C0"/>
                </a:solidFill>
              </a:rPr>
              <a:t>Ensure </a:t>
            </a:r>
            <a:r>
              <a:rPr lang="en-US" dirty="0" err="1" smtClean="0">
                <a:solidFill>
                  <a:srgbClr val="0070C0"/>
                </a:solidFill>
              </a:rPr>
              <a:t>QoS</a:t>
            </a:r>
            <a:r>
              <a:rPr lang="en-US" dirty="0" smtClean="0">
                <a:solidFill>
                  <a:srgbClr val="0070C0"/>
                </a:solidFill>
              </a:rPr>
              <a:t>-critical applications meet a prescribed slowdown bound</a:t>
            </a:r>
          </a:p>
          <a:p>
            <a:pPr lvl="1">
              <a:buNone/>
            </a:pPr>
            <a:r>
              <a:rPr lang="en-US" dirty="0" smtClean="0">
                <a:solidFill>
                  <a:srgbClr val="FF0000"/>
                </a:solidFill>
              </a:rPr>
              <a:t>2.</a:t>
            </a:r>
            <a:r>
              <a:rPr lang="en-US" dirty="0" smtClean="0"/>
              <a:t> </a:t>
            </a:r>
            <a:r>
              <a:rPr lang="en-US" dirty="0" smtClean="0">
                <a:solidFill>
                  <a:srgbClr val="0070C0"/>
                </a:solidFill>
              </a:rPr>
              <a:t>Maximize system performance for other applications</a:t>
            </a:r>
          </a:p>
          <a:p>
            <a:pPr lvl="1">
              <a:buFontTx/>
              <a:buNone/>
            </a:pPr>
            <a:endParaRPr lang="en-US" dirty="0" smtClean="0"/>
          </a:p>
          <a:p>
            <a:r>
              <a:rPr lang="en-US" dirty="0" smtClean="0"/>
              <a:t>Basic Idea</a:t>
            </a:r>
          </a:p>
          <a:p>
            <a:pPr lvl="1"/>
            <a:r>
              <a:rPr lang="en-US" dirty="0" smtClean="0"/>
              <a:t>Allocate </a:t>
            </a:r>
            <a:r>
              <a:rPr lang="en-US" dirty="0" smtClean="0">
                <a:solidFill>
                  <a:srgbClr val="FF0000"/>
                </a:solidFill>
              </a:rPr>
              <a:t>just enough bandwidth to </a:t>
            </a:r>
            <a:r>
              <a:rPr lang="en-US" dirty="0" err="1" smtClean="0">
                <a:solidFill>
                  <a:srgbClr val="FF0000"/>
                </a:solidFill>
              </a:rPr>
              <a:t>QoS</a:t>
            </a:r>
            <a:r>
              <a:rPr lang="en-US" dirty="0" smtClean="0">
                <a:solidFill>
                  <a:srgbClr val="FF0000"/>
                </a:solidFill>
              </a:rPr>
              <a:t>-critical application</a:t>
            </a:r>
          </a:p>
          <a:p>
            <a:pPr lvl="1"/>
            <a:r>
              <a:rPr lang="en-US" dirty="0" smtClean="0"/>
              <a:t>Assign </a:t>
            </a:r>
            <a:r>
              <a:rPr lang="en-US" dirty="0" smtClean="0">
                <a:solidFill>
                  <a:srgbClr val="FF0000"/>
                </a:solidFill>
              </a:rPr>
              <a:t>remaining bandwidth to other applications</a:t>
            </a:r>
          </a:p>
          <a:p>
            <a:pPr lvl="1"/>
            <a:endParaRPr lang="en-US" dirty="0" smtClean="0"/>
          </a:p>
        </p:txBody>
      </p:sp>
      <p:sp>
        <p:nvSpPr>
          <p:cNvPr id="5" name="Slide Number Placeholder 4"/>
          <p:cNvSpPr>
            <a:spLocks noGrp="1"/>
          </p:cNvSpPr>
          <p:nvPr>
            <p:ph type="sldNum" sz="quarter" idx="12"/>
          </p:nvPr>
        </p:nvSpPr>
        <p:spPr/>
        <p:txBody>
          <a:bodyPr/>
          <a:lstStyle/>
          <a:p>
            <a:fld id="{2CF4AA75-1AE0-4593-99DD-33F3F40BED72}" type="slidenum">
              <a:rPr lang="en-US" smtClean="0"/>
              <a:pPr/>
              <a:t>41</a:t>
            </a:fld>
            <a:endParaRPr lang="en-US"/>
          </a:p>
        </p:txBody>
      </p:sp>
    </p:spTree>
    <p:custDataLst>
      <p:tags r:id="rId1"/>
    </p:custDataLst>
  </p:cSld>
  <p:clrMapOvr>
    <a:masterClrMapping/>
  </p:clrMapOvr>
  <p:transition advTm="48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sz="3400" dirty="0" smtClean="0"/>
              <a:t>Each application (25 applications in total) considered the </a:t>
            </a:r>
            <a:r>
              <a:rPr lang="en-US" sz="3400" dirty="0" err="1" smtClean="0"/>
              <a:t>QoS</a:t>
            </a:r>
            <a:r>
              <a:rPr lang="en-US" sz="3400" dirty="0" smtClean="0"/>
              <a:t>-critical application</a:t>
            </a:r>
          </a:p>
          <a:p>
            <a:r>
              <a:rPr lang="en-US" sz="3400" dirty="0" smtClean="0"/>
              <a:t>Run with </a:t>
            </a:r>
            <a:r>
              <a:rPr lang="en-US" sz="3400" dirty="0" smtClean="0">
                <a:solidFill>
                  <a:srgbClr val="0070C0"/>
                </a:solidFill>
              </a:rPr>
              <a:t>12 sets of co-runners </a:t>
            </a:r>
            <a:r>
              <a:rPr lang="en-US" sz="3400" dirty="0" smtClean="0"/>
              <a:t>of different memory intensities</a:t>
            </a:r>
          </a:p>
          <a:p>
            <a:r>
              <a:rPr lang="en-US" sz="3400" dirty="0" smtClean="0"/>
              <a:t>Total of </a:t>
            </a:r>
            <a:r>
              <a:rPr lang="en-US" sz="3400" dirty="0" smtClean="0">
                <a:solidFill>
                  <a:srgbClr val="0070C0"/>
                </a:solidFill>
              </a:rPr>
              <a:t>300 multi programmed workloads</a:t>
            </a:r>
          </a:p>
          <a:p>
            <a:r>
              <a:rPr lang="en-US" sz="3400" dirty="0" smtClean="0"/>
              <a:t>Each workload run with </a:t>
            </a:r>
            <a:r>
              <a:rPr lang="en-US" sz="3400" dirty="0" smtClean="0">
                <a:solidFill>
                  <a:srgbClr val="0070C0"/>
                </a:solidFill>
              </a:rPr>
              <a:t>10 slowdown bound values</a:t>
            </a:r>
          </a:p>
          <a:p>
            <a:r>
              <a:rPr lang="en-US" sz="3500" dirty="0" smtClean="0"/>
              <a:t>Baseline memory scheduling mechanism</a:t>
            </a:r>
          </a:p>
          <a:p>
            <a:pPr lvl="1"/>
            <a:r>
              <a:rPr lang="en-US" dirty="0" smtClean="0">
                <a:solidFill>
                  <a:srgbClr val="0070C0"/>
                </a:solidFill>
              </a:rPr>
              <a:t>Always prioritize </a:t>
            </a:r>
            <a:r>
              <a:rPr lang="en-US" dirty="0" err="1" smtClean="0">
                <a:solidFill>
                  <a:srgbClr val="0070C0"/>
                </a:solidFill>
              </a:rPr>
              <a:t>QoS</a:t>
            </a:r>
            <a:r>
              <a:rPr lang="en-US" dirty="0" smtClean="0">
                <a:solidFill>
                  <a:srgbClr val="0070C0"/>
                </a:solidFill>
              </a:rPr>
              <a:t>-critical application </a:t>
            </a:r>
          </a:p>
          <a:p>
            <a:pPr lvl="1">
              <a:buNone/>
            </a:pPr>
            <a:r>
              <a:rPr lang="en-US" dirty="0" smtClean="0"/>
              <a:t>	</a:t>
            </a:r>
            <a:r>
              <a:rPr lang="en-US" sz="1800" dirty="0" smtClean="0"/>
              <a:t>[</a:t>
            </a:r>
            <a:r>
              <a:rPr lang="en-US" sz="1800" dirty="0" err="1" smtClean="0"/>
              <a:t>Iyer</a:t>
            </a:r>
            <a:r>
              <a:rPr lang="en-US" sz="1800" dirty="0" smtClean="0"/>
              <a:t> et al., SIGMETRICS 2007]</a:t>
            </a:r>
          </a:p>
          <a:p>
            <a:pPr lvl="1"/>
            <a:r>
              <a:rPr lang="en-US" dirty="0" smtClean="0"/>
              <a:t>Other applications’ requests scheduled in FR-FCFS order</a:t>
            </a:r>
          </a:p>
          <a:p>
            <a:pPr lvl="1">
              <a:buNone/>
            </a:pPr>
            <a:r>
              <a:rPr lang="en-US" sz="2400" dirty="0" smtClean="0"/>
              <a:t>	</a:t>
            </a:r>
            <a:r>
              <a:rPr lang="en-US" sz="1800" dirty="0" smtClean="0"/>
              <a:t>[</a:t>
            </a:r>
            <a:r>
              <a:rPr lang="en-US" sz="1800" dirty="0" err="1" smtClean="0"/>
              <a:t>Zuravleff</a:t>
            </a:r>
            <a:r>
              <a:rPr lang="en-US" sz="1800" dirty="0" smtClean="0"/>
              <a:t> and Robinson, US Patent 1997, </a:t>
            </a:r>
            <a:r>
              <a:rPr lang="en-US" sz="1800" dirty="0" err="1" smtClean="0"/>
              <a:t>Rixner</a:t>
            </a:r>
            <a:r>
              <a:rPr lang="en-US" sz="1800" dirty="0" smtClean="0"/>
              <a:t>+, ISCA 2000]</a:t>
            </a:r>
          </a:p>
          <a:p>
            <a:pPr lvl="1"/>
            <a:endParaRPr lang="en-US" dirty="0" smtClean="0"/>
          </a:p>
        </p:txBody>
      </p:sp>
      <p:sp>
        <p:nvSpPr>
          <p:cNvPr id="5" name="Slide Number Placeholder 4"/>
          <p:cNvSpPr>
            <a:spLocks noGrp="1"/>
          </p:cNvSpPr>
          <p:nvPr>
            <p:ph type="sldNum" sz="quarter" idx="12"/>
          </p:nvPr>
        </p:nvSpPr>
        <p:spPr/>
        <p:txBody>
          <a:bodyPr/>
          <a:lstStyle/>
          <a:p>
            <a:fld id="{2CF4AA75-1AE0-4593-99DD-33F3F40BED72}" type="slidenum">
              <a:rPr lang="en-US" smtClean="0"/>
              <a:pPr/>
              <a:t>42</a:t>
            </a:fld>
            <a:endParaRPr lang="en-US"/>
          </a:p>
        </p:txBody>
      </p:sp>
    </p:spTree>
    <p:custDataLst>
      <p:tags r:id="rId1"/>
    </p:custDataLst>
  </p:cSld>
  <p:clrMapOvr>
    <a:masterClrMapping/>
  </p:clrMapOvr>
  <p:transition advTm="60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One Workload</a:t>
            </a:r>
            <a:endParaRPr lang="en-US" dirty="0"/>
          </a:p>
        </p:txBody>
      </p:sp>
      <p:graphicFrame>
        <p:nvGraphicFramePr>
          <p:cNvPr id="5" name="Chart 4"/>
          <p:cNvGraphicFramePr/>
          <p:nvPr/>
        </p:nvGraphicFramePr>
        <p:xfrm>
          <a:off x="285720" y="1833530"/>
          <a:ext cx="8643998" cy="435771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858016" y="3119414"/>
            <a:ext cx="2000264" cy="214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16" y="3405166"/>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16" y="3708847"/>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16" y="4012528"/>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16" y="4324336"/>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12377" y="5736595"/>
            <a:ext cx="940484" cy="392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p:cNvSpPr/>
          <p:nvPr/>
        </p:nvSpPr>
        <p:spPr>
          <a:xfrm>
            <a:off x="2714056" y="5744485"/>
            <a:ext cx="4268351" cy="4204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Box 27"/>
          <p:cNvSpPr txBox="1"/>
          <p:nvPr/>
        </p:nvSpPr>
        <p:spPr>
          <a:xfrm>
            <a:off x="1142976" y="6076890"/>
            <a:ext cx="1857388" cy="400110"/>
          </a:xfrm>
          <a:prstGeom prst="rect">
            <a:avLst/>
          </a:prstGeom>
          <a:noFill/>
        </p:spPr>
        <p:txBody>
          <a:bodyPr wrap="square" rtlCol="0">
            <a:spAutoFit/>
          </a:bodyPr>
          <a:lstStyle/>
          <a:p>
            <a:pPr algn="ctr"/>
            <a:r>
              <a:rPr lang="en-US" sz="2000" b="1" dirty="0" err="1" smtClean="0"/>
              <a:t>QoS</a:t>
            </a:r>
            <a:r>
              <a:rPr lang="en-US" sz="2000" b="1" dirty="0" smtClean="0"/>
              <a:t>-critical</a:t>
            </a:r>
            <a:endParaRPr lang="en-US" sz="2000" b="1" dirty="0"/>
          </a:p>
        </p:txBody>
      </p:sp>
      <p:sp>
        <p:nvSpPr>
          <p:cNvPr id="29" name="TextBox 28"/>
          <p:cNvSpPr txBox="1"/>
          <p:nvPr/>
        </p:nvSpPr>
        <p:spPr>
          <a:xfrm>
            <a:off x="3571868" y="6076890"/>
            <a:ext cx="2714644" cy="400110"/>
          </a:xfrm>
          <a:prstGeom prst="rect">
            <a:avLst/>
          </a:prstGeom>
          <a:noFill/>
        </p:spPr>
        <p:txBody>
          <a:bodyPr wrap="square" rtlCol="0">
            <a:spAutoFit/>
          </a:bodyPr>
          <a:lstStyle/>
          <a:p>
            <a:pPr algn="ctr"/>
            <a:r>
              <a:rPr lang="en-US" sz="2000" b="1" dirty="0" smtClean="0"/>
              <a:t>non-</a:t>
            </a:r>
            <a:r>
              <a:rPr lang="en-US" sz="2000" b="1" dirty="0" err="1" smtClean="0"/>
              <a:t>QoS</a:t>
            </a:r>
            <a:r>
              <a:rPr lang="en-US" sz="2000" b="1" dirty="0" smtClean="0"/>
              <a:t>-critical</a:t>
            </a:r>
            <a:endParaRPr lang="en-US" sz="2000" b="1" dirty="0"/>
          </a:p>
        </p:txBody>
      </p:sp>
      <p:cxnSp>
        <p:nvCxnSpPr>
          <p:cNvPr id="19" name="Straight Arrow Connector 18"/>
          <p:cNvCxnSpPr/>
          <p:nvPr/>
        </p:nvCxnSpPr>
        <p:spPr>
          <a:xfrm rot="5400000" flipH="1" flipV="1">
            <a:off x="1714480" y="1833530"/>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1692" y="1440482"/>
            <a:ext cx="2928958" cy="400110"/>
          </a:xfrm>
          <a:prstGeom prst="rect">
            <a:avLst/>
          </a:prstGeom>
          <a:noFill/>
        </p:spPr>
        <p:txBody>
          <a:bodyPr wrap="square" rtlCol="0">
            <a:spAutoFit/>
          </a:bodyPr>
          <a:lstStyle/>
          <a:p>
            <a:r>
              <a:rPr lang="en-US" sz="2000" dirty="0" smtClean="0"/>
              <a:t>Slowdown Bound = 10 </a:t>
            </a:r>
            <a:endParaRPr lang="en-US" sz="2000" dirty="0"/>
          </a:p>
        </p:txBody>
      </p:sp>
      <p:cxnSp>
        <p:nvCxnSpPr>
          <p:cNvPr id="31" name="Straight Arrow Connector 30"/>
          <p:cNvCxnSpPr/>
          <p:nvPr/>
        </p:nvCxnSpPr>
        <p:spPr>
          <a:xfrm rot="5400000" flipH="1" flipV="1">
            <a:off x="1894326" y="1985930"/>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538" y="1592882"/>
            <a:ext cx="3071834" cy="400110"/>
          </a:xfrm>
          <a:prstGeom prst="rect">
            <a:avLst/>
          </a:prstGeom>
          <a:noFill/>
        </p:spPr>
        <p:txBody>
          <a:bodyPr wrap="square" rtlCol="0">
            <a:spAutoFit/>
          </a:bodyPr>
          <a:lstStyle/>
          <a:p>
            <a:r>
              <a:rPr lang="en-US" sz="2000" dirty="0" smtClean="0"/>
              <a:t>Slowdown Bound = 3.33 </a:t>
            </a:r>
            <a:endParaRPr lang="en-US" sz="2000" dirty="0"/>
          </a:p>
        </p:txBody>
      </p:sp>
      <p:cxnSp>
        <p:nvCxnSpPr>
          <p:cNvPr id="33" name="Straight Arrow Connector 32"/>
          <p:cNvCxnSpPr/>
          <p:nvPr/>
        </p:nvCxnSpPr>
        <p:spPr>
          <a:xfrm rot="5400000" flipH="1" flipV="1">
            <a:off x="1921084" y="2288916"/>
            <a:ext cx="1052522" cy="608474"/>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71604" y="1745282"/>
            <a:ext cx="3071834" cy="400110"/>
          </a:xfrm>
          <a:prstGeom prst="rect">
            <a:avLst/>
          </a:prstGeom>
          <a:noFill/>
        </p:spPr>
        <p:txBody>
          <a:bodyPr wrap="square" rtlCol="0">
            <a:spAutoFit/>
          </a:bodyPr>
          <a:lstStyle/>
          <a:p>
            <a:r>
              <a:rPr lang="en-US" sz="2000" dirty="0" smtClean="0"/>
              <a:t>Slowdown Bound = 2 </a:t>
            </a:r>
            <a:endParaRPr lang="en-US" sz="2000" dirty="0"/>
          </a:p>
        </p:txBody>
      </p:sp>
      <p:cxnSp>
        <p:nvCxnSpPr>
          <p:cNvPr id="36" name="Straight Arrow Connector 35"/>
          <p:cNvCxnSpPr/>
          <p:nvPr/>
        </p:nvCxnSpPr>
        <p:spPr>
          <a:xfrm rot="5400000">
            <a:off x="3000364" y="2726366"/>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71934" y="2690786"/>
            <a:ext cx="85725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28462" y="2744573"/>
            <a:ext cx="85805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Slide Number Placeholder 34"/>
          <p:cNvSpPr>
            <a:spLocks noGrp="1"/>
          </p:cNvSpPr>
          <p:nvPr>
            <p:ph type="sldNum" sz="quarter" idx="12"/>
          </p:nvPr>
        </p:nvSpPr>
        <p:spPr/>
        <p:txBody>
          <a:bodyPr/>
          <a:lstStyle/>
          <a:p>
            <a:fld id="{2CF4AA75-1AE0-4593-99DD-33F3F40BED72}" type="slidenum">
              <a:rPr lang="en-US" smtClean="0"/>
              <a:pPr/>
              <a:t>43</a:t>
            </a:fld>
            <a:endParaRPr lang="en-US"/>
          </a:p>
        </p:txBody>
      </p:sp>
      <p:sp>
        <p:nvSpPr>
          <p:cNvPr id="37" name="Rectangle 36"/>
          <p:cNvSpPr/>
          <p:nvPr/>
        </p:nvSpPr>
        <p:spPr>
          <a:xfrm>
            <a:off x="0" y="1524000"/>
            <a:ext cx="9144000" cy="4876800"/>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03370" y="2971800"/>
            <a:ext cx="8429685" cy="2400657"/>
          </a:xfrm>
          <a:prstGeom prst="rect">
            <a:avLst/>
          </a:prstGeom>
          <a:solidFill>
            <a:schemeClr val="bg1"/>
          </a:solidFill>
          <a:ln w="25400">
            <a:solidFill>
              <a:schemeClr val="tx1"/>
            </a:solidFill>
          </a:ln>
        </p:spPr>
        <p:txBody>
          <a:bodyPr wrap="square" anchor="ctr">
            <a:spAutoFit/>
          </a:bodyPr>
          <a:lstStyle/>
          <a:p>
            <a:pPr>
              <a:defRPr/>
            </a:pPr>
            <a:r>
              <a:rPr lang="en-US" sz="3000" dirty="0" smtClean="0">
                <a:solidFill>
                  <a:srgbClr val="C00000"/>
                </a:solidFill>
                <a:latin typeface="+mn-lt"/>
                <a:ea typeface="Tahoma" pitchFamily="34" charset="0"/>
                <a:cs typeface="Tahoma" pitchFamily="34" charset="0"/>
              </a:rPr>
              <a:t>MISE is effective in </a:t>
            </a:r>
          </a:p>
          <a:p>
            <a:pPr marL="514350" indent="-514350">
              <a:buAutoNum type="arabicPeriod"/>
              <a:defRPr/>
            </a:pPr>
            <a:r>
              <a:rPr lang="en-US" sz="3000" dirty="0" smtClean="0">
                <a:solidFill>
                  <a:srgbClr val="C00000"/>
                </a:solidFill>
                <a:latin typeface="+mn-lt"/>
                <a:ea typeface="Tahoma" pitchFamily="34" charset="0"/>
                <a:cs typeface="Tahoma" pitchFamily="34" charset="0"/>
              </a:rPr>
              <a:t>meeting the slowdown bound for the </a:t>
            </a:r>
            <a:r>
              <a:rPr lang="en-US" sz="3000" dirty="0" err="1" smtClean="0">
                <a:solidFill>
                  <a:srgbClr val="C00000"/>
                </a:solidFill>
                <a:latin typeface="+mn-lt"/>
                <a:ea typeface="Tahoma" pitchFamily="34" charset="0"/>
                <a:cs typeface="Tahoma" pitchFamily="34" charset="0"/>
              </a:rPr>
              <a:t>QoS</a:t>
            </a:r>
            <a:r>
              <a:rPr lang="en-US" sz="3000" dirty="0" smtClean="0">
                <a:solidFill>
                  <a:srgbClr val="C00000"/>
                </a:solidFill>
                <a:latin typeface="+mn-lt"/>
                <a:ea typeface="Tahoma" pitchFamily="34" charset="0"/>
                <a:cs typeface="Tahoma" pitchFamily="34" charset="0"/>
              </a:rPr>
              <a:t>-critical application </a:t>
            </a:r>
          </a:p>
          <a:p>
            <a:pPr marL="514350" indent="-514350">
              <a:buAutoNum type="arabicPeriod"/>
              <a:defRPr/>
            </a:pPr>
            <a:r>
              <a:rPr lang="en-US" sz="3000" dirty="0" smtClean="0">
                <a:solidFill>
                  <a:srgbClr val="C00000"/>
                </a:solidFill>
                <a:latin typeface="+mn-lt"/>
                <a:ea typeface="Tahoma" pitchFamily="34" charset="0"/>
                <a:cs typeface="Tahoma" pitchFamily="34" charset="0"/>
              </a:rPr>
              <a:t>improving performance of non-</a:t>
            </a:r>
            <a:r>
              <a:rPr lang="en-US" sz="3000" dirty="0" err="1" smtClean="0">
                <a:solidFill>
                  <a:srgbClr val="C00000"/>
                </a:solidFill>
                <a:latin typeface="+mn-lt"/>
                <a:ea typeface="Tahoma" pitchFamily="34" charset="0"/>
                <a:cs typeface="Tahoma" pitchFamily="34" charset="0"/>
              </a:rPr>
              <a:t>QoS</a:t>
            </a:r>
            <a:r>
              <a:rPr lang="en-US" sz="3000" dirty="0" smtClean="0">
                <a:solidFill>
                  <a:srgbClr val="C00000"/>
                </a:solidFill>
                <a:latin typeface="+mn-lt"/>
                <a:ea typeface="Tahoma" pitchFamily="34" charset="0"/>
                <a:cs typeface="Tahoma" pitchFamily="34" charset="0"/>
              </a:rPr>
              <a:t>-critical applications</a:t>
            </a:r>
            <a:endParaRPr lang="en-US" sz="3000" dirty="0">
              <a:solidFill>
                <a:srgbClr val="C00000"/>
              </a:solidFill>
              <a:latin typeface="+mn-lt"/>
              <a:ea typeface="Tahoma" pitchFamily="34" charset="0"/>
              <a:cs typeface="Tahoma" pitchFamily="34" charset="0"/>
            </a:endParaRPr>
          </a:p>
        </p:txBody>
      </p:sp>
    </p:spTree>
    <p:custDataLst>
      <p:tags r:id="rId1"/>
    </p:custDataLst>
  </p:cSld>
  <p:clrMapOvr>
    <a:masterClrMapping/>
  </p:clrMapOvr>
  <p:transition advTm="140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6" dur="500"/>
                                        <p:tgtEl>
                                          <p:spTgt spid="5">
                                            <p:graphicEl>
                                              <a:chart seriesIdx="0" categoryIdx="-4" bldStep="series"/>
                                            </p:graphic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5" dur="500"/>
                                        <p:tgtEl>
                                          <p:spTgt spid="5">
                                            <p:graphicEl>
                                              <a:chart seriesIdx="1" categoryIdx="-4" bldStep="series"/>
                                            </p:graphic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58" dur="500"/>
                                        <p:tgtEl>
                                          <p:spTgt spid="5">
                                            <p:graphicEl>
                                              <a:chart seriesIdx="2" categoryIdx="-4" bldStep="series"/>
                                            </p:graphicEl>
                                          </p:spTgt>
                                        </p:tgtEl>
                                      </p:cBhvr>
                                    </p:animEffect>
                                  </p:childTnLst>
                                </p:cTn>
                              </p:par>
                              <p:par>
                                <p:cTn id="59" presetID="1" presetClass="exit" presetSubtype="0" fill="hold"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83" dur="500"/>
                                        <p:tgtEl>
                                          <p:spTgt spid="5">
                                            <p:graphicEl>
                                              <a:chart seriesIdx="3" categoryIdx="-4" bldStep="series"/>
                                            </p:graphic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102" dur="500"/>
                                        <p:tgtEl>
                                          <p:spTgt spid="5">
                                            <p:graphicEl>
                                              <a:chart seriesIdx="4" categoryIdx="-4" bldStep="series"/>
                                            </p:graphicEl>
                                          </p:spTgt>
                                        </p:tgtEl>
                                      </p:cBhvr>
                                    </p:animEffect>
                                  </p:childTnLst>
                                </p:cTn>
                              </p:par>
                              <p:par>
                                <p:cTn id="103" presetID="1" presetClass="exit" presetSubtype="0" fill="hold"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111" dur="500"/>
                                        <p:tgtEl>
                                          <p:spTgt spid="5">
                                            <p:graphicEl>
                                              <a:chart seriesIdx="5" categoryIdx="-4" bldStep="series"/>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p:bldP spid="29" grpId="0"/>
      <p:bldP spid="20" grpId="0"/>
      <p:bldP spid="20" grpId="1"/>
      <p:bldP spid="32" grpId="0"/>
      <p:bldP spid="32" grpId="1"/>
      <p:bldP spid="34" grpId="0"/>
      <p:bldP spid="34" grpId="1"/>
      <p:bldP spid="37" grpId="0" animBg="1"/>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normAutofit fontScale="90000"/>
          </a:bodyPr>
          <a:lstStyle/>
          <a:p>
            <a:r>
              <a:rPr lang="en-US" dirty="0" smtClean="0"/>
              <a:t>Effectiveness of MISE in Enforcing </a:t>
            </a:r>
            <a:r>
              <a:rPr lang="en-US" dirty="0" err="1" smtClean="0"/>
              <a:t>QoS</a:t>
            </a:r>
            <a:endParaRPr lang="en-US" dirty="0" smtClean="0"/>
          </a:p>
        </p:txBody>
      </p:sp>
      <p:graphicFrame>
        <p:nvGraphicFramePr>
          <p:cNvPr id="19" name="Table 18"/>
          <p:cNvGraphicFramePr>
            <a:graphicFrameLocks noGrp="1"/>
          </p:cNvGraphicFramePr>
          <p:nvPr/>
        </p:nvGraphicFramePr>
        <p:xfrm>
          <a:off x="428596" y="2047844"/>
          <a:ext cx="8112035" cy="2418101"/>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407554">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2300" b="0" dirty="0" smtClean="0"/>
                        <a:t>78.8%</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2.1%</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bg1"/>
                          </a:solidFill>
                        </a:rPr>
                        <a:t>QoS</a:t>
                      </a:r>
                      <a:r>
                        <a:rPr lang="en-US" sz="2300" b="1" dirty="0" smtClean="0">
                          <a:solidFill>
                            <a:schemeClr val="bg1"/>
                          </a:solidFill>
                        </a:rPr>
                        <a:t> Bound </a:t>
                      </a:r>
                    </a:p>
                    <a:p>
                      <a:pPr marL="0" algn="ctr" defTabSz="914400" rtl="0" eaLnBrk="1" latinLnBrk="0" hangingPunct="1"/>
                      <a:r>
                        <a:rPr lang="en-US" sz="2300" b="1" kern="1200" baseline="0" dirty="0" smtClean="0">
                          <a:solidFill>
                            <a:schemeClr val="bg1"/>
                          </a:solidFill>
                          <a:latin typeface="+mn-lt"/>
                          <a:ea typeface="+mn-ea"/>
                          <a:cs typeface="+mn-cs"/>
                        </a:rPr>
                        <a:t>Not Met</a:t>
                      </a:r>
                      <a:endParaRPr lang="en-US" sz="2300" b="1" kern="1200" baseline="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2.2%</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4" name="TextBox 23"/>
          <p:cNvSpPr txBox="1"/>
          <p:nvPr/>
        </p:nvSpPr>
        <p:spPr>
          <a:xfrm>
            <a:off x="714348" y="1404902"/>
            <a:ext cx="7715304" cy="477054"/>
          </a:xfrm>
          <a:prstGeom prst="rect">
            <a:avLst/>
          </a:prstGeom>
          <a:noFill/>
        </p:spPr>
        <p:txBody>
          <a:bodyPr wrap="square" rtlCol="0">
            <a:spAutoFit/>
          </a:bodyPr>
          <a:lstStyle/>
          <a:p>
            <a:pPr algn="ctr"/>
            <a:r>
              <a:rPr lang="en-US" sz="2500" dirty="0" smtClean="0"/>
              <a:t>Across 3000 data points</a:t>
            </a:r>
            <a:endParaRPr lang="en-US" sz="2500" dirty="0"/>
          </a:p>
        </p:txBody>
      </p:sp>
      <p:sp>
        <p:nvSpPr>
          <p:cNvPr id="11" name="Oval 10"/>
          <p:cNvSpPr/>
          <p:nvPr/>
        </p:nvSpPr>
        <p:spPr>
          <a:xfrm>
            <a:off x="3428992" y="2905100"/>
            <a:ext cx="4786346" cy="71438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8992" y="3047976"/>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72198" y="3833794"/>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33" y="4548174"/>
            <a:ext cx="9001156"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r>
              <a:rPr lang="en-US" sz="2800" dirty="0" smtClean="0">
                <a:solidFill>
                  <a:srgbClr val="C00000"/>
                </a:solidFill>
                <a:ea typeface="Tahoma" pitchFamily="34" charset="0"/>
                <a:cs typeface="Tahoma" pitchFamily="34" charset="0"/>
              </a:rPr>
              <a:t>MISE-</a:t>
            </a:r>
            <a:r>
              <a:rPr lang="en-US" sz="2800" dirty="0" err="1" smtClean="0">
                <a:solidFill>
                  <a:srgbClr val="C00000"/>
                </a:solidFill>
                <a:ea typeface="Tahoma" pitchFamily="34" charset="0"/>
                <a:cs typeface="Tahoma" pitchFamily="34" charset="0"/>
              </a:rPr>
              <a:t>QoS</a:t>
            </a:r>
            <a:r>
              <a:rPr lang="en-US" sz="2800" dirty="0" smtClean="0">
                <a:solidFill>
                  <a:srgbClr val="C00000"/>
                </a:solidFill>
                <a:ea typeface="Tahoma" pitchFamily="34" charset="0"/>
                <a:cs typeface="Tahoma" pitchFamily="34" charset="0"/>
              </a:rPr>
              <a:t> meets the bound for 80.9% of workloads</a:t>
            </a: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sz="2000" dirty="0" smtClean="0">
              <a:solidFill>
                <a:srgbClr val="C00000"/>
              </a:solidFill>
              <a:ea typeface="Tahoma" pitchFamily="34" charset="0"/>
              <a:cs typeface="Tahoma" pitchFamily="34" charset="0"/>
            </a:endParaRPr>
          </a:p>
          <a:p>
            <a:pPr algn="ctr"/>
            <a:endParaRPr lang="en-US" dirty="0"/>
          </a:p>
        </p:txBody>
      </p:sp>
      <p:sp>
        <p:nvSpPr>
          <p:cNvPr id="16" name="Rectangle 15"/>
          <p:cNvSpPr/>
          <p:nvPr/>
        </p:nvSpPr>
        <p:spPr>
          <a:xfrm>
            <a:off x="67733" y="5476868"/>
            <a:ext cx="9001188"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r>
              <a:rPr lang="en-US" sz="2800" dirty="0" err="1" smtClean="0">
                <a:solidFill>
                  <a:srgbClr val="C00000"/>
                </a:solidFill>
                <a:ea typeface="Tahoma" pitchFamily="34" charset="0"/>
                <a:cs typeface="Tahoma" pitchFamily="34" charset="0"/>
              </a:rPr>
              <a:t>AlwaysPrioritize</a:t>
            </a:r>
            <a:r>
              <a:rPr lang="en-US" sz="2800" dirty="0" smtClean="0">
                <a:solidFill>
                  <a:srgbClr val="C00000"/>
                </a:solidFill>
                <a:ea typeface="Tahoma" pitchFamily="34" charset="0"/>
                <a:cs typeface="Tahoma" pitchFamily="34" charset="0"/>
              </a:rPr>
              <a:t>  meets the bound for 83% of workloads</a:t>
            </a:r>
          </a:p>
          <a:p>
            <a:pPr algn="ctr">
              <a:defRPr/>
            </a:pPr>
            <a:endParaRPr lang="en-US" dirty="0" smtClean="0">
              <a:solidFill>
                <a:srgbClr val="C00000"/>
              </a:solidFill>
              <a:ea typeface="Tahoma" pitchFamily="34" charset="0"/>
              <a:cs typeface="Tahoma" pitchFamily="34" charset="0"/>
            </a:endParaRPr>
          </a:p>
          <a:p>
            <a:pPr algn="ctr">
              <a:defRPr/>
            </a:pPr>
            <a:endParaRPr lang="en-US" dirty="0" smtClean="0">
              <a:solidFill>
                <a:srgbClr val="C00000"/>
              </a:solidFill>
              <a:ea typeface="Tahoma" pitchFamily="34" charset="0"/>
              <a:cs typeface="Tahoma" pitchFamily="34" charset="0"/>
            </a:endParaRPr>
          </a:p>
          <a:p>
            <a:pPr algn="ctr">
              <a:defRPr/>
            </a:pPr>
            <a:endParaRPr lang="en-US" sz="2000" dirty="0" smtClean="0">
              <a:solidFill>
                <a:srgbClr val="C00000"/>
              </a:solidFill>
              <a:ea typeface="Tahoma" pitchFamily="34" charset="0"/>
              <a:cs typeface="Tahoma" pitchFamily="34" charset="0"/>
            </a:endParaRPr>
          </a:p>
          <a:p>
            <a:pPr algn="ctr"/>
            <a:endParaRPr lang="en-US" dirty="0"/>
          </a:p>
        </p:txBody>
      </p:sp>
      <p:sp>
        <p:nvSpPr>
          <p:cNvPr id="17" name="Rectangle 16"/>
          <p:cNvSpPr/>
          <p:nvPr/>
        </p:nvSpPr>
        <p:spPr>
          <a:xfrm>
            <a:off x="69928" y="4905364"/>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smtClean="0">
              <a:solidFill>
                <a:srgbClr val="C00000"/>
              </a:solidFill>
              <a:ea typeface="Tahoma" pitchFamily="34" charset="0"/>
              <a:cs typeface="Tahoma" pitchFamily="34" charset="0"/>
            </a:endParaRPr>
          </a:p>
          <a:p>
            <a:pPr algn="ctr">
              <a:defRPr/>
            </a:pPr>
            <a:r>
              <a:rPr lang="en-US" sz="2800" dirty="0" smtClean="0">
                <a:solidFill>
                  <a:srgbClr val="C00000"/>
                </a:solidFill>
                <a:ea typeface="Tahoma" pitchFamily="34" charset="0"/>
                <a:cs typeface="Tahoma" pitchFamily="34" charset="0"/>
              </a:rPr>
              <a:t>MISE-</a:t>
            </a:r>
            <a:r>
              <a:rPr lang="en-US" sz="2800" dirty="0" err="1" smtClean="0">
                <a:solidFill>
                  <a:srgbClr val="C00000"/>
                </a:solidFill>
                <a:ea typeface="Tahoma" pitchFamily="34" charset="0"/>
                <a:cs typeface="Tahoma" pitchFamily="34" charset="0"/>
              </a:rPr>
              <a:t>QoS</a:t>
            </a:r>
            <a:r>
              <a:rPr lang="en-US" sz="2800" dirty="0" smtClean="0">
                <a:solidFill>
                  <a:srgbClr val="C00000"/>
                </a:solidFill>
                <a:ea typeface="Tahoma" pitchFamily="34" charset="0"/>
                <a:cs typeface="Tahoma" pitchFamily="34" charset="0"/>
              </a:rPr>
              <a:t> correctly predicts whether or not the bound is met for 95.7% of workloads</a:t>
            </a:r>
          </a:p>
          <a:p>
            <a:pPr algn="ctr">
              <a:defRPr/>
            </a:pPr>
            <a:endParaRPr lang="en-US" dirty="0" smtClean="0">
              <a:solidFill>
                <a:srgbClr val="C00000"/>
              </a:solidFill>
              <a:ea typeface="Tahoma" pitchFamily="34" charset="0"/>
              <a:cs typeface="Tahoma" pitchFamily="34" charset="0"/>
            </a:endParaRPr>
          </a:p>
          <a:p>
            <a:pPr algn="ctr"/>
            <a:endParaRPr lang="en-US" dirty="0"/>
          </a:p>
        </p:txBody>
      </p:sp>
      <p:sp>
        <p:nvSpPr>
          <p:cNvPr id="12" name="Slide Number Placeholder 11"/>
          <p:cNvSpPr>
            <a:spLocks noGrp="1"/>
          </p:cNvSpPr>
          <p:nvPr>
            <p:ph type="sldNum" sz="quarter" idx="12"/>
          </p:nvPr>
        </p:nvSpPr>
        <p:spPr/>
        <p:txBody>
          <a:bodyPr/>
          <a:lstStyle/>
          <a:p>
            <a:fld id="{2CF4AA75-1AE0-4593-99DD-33F3F40BED72}" type="slidenum">
              <a:rPr lang="en-US" smtClean="0"/>
              <a:pPr/>
              <a:t>44</a:t>
            </a:fld>
            <a:endParaRPr lang="en-US"/>
          </a:p>
        </p:txBody>
      </p:sp>
    </p:spTree>
    <p:custDataLst>
      <p:tags r:id="rId1"/>
    </p:custDataLst>
  </p:cSld>
  <p:clrMapOvr>
    <a:masterClrMapping/>
  </p:clrMapOvr>
  <p:transition advTm="1259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6" grpId="1"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sz="3600" dirty="0" smtClean="0"/>
              <a:t>Performance of Non-</a:t>
            </a:r>
            <a:r>
              <a:rPr lang="en-US" sz="3600" dirty="0" err="1" smtClean="0"/>
              <a:t>QoS</a:t>
            </a:r>
            <a:r>
              <a:rPr lang="en-US" sz="3600" dirty="0" smtClean="0"/>
              <a:t>-Critical Applications</a:t>
            </a:r>
          </a:p>
        </p:txBody>
      </p:sp>
      <p:sp>
        <p:nvSpPr>
          <p:cNvPr id="12" name="Rectangle 11"/>
          <p:cNvSpPr/>
          <p:nvPr/>
        </p:nvSpPr>
        <p:spPr>
          <a:xfrm>
            <a:off x="428596" y="5573369"/>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000" dirty="0" smtClean="0">
                <a:solidFill>
                  <a:srgbClr val="C00000"/>
                </a:solidFill>
                <a:ea typeface="Tahoma" pitchFamily="34" charset="0"/>
                <a:cs typeface="Tahoma" pitchFamily="34" charset="0"/>
              </a:rPr>
              <a:t>Higher performance when bound is loose</a:t>
            </a:r>
          </a:p>
          <a:p>
            <a:pPr algn="ctr"/>
            <a:endParaRPr lang="en-US" dirty="0"/>
          </a:p>
        </p:txBody>
      </p:sp>
      <p:sp>
        <p:nvSpPr>
          <p:cNvPr id="13" name="TextBox 12"/>
          <p:cNvSpPr txBox="1"/>
          <p:nvPr/>
        </p:nvSpPr>
        <p:spPr>
          <a:xfrm>
            <a:off x="98476" y="5486400"/>
            <a:ext cx="8964613" cy="1015663"/>
          </a:xfrm>
          <a:prstGeom prst="rect">
            <a:avLst/>
          </a:prstGeom>
          <a:solidFill>
            <a:schemeClr val="bg1"/>
          </a:solidFill>
          <a:ln w="25400">
            <a:solidFill>
              <a:schemeClr val="tx1"/>
            </a:solidFill>
          </a:ln>
        </p:spPr>
        <p:txBody>
          <a:bodyPr>
            <a:spAutoFit/>
          </a:bodyPr>
          <a:lstStyle/>
          <a:p>
            <a:pPr lvl="0" algn="ctr"/>
            <a:r>
              <a:rPr lang="en-US" sz="3000" dirty="0" smtClean="0">
                <a:solidFill>
                  <a:srgbClr val="C00000"/>
                </a:solidFill>
                <a:cs typeface="Tahoma" pitchFamily="34" charset="0"/>
              </a:rPr>
              <a:t>When slowdown bound is 10/3 </a:t>
            </a:r>
          </a:p>
          <a:p>
            <a:pPr lvl="0" algn="ctr"/>
            <a:r>
              <a:rPr lang="en-US" sz="3000" dirty="0" smtClean="0">
                <a:solidFill>
                  <a:srgbClr val="C00000"/>
                </a:solidFill>
                <a:cs typeface="Tahoma" pitchFamily="34" charset="0"/>
              </a:rPr>
              <a:t>MISE-</a:t>
            </a:r>
            <a:r>
              <a:rPr lang="en-US" sz="3000" dirty="0" err="1" smtClean="0">
                <a:solidFill>
                  <a:srgbClr val="C00000"/>
                </a:solidFill>
                <a:cs typeface="Tahoma" pitchFamily="34" charset="0"/>
              </a:rPr>
              <a:t>QoS</a:t>
            </a:r>
            <a:r>
              <a:rPr lang="en-US" sz="3000" dirty="0" smtClean="0">
                <a:solidFill>
                  <a:srgbClr val="C00000"/>
                </a:solidFill>
                <a:cs typeface="Tahoma" pitchFamily="34" charset="0"/>
              </a:rPr>
              <a:t> improves system performance by 10%  </a:t>
            </a:r>
            <a:r>
              <a:rPr lang="en-US" sz="3000" dirty="0" smtClean="0">
                <a:solidFill>
                  <a:srgbClr val="C00000"/>
                </a:solidFill>
                <a:latin typeface="+mn-lt"/>
                <a:ea typeface="Tahoma" pitchFamily="34" charset="0"/>
                <a:cs typeface="Tahoma" pitchFamily="34" charset="0"/>
              </a:rPr>
              <a:t> </a:t>
            </a:r>
            <a:endParaRPr lang="en-US" sz="3000" dirty="0">
              <a:solidFill>
                <a:srgbClr val="C00000"/>
              </a:solidFill>
              <a:latin typeface="+mn-lt"/>
              <a:ea typeface="Tahoma" pitchFamily="34" charset="0"/>
              <a:cs typeface="Tahoma" pitchFamily="34" charset="0"/>
            </a:endParaRPr>
          </a:p>
        </p:txBody>
      </p:sp>
      <p:sp>
        <p:nvSpPr>
          <p:cNvPr id="11" name="Slide Number Placeholder 10"/>
          <p:cNvSpPr>
            <a:spLocks noGrp="1"/>
          </p:cNvSpPr>
          <p:nvPr>
            <p:ph type="sldNum" sz="quarter" idx="12"/>
          </p:nvPr>
        </p:nvSpPr>
        <p:spPr/>
        <p:txBody>
          <a:bodyPr/>
          <a:lstStyle/>
          <a:p>
            <a:fld id="{2CF4AA75-1AE0-4593-99DD-33F3F40BED72}" type="slidenum">
              <a:rPr lang="en-US" smtClean="0"/>
              <a:pPr/>
              <a:t>45</a:t>
            </a:fld>
            <a:endParaRPr lang="en-US"/>
          </a:p>
        </p:txBody>
      </p:sp>
      <p:graphicFrame>
        <p:nvGraphicFramePr>
          <p:cNvPr id="18" name="Chart 17"/>
          <p:cNvGraphicFramePr/>
          <p:nvPr/>
        </p:nvGraphicFramePr>
        <p:xfrm>
          <a:off x="762000" y="1524000"/>
          <a:ext cx="7543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a:xfrm>
            <a:off x="2667000" y="1524000"/>
            <a:ext cx="1981200" cy="1676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177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graphicEl>
                                              <a:chart seriesIdx="1" categoryIdx="-4" bldStep="series"/>
                                            </p:graphic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graphicEl>
                                              <a:chart seriesIdx="3" categoryIdx="-4" bldStep="series"/>
                                            </p:graphic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graphicEl>
                                              <a:chart seriesIdx="4" categoryIdx="-4" bldStep="series"/>
                                            </p:graphic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8">
                                            <p:graphicEl>
                                              <a:chart seriesIdx="5" categoryIdx="-4" bldStep="series"/>
                                            </p:graphic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18" grpId="0">
        <p:bldSub>
          <a:bldChart bld="series"/>
        </p:bldSub>
      </p:bldGraphic>
      <p:bldP spid="19" grpId="0" animBg="1"/>
      <p:bldP spid="1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46</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solidFill>
                <a:srgbClr val="92D050"/>
              </a:solidFill>
            </a:endParaRPr>
          </a:p>
          <a:p>
            <a:pPr algn="ctr">
              <a:buClr>
                <a:srgbClr val="00B050"/>
              </a:buClr>
              <a:buSzPct val="120000"/>
              <a:buFont typeface="Wingdings" pitchFamily="2" charset="2"/>
              <a:buChar char="ü"/>
            </a:pP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buClr>
                <a:srgbClr val="00BC55"/>
              </a:buClr>
              <a:buSzPct val="120000"/>
              <a:buFont typeface="Wingdings" pitchFamily="2" charset="2"/>
              <a:buChar char="ü"/>
            </a:pP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Tree>
  </p:cSld>
  <p:clrMapOvr>
    <a:masterClrMapping/>
  </p:clrMapOvr>
  <p:transition advTm="1475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Cache Capacity Contention</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47</a:t>
            </a:fld>
            <a:endParaRPr lang="en-US"/>
          </a:p>
        </p:txBody>
      </p:sp>
      <p:sp>
        <p:nvSpPr>
          <p:cNvPr id="5"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7"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8"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9" name="TextBox 66"/>
          <p:cNvSpPr txBox="1">
            <a:spLocks noChangeArrowheads="1"/>
          </p:cNvSpPr>
          <p:nvPr/>
        </p:nvSpPr>
        <p:spPr bwMode="auto">
          <a:xfrm>
            <a:off x="4398972" y="2758966"/>
            <a:ext cx="1508452" cy="1200329"/>
          </a:xfrm>
          <a:prstGeom prst="rect">
            <a:avLst/>
          </a:prstGeom>
          <a:noFill/>
          <a:ln w="9525">
            <a:noFill/>
            <a:miter lim="800000"/>
            <a:headEnd/>
            <a:tailEnd/>
          </a:ln>
        </p:spPr>
        <p:txBody>
          <a:bodyPr>
            <a:spAutoFit/>
          </a:bodyPr>
          <a:lstStyle/>
          <a:p>
            <a:pPr algn="ctr"/>
            <a:r>
              <a:rPr lang="en-US" sz="2400" dirty="0">
                <a:latin typeface="Tahoma" pitchFamily="34" charset="0"/>
                <a:ea typeface="Tahoma" pitchFamily="34" charset="0"/>
                <a:cs typeface="Tahoma" pitchFamily="34" charset="0"/>
              </a:rPr>
              <a:t>Shared </a:t>
            </a:r>
          </a:p>
          <a:p>
            <a:pPr algn="ctr"/>
            <a:r>
              <a:rPr lang="en-US" sz="2400" dirty="0" smtClean="0">
                <a:latin typeface="Tahoma" pitchFamily="34" charset="0"/>
                <a:ea typeface="Tahoma" pitchFamily="34" charset="0"/>
                <a:cs typeface="Tahoma" pitchFamily="34" charset="0"/>
              </a:rPr>
              <a:t>Cache</a:t>
            </a:r>
          </a:p>
          <a:p>
            <a:pPr algn="ctr"/>
            <a:r>
              <a:rPr lang="en-US" sz="2400" dirty="0" smtClean="0">
                <a:latin typeface="Tahoma" pitchFamily="34" charset="0"/>
                <a:ea typeface="Tahoma" pitchFamily="34" charset="0"/>
                <a:cs typeface="Tahoma" pitchFamily="34" charset="0"/>
              </a:rPr>
              <a:t>Capacity</a:t>
            </a:r>
            <a:endParaRPr lang="en-US" sz="2400" dirty="0">
              <a:latin typeface="Tahoma" pitchFamily="34" charset="0"/>
              <a:ea typeface="Tahoma" pitchFamily="34" charset="0"/>
              <a:cs typeface="Tahoma" pitchFamily="34" charset="0"/>
            </a:endParaRPr>
          </a:p>
        </p:txBody>
      </p:sp>
      <p:sp>
        <p:nvSpPr>
          <p:cNvPr id="10"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11" name="Rectangle 16"/>
          <p:cNvSpPr>
            <a:spLocks noChangeArrowheads="1"/>
          </p:cNvSpPr>
          <p:nvPr/>
        </p:nvSpPr>
        <p:spPr bwMode="auto">
          <a:xfrm>
            <a:off x="2452687"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17"/>
          <p:cNvSpPr txBox="1">
            <a:spLocks noChangeArrowheads="1"/>
          </p:cNvSpPr>
          <p:nvPr/>
        </p:nvSpPr>
        <p:spPr bwMode="auto">
          <a:xfrm>
            <a:off x="2452687"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3" name="Rectangle 16"/>
          <p:cNvSpPr>
            <a:spLocks noChangeArrowheads="1"/>
          </p:cNvSpPr>
          <p:nvPr/>
        </p:nvSpPr>
        <p:spPr bwMode="auto">
          <a:xfrm>
            <a:off x="990600"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17"/>
          <p:cNvSpPr txBox="1">
            <a:spLocks noChangeArrowheads="1"/>
          </p:cNvSpPr>
          <p:nvPr/>
        </p:nvSpPr>
        <p:spPr bwMode="auto">
          <a:xfrm>
            <a:off x="990600"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5" name="Rectangle 16"/>
          <p:cNvSpPr>
            <a:spLocks noChangeArrowheads="1"/>
          </p:cNvSpPr>
          <p:nvPr/>
        </p:nvSpPr>
        <p:spPr bwMode="auto">
          <a:xfrm>
            <a:off x="2452687"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17"/>
          <p:cNvSpPr txBox="1">
            <a:spLocks noChangeArrowheads="1"/>
          </p:cNvSpPr>
          <p:nvPr/>
        </p:nvSpPr>
        <p:spPr bwMode="auto">
          <a:xfrm>
            <a:off x="2452687"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7" name="Rectangle 16"/>
          <p:cNvSpPr>
            <a:spLocks noChangeArrowheads="1"/>
          </p:cNvSpPr>
          <p:nvPr/>
        </p:nvSpPr>
        <p:spPr bwMode="auto">
          <a:xfrm>
            <a:off x="990600"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17"/>
          <p:cNvSpPr txBox="1">
            <a:spLocks noChangeArrowheads="1"/>
          </p:cNvSpPr>
          <p:nvPr/>
        </p:nvSpPr>
        <p:spPr bwMode="auto">
          <a:xfrm>
            <a:off x="990600"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cxnSp>
        <p:nvCxnSpPr>
          <p:cNvPr id="19" name="Straight Connector 18"/>
          <p:cNvCxnSpPr/>
          <p:nvPr/>
        </p:nvCxnSpPr>
        <p:spPr>
          <a:xfrm>
            <a:off x="2133600" y="228600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228337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505200"/>
            <a:ext cx="22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66800" y="3350170"/>
            <a:ext cx="2286000" cy="2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114800" y="2070536"/>
            <a:ext cx="2057400" cy="26538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Tree>
  </p:cSld>
  <p:clrMapOvr>
    <a:masterClrMapping/>
  </p:clrMapOvr>
  <p:transition advTm="132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Capacity Contention</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48</a:t>
            </a:fld>
            <a:endParaRPr lang="en-US"/>
          </a:p>
        </p:txBody>
      </p:sp>
      <p:sp>
        <p:nvSpPr>
          <p:cNvPr id="37" name="Rectangle 65"/>
          <p:cNvSpPr>
            <a:spLocks noChangeArrowheads="1"/>
          </p:cNvSpPr>
          <p:nvPr/>
        </p:nvSpPr>
        <p:spPr bwMode="auto">
          <a:xfrm>
            <a:off x="6183313" y="2006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212075" y="2710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Rectangle 65"/>
          <p:cNvSpPr>
            <a:spLocks noChangeArrowheads="1"/>
          </p:cNvSpPr>
          <p:nvPr/>
        </p:nvSpPr>
        <p:spPr bwMode="auto">
          <a:xfrm>
            <a:off x="2622769" y="2398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2646372" y="2675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1" name="Right Arrow 40"/>
          <p:cNvSpPr/>
          <p:nvPr/>
        </p:nvSpPr>
        <p:spPr>
          <a:xfrm>
            <a:off x="4285596" y="2514600"/>
            <a:ext cx="1734204"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4251434" y="3334404"/>
            <a:ext cx="1692166"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1847196" y="2496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752600" y="1600200"/>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45" name="Left Arrow 44"/>
          <p:cNvSpPr/>
          <p:nvPr/>
        </p:nvSpPr>
        <p:spPr>
          <a:xfrm>
            <a:off x="1784132" y="3352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32332" y="3895463"/>
            <a:ext cx="1524000" cy="523220"/>
          </a:xfrm>
          <a:prstGeom prst="rect">
            <a:avLst/>
          </a:prstGeom>
          <a:noFill/>
        </p:spPr>
        <p:txBody>
          <a:bodyPr wrap="square" rtlCol="0">
            <a:spAutoFit/>
          </a:bodyPr>
          <a:lstStyle/>
          <a:p>
            <a:r>
              <a:rPr lang="en-US" sz="2800" i="1" dirty="0" smtClean="0">
                <a:solidFill>
                  <a:srgbClr val="C00000"/>
                </a:solidFill>
                <a:latin typeface="Tahoma" pitchFamily="34" charset="0"/>
                <a:ea typeface="Tahoma" pitchFamily="34" charset="0"/>
                <a:cs typeface="Tahoma" pitchFamily="34" charset="0"/>
              </a:rPr>
              <a:t>Priority</a:t>
            </a:r>
            <a:endParaRPr lang="en-US" sz="2800" i="1" dirty="0">
              <a:solidFill>
                <a:srgbClr val="C00000"/>
              </a:solidFill>
              <a:latin typeface="Tahoma" pitchFamily="34" charset="0"/>
              <a:ea typeface="Tahoma" pitchFamily="34" charset="0"/>
              <a:cs typeface="Tahoma" pitchFamily="34" charset="0"/>
            </a:endParaRPr>
          </a:p>
        </p:txBody>
      </p:sp>
      <p:sp>
        <p:nvSpPr>
          <p:cNvPr id="49" name="Rectangle 48"/>
          <p:cNvSpPr/>
          <p:nvPr/>
        </p:nvSpPr>
        <p:spPr>
          <a:xfrm>
            <a:off x="4419600" y="213360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9600" y="2106071"/>
            <a:ext cx="990600" cy="914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58" name="Rectangle 57"/>
          <p:cNvSpPr/>
          <p:nvPr/>
        </p:nvSpPr>
        <p:spPr>
          <a:xfrm>
            <a:off x="609600" y="3401471"/>
            <a:ext cx="9906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61" name="Rectangle 60"/>
          <p:cNvSpPr/>
          <p:nvPr/>
        </p:nvSpPr>
        <p:spPr>
          <a:xfrm>
            <a:off x="5265704" y="2137603"/>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8476" y="5105400"/>
            <a:ext cx="8964613" cy="1200329"/>
          </a:xfrm>
          <a:prstGeom prst="rect">
            <a:avLst/>
          </a:prstGeom>
          <a:solidFill>
            <a:schemeClr val="bg1"/>
          </a:solidFill>
          <a:ln w="25400">
            <a:solidFill>
              <a:schemeClr val="tx1"/>
            </a:solidFill>
          </a:ln>
        </p:spPr>
        <p:txBody>
          <a:bodyPr>
            <a:spAutoFit/>
          </a:bodyPr>
          <a:lstStyle/>
          <a:p>
            <a:pPr lvl="0" algn="ctr"/>
            <a:r>
              <a:rPr lang="en-US" sz="3600" i="1" dirty="0" smtClean="0">
                <a:solidFill>
                  <a:srgbClr val="C00000"/>
                </a:solidFill>
                <a:cs typeface="Tahoma" pitchFamily="34" charset="0"/>
              </a:rPr>
              <a:t>Applications evict each other’s blocks </a:t>
            </a:r>
          </a:p>
          <a:p>
            <a:pPr lvl="0" algn="ctr"/>
            <a:r>
              <a:rPr lang="en-US" sz="3600" i="1" dirty="0" smtClean="0">
                <a:solidFill>
                  <a:srgbClr val="C00000"/>
                </a:solidFill>
                <a:cs typeface="Tahoma" pitchFamily="34" charset="0"/>
              </a:rPr>
              <a:t>from the shared cache</a:t>
            </a:r>
            <a:endParaRPr lang="en-US" sz="3600" i="1" dirty="0">
              <a:solidFill>
                <a:srgbClr val="C00000"/>
              </a:solidFill>
              <a:latin typeface="+mn-lt"/>
              <a:ea typeface="Tahoma" pitchFamily="34" charset="0"/>
              <a:cs typeface="Tahoma" pitchFamily="34" charset="0"/>
            </a:endParaRPr>
          </a:p>
        </p:txBody>
      </p:sp>
    </p:spTree>
  </p:cSld>
  <p:clrMapOvr>
    <a:masterClrMapping/>
  </p:clrMapOvr>
  <p:transition advTm="58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3.7037E-6 L 0.31093 -0.0037 " pathEditMode="relative" rAng="0" ptsTypes="AA">
                                      <p:cBhvr>
                                        <p:cTn id="18" dur="2000" fill="hold"/>
                                        <p:tgtEl>
                                          <p:spTgt spid="49"/>
                                        </p:tgtEl>
                                        <p:attrNameLst>
                                          <p:attrName>ppt_x</p:attrName>
                                          <p:attrName>ppt_y</p:attrName>
                                        </p:attrNameLst>
                                      </p:cBhvr>
                                      <p:rCtr x="155" y="-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31093 0.00695 L 0.31093 0.20695 " pathEditMode="relative" rAng="0" ptsTypes="AA">
                                      <p:cBhvr>
                                        <p:cTn id="22" dur="2000" fill="hold"/>
                                        <p:tgtEl>
                                          <p:spTgt spid="49"/>
                                        </p:tgtEl>
                                        <p:attrNameLst>
                                          <p:attrName>ppt_x</p:attrName>
                                          <p:attrName>ppt_y</p:attrName>
                                        </p:attrNameLst>
                                      </p:cBhvr>
                                      <p:rCtr x="0" y="1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3" nodeType="clickEffect">
                                  <p:stCondLst>
                                    <p:cond delay="0"/>
                                  </p:stCondLst>
                                  <p:childTnLst>
                                    <p:animMotion origin="layout" path="M 0.31267 0.22315 L -0.13733 0.22315 " pathEditMode="relative" rAng="0" ptsTypes="AA">
                                      <p:cBhvr>
                                        <p:cTn id="26" dur="2000" fill="hold"/>
                                        <p:tgtEl>
                                          <p:spTgt spid="49"/>
                                        </p:tgtEl>
                                        <p:attrNameLst>
                                          <p:attrName>ppt_x</p:attrName>
                                          <p:attrName>ppt_y</p:attrName>
                                        </p:attrNameLst>
                                      </p:cBhvr>
                                      <p:rCtr x="-225"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5.55556E-7 -0.00926 L 0.225 0.00185 " pathEditMode="relative" rAng="0" ptsTypes="AA">
                                      <p:cBhvr>
                                        <p:cTn id="30" dur="2000" fill="hold"/>
                                        <p:tgtEl>
                                          <p:spTgt spid="61"/>
                                        </p:tgtEl>
                                        <p:attrNameLst>
                                          <p:attrName>ppt_x</p:attrName>
                                          <p:attrName>ppt_y</p:attrName>
                                        </p:attrNameLst>
                                      </p:cBhvr>
                                      <p:rCtr x="112" y="6"/>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2" nodeType="clickEffect">
                                  <p:stCondLst>
                                    <p:cond delay="0"/>
                                  </p:stCondLst>
                                  <p:childTnLst>
                                    <p:animMotion origin="layout" path="M 0.21945 0.00694 L 0.21945 0.20694 " pathEditMode="relative" rAng="0" ptsTypes="AA">
                                      <p:cBhvr>
                                        <p:cTn id="34" dur="2000" fill="hold"/>
                                        <p:tgtEl>
                                          <p:spTgt spid="61"/>
                                        </p:tgtEl>
                                        <p:attrNameLst>
                                          <p:attrName>ppt_x</p:attrName>
                                          <p:attrName>ppt_y</p:attrName>
                                        </p:attrNameLst>
                                      </p:cBhvr>
                                      <p:rCtr x="0" y="1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3" nodeType="clickEffect">
                                  <p:stCondLst>
                                    <p:cond delay="0"/>
                                  </p:stCondLst>
                                  <p:childTnLst>
                                    <p:animMotion origin="layout" path="M 0.22066 0.22083 L -0.22934 0.22083 " pathEditMode="relative" rAng="0" ptsTypes="AA">
                                      <p:cBhvr>
                                        <p:cTn id="38" dur="2000" fill="hold"/>
                                        <p:tgtEl>
                                          <p:spTgt spid="61"/>
                                        </p:tgtEl>
                                        <p:attrNameLst>
                                          <p:attrName>ppt_x</p:attrName>
                                          <p:attrName>ppt_y</p:attrName>
                                        </p:attrNameLst>
                                      </p:cBhvr>
                                      <p:rCtr x="-225" y="0"/>
                                    </p:animMotion>
                                  </p:childTnLst>
                                </p:cTn>
                              </p:par>
                            </p:childTnLst>
                          </p:cTn>
                        </p:par>
                      </p:childTnLst>
                    </p:cTn>
                  </p:par>
                  <p:par>
                    <p:cTn id="39" fill="hold">
                      <p:stCondLst>
                        <p:cond delay="indefinite"/>
                      </p:stCondLst>
                      <p:childTnLst>
                        <p:par>
                          <p:cTn id="40" fill="hold">
                            <p:stCondLst>
                              <p:cond delay="0"/>
                            </p:stCondLst>
                            <p:childTnLst>
                              <p:par>
                                <p:cTn id="41" presetID="56" presetClass="path" presetSubtype="0" accel="50000" decel="50000" fill="hold" grpId="4" nodeType="clickEffect">
                                  <p:stCondLst>
                                    <p:cond delay="0"/>
                                  </p:stCondLst>
                                  <p:childTnLst>
                                    <p:animMotion origin="layout" path="M -0.13733 0.22315 L 0.28593 0.01852 " pathEditMode="relative" rAng="0" ptsTypes="AA">
                                      <p:cBhvr>
                                        <p:cTn id="42" dur="2000" fill="hold"/>
                                        <p:tgtEl>
                                          <p:spTgt spid="49"/>
                                        </p:tgtEl>
                                        <p:attrNameLst>
                                          <p:attrName>ppt_x</p:attrName>
                                          <p:attrName>ppt_y</p:attrName>
                                        </p:attrNameLst>
                                      </p:cBhvr>
                                      <p:rCtr x="212" y="-102"/>
                                    </p:animMotion>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49" grpId="1" animBg="1"/>
      <p:bldP spid="49" grpId="2" animBg="1"/>
      <p:bldP spid="49" grpId="3" animBg="1"/>
      <p:bldP spid="49" grpId="4" animBg="1"/>
      <p:bldP spid="61" grpId="0" animBg="1"/>
      <p:bldP spid="61" grpId="1" animBg="1"/>
      <p:bldP spid="61" grpId="2" animBg="1"/>
      <p:bldP spid="61" grpId="3"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49</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solidFill>
                <a:srgbClr val="92D050"/>
              </a:solidFill>
            </a:endParaRPr>
          </a:p>
          <a:p>
            <a:pPr algn="ctr">
              <a:buClr>
                <a:srgbClr val="00B050"/>
              </a:buClr>
              <a:buSzPct val="120000"/>
              <a:buFont typeface="Wingdings" pitchFamily="2" charset="2"/>
              <a:buChar char="ü"/>
            </a:pP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buClr>
                <a:srgbClr val="00BC55"/>
              </a:buClr>
              <a:buSzPct val="120000"/>
              <a:buFont typeface="Wingdings" pitchFamily="2" charset="2"/>
              <a:buChar char="ü"/>
            </a:pP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rPr>
              <a:t>Application Slowdown Model</a:t>
            </a:r>
          </a:p>
          <a:p>
            <a:pPr algn="ctr"/>
            <a:r>
              <a:rPr lang="en-US" sz="2200" b="1" i="1" dirty="0" smtClean="0">
                <a:solidFill>
                  <a:schemeClr val="tx1"/>
                </a:solidFill>
              </a:rPr>
              <a:t>and its uses</a:t>
            </a:r>
            <a:endParaRPr lang="en-US" sz="2200" b="1" i="1" dirty="0">
              <a:solidFill>
                <a:schemeClr val="tx1"/>
              </a:solidFill>
            </a:endParaRPr>
          </a:p>
        </p:txBody>
      </p:sp>
    </p:spTree>
  </p:cSld>
  <p:clrMapOvr>
    <a:masterClrMapping/>
  </p:clrMapOvr>
  <p:transition advTm="60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a:t>
            </a:r>
            <a:br>
              <a:rPr lang="en-US" dirty="0" smtClean="0"/>
            </a:br>
            <a:r>
              <a:rPr lang="en-US" dirty="0" smtClean="0"/>
              <a:t>Shared Resource Interference</a:t>
            </a:r>
            <a:endParaRPr lang="en-US" dirty="0"/>
          </a:p>
        </p:txBody>
      </p:sp>
      <p:graphicFrame>
        <p:nvGraphicFramePr>
          <p:cNvPr id="6" name="Chart 5"/>
          <p:cNvGraphicFramePr/>
          <p:nvPr/>
        </p:nvGraphicFramePr>
        <p:xfrm>
          <a:off x="0" y="1371600"/>
          <a:ext cx="4643438"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00562" y="1371600"/>
          <a:ext cx="4643438" cy="328614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85720" y="5745777"/>
            <a:ext cx="8572560" cy="646331"/>
          </a:xfrm>
          <a:prstGeom prst="rect">
            <a:avLst/>
          </a:prstGeom>
          <a:noFill/>
          <a:ln w="25400">
            <a:noFill/>
          </a:ln>
        </p:spPr>
        <p:txBody>
          <a:bodyPr wrap="square" anchor="ctr">
            <a:spAutoFit/>
          </a:bodyPr>
          <a:lstStyle/>
          <a:p>
            <a:pPr algn="ctr">
              <a:defRPr/>
            </a:pPr>
            <a:r>
              <a:rPr lang="en-US" sz="3600" i="1" dirty="0" smtClean="0">
                <a:solidFill>
                  <a:srgbClr val="C00000"/>
                </a:solidFill>
                <a:latin typeface="+mn-lt"/>
                <a:ea typeface="Tahoma" pitchFamily="34" charset="0"/>
                <a:cs typeface="Tahoma" pitchFamily="34" charset="0"/>
              </a:rPr>
              <a:t>2. Unpredictable application slowdowns</a:t>
            </a:r>
            <a:endParaRPr lang="en-US" sz="3600" i="1" dirty="0">
              <a:solidFill>
                <a:srgbClr val="C00000"/>
              </a:solidFill>
              <a:latin typeface="+mn-lt"/>
              <a:ea typeface="Tahoma" pitchFamily="34" charset="0"/>
              <a:cs typeface="Tahoma" pitchFamily="34" charset="0"/>
            </a:endParaRPr>
          </a:p>
        </p:txBody>
      </p:sp>
      <p:sp>
        <p:nvSpPr>
          <p:cNvPr id="12" name="Oval 11"/>
          <p:cNvSpPr/>
          <p:nvPr/>
        </p:nvSpPr>
        <p:spPr>
          <a:xfrm>
            <a:off x="5368490" y="4189214"/>
            <a:ext cx="18232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286" y="5205680"/>
            <a:ext cx="8572560" cy="646331"/>
          </a:xfrm>
          <a:prstGeom prst="rect">
            <a:avLst/>
          </a:prstGeom>
          <a:noFill/>
          <a:ln w="25400">
            <a:noFill/>
          </a:ln>
        </p:spPr>
        <p:txBody>
          <a:bodyPr wrap="square" anchor="ctr">
            <a:spAutoFit/>
          </a:bodyPr>
          <a:lstStyle/>
          <a:p>
            <a:pPr algn="ctr">
              <a:defRPr/>
            </a:pPr>
            <a:r>
              <a:rPr lang="en-US" sz="3600" i="1" dirty="0" smtClean="0">
                <a:solidFill>
                  <a:srgbClr val="C00000"/>
                </a:solidFill>
                <a:ea typeface="Tahoma" pitchFamily="34" charset="0"/>
                <a:cs typeface="Tahoma" pitchFamily="34" charset="0"/>
              </a:rPr>
              <a:t>1. High application slowdowns</a:t>
            </a:r>
            <a:endParaRPr lang="en-US" sz="3600" i="1" dirty="0">
              <a:solidFill>
                <a:srgbClr val="C00000"/>
              </a:solidFill>
              <a:latin typeface="+mn-lt"/>
              <a:ea typeface="Tahoma" pitchFamily="34" charset="0"/>
              <a:cs typeface="Tahoma" pitchFamily="34" charset="0"/>
            </a:endParaRPr>
          </a:p>
        </p:txBody>
      </p:sp>
      <p:sp>
        <p:nvSpPr>
          <p:cNvPr id="13" name="Oval 12"/>
          <p:cNvSpPr/>
          <p:nvPr/>
        </p:nvSpPr>
        <p:spPr>
          <a:xfrm>
            <a:off x="843788" y="4206563"/>
            <a:ext cx="18232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2CF4AA75-1AE0-4593-99DD-33F3F40BED72}" type="slidenum">
              <a:rPr lang="en-US" smtClean="0"/>
              <a:pPr/>
              <a:t>5</a:t>
            </a:fld>
            <a:endParaRPr lang="en-US"/>
          </a:p>
        </p:txBody>
      </p:sp>
      <p:sp>
        <p:nvSpPr>
          <p:cNvPr id="16" name="TextBox 15"/>
          <p:cNvSpPr txBox="1"/>
          <p:nvPr/>
        </p:nvSpPr>
        <p:spPr>
          <a:xfrm>
            <a:off x="2819400" y="4231104"/>
            <a:ext cx="1676400" cy="369332"/>
          </a:xfrm>
          <a:prstGeom prst="rect">
            <a:avLst/>
          </a:prstGeom>
          <a:solidFill>
            <a:schemeClr val="bg1"/>
          </a:solidFill>
        </p:spPr>
        <p:txBody>
          <a:bodyPr wrap="square" rtlCol="0">
            <a:spAutoFit/>
          </a:bodyPr>
          <a:lstStyle/>
          <a:p>
            <a:pPr algn="ctr"/>
            <a:r>
              <a:rPr lang="en-US" b="1" dirty="0" err="1" smtClean="0">
                <a:latin typeface="Tahoma" pitchFamily="34" charset="0"/>
                <a:ea typeface="Tahoma" pitchFamily="34" charset="0"/>
                <a:cs typeface="Tahoma" pitchFamily="34" charset="0"/>
              </a:rPr>
              <a:t>gcc</a:t>
            </a:r>
            <a:r>
              <a:rPr lang="en-US" b="1" dirty="0" smtClean="0">
                <a:latin typeface="Tahoma" pitchFamily="34" charset="0"/>
                <a:ea typeface="Tahoma" pitchFamily="34" charset="0"/>
                <a:cs typeface="Tahoma" pitchFamily="34" charset="0"/>
              </a:rPr>
              <a:t> (core 1)</a:t>
            </a:r>
            <a:endParaRPr lang="en-US" b="1" dirty="0">
              <a:latin typeface="Tahoma" pitchFamily="34" charset="0"/>
              <a:ea typeface="Tahoma" pitchFamily="34" charset="0"/>
              <a:cs typeface="Tahoma" pitchFamily="34" charset="0"/>
            </a:endParaRPr>
          </a:p>
        </p:txBody>
      </p:sp>
      <p:sp>
        <p:nvSpPr>
          <p:cNvPr id="17" name="TextBox 16"/>
          <p:cNvSpPr txBox="1"/>
          <p:nvPr/>
        </p:nvSpPr>
        <p:spPr>
          <a:xfrm>
            <a:off x="7315200" y="4267200"/>
            <a:ext cx="1676400" cy="369332"/>
          </a:xfrm>
          <a:prstGeom prst="rect">
            <a:avLst/>
          </a:prstGeom>
          <a:solidFill>
            <a:schemeClr val="bg1"/>
          </a:solidFill>
        </p:spPr>
        <p:txBody>
          <a:bodyPr wrap="square" rtlCol="0">
            <a:spAutoFit/>
          </a:bodyPr>
          <a:lstStyle/>
          <a:p>
            <a:pPr algn="ctr"/>
            <a:r>
              <a:rPr lang="en-US" b="1" dirty="0" err="1" smtClean="0">
                <a:latin typeface="Tahoma" pitchFamily="34" charset="0"/>
                <a:ea typeface="Tahoma" pitchFamily="34" charset="0"/>
                <a:cs typeface="Tahoma" pitchFamily="34" charset="0"/>
              </a:rPr>
              <a:t>mcf</a:t>
            </a:r>
            <a:r>
              <a:rPr lang="en-US" b="1" dirty="0" smtClean="0">
                <a:latin typeface="Tahoma" pitchFamily="34" charset="0"/>
                <a:ea typeface="Tahoma" pitchFamily="34" charset="0"/>
                <a:cs typeface="Tahoma" pitchFamily="34" charset="0"/>
              </a:rPr>
              <a:t> (core 1)</a:t>
            </a:r>
            <a:endParaRPr lang="en-US" b="1" dirty="0">
              <a:latin typeface="Tahoma" pitchFamily="34" charset="0"/>
              <a:ea typeface="Tahoma" pitchFamily="34" charset="0"/>
              <a:cs typeface="Tahoma" pitchFamily="34" charset="0"/>
            </a:endParaRPr>
          </a:p>
        </p:txBody>
      </p:sp>
    </p:spTree>
    <p:custDataLst>
      <p:tags r:id="rId1"/>
    </p:custDataLst>
  </p:cSld>
  <p:clrMapOvr>
    <a:masterClrMapping/>
  </p:clrMapOvr>
  <p:transition advTm="741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0" dur="500"/>
                                        <p:tgtEl>
                                          <p:spTgt spid="8">
                                            <p:graphicEl>
                                              <a:chart seriesIdx="-3" categoryIdx="-3" bldStep="gridLegen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5" dur="500"/>
                                        <p:tgtEl>
                                          <p:spTgt spid="8">
                                            <p:graphicEl>
                                              <a:chart seriesIdx="0" categoryIdx="-4" bldStep="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8" dur="500"/>
                                        <p:tgtEl>
                                          <p:spTgt spid="6">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8" grpId="0">
        <p:bldSub>
          <a:bldChart bld="series"/>
        </p:bldSub>
      </p:bldGraphic>
      <p:bldP spid="10" grpId="0"/>
      <p:bldP spid="12" grpId="0" animBg="1"/>
      <p:bldP spid="11" grpId="0"/>
      <p:bldP spid="13"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Estimating Cache and Memory Slowdowns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50</a:t>
            </a:fld>
            <a:endParaRPr lang="en-US"/>
          </a:p>
        </p:txBody>
      </p:sp>
      <p:sp>
        <p:nvSpPr>
          <p:cNvPr id="7" name="Rectangle 12"/>
          <p:cNvSpPr>
            <a:spLocks noChangeArrowheads="1"/>
          </p:cNvSpPr>
          <p:nvPr/>
        </p:nvSpPr>
        <p:spPr bwMode="auto">
          <a:xfrm>
            <a:off x="212725"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3"/>
          <p:cNvSpPr txBox="1">
            <a:spLocks noChangeArrowheads="1"/>
          </p:cNvSpPr>
          <p:nvPr/>
        </p:nvSpPr>
        <p:spPr bwMode="auto">
          <a:xfrm>
            <a:off x="212725" y="2301825"/>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9" name="Rectangle 16"/>
          <p:cNvSpPr>
            <a:spLocks noChangeArrowheads="1"/>
          </p:cNvSpPr>
          <p:nvPr/>
        </p:nvSpPr>
        <p:spPr bwMode="auto">
          <a:xfrm>
            <a:off x="1067678"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17"/>
          <p:cNvSpPr txBox="1">
            <a:spLocks noChangeArrowheads="1"/>
          </p:cNvSpPr>
          <p:nvPr/>
        </p:nvSpPr>
        <p:spPr bwMode="auto">
          <a:xfrm>
            <a:off x="1067678"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19"/>
          <p:cNvSpPr>
            <a:spLocks noChangeArrowheads="1"/>
          </p:cNvSpPr>
          <p:nvPr/>
        </p:nvSpPr>
        <p:spPr bwMode="auto">
          <a:xfrm>
            <a:off x="1922631"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0"/>
          <p:cNvSpPr txBox="1">
            <a:spLocks noChangeArrowheads="1"/>
          </p:cNvSpPr>
          <p:nvPr/>
        </p:nvSpPr>
        <p:spPr bwMode="auto">
          <a:xfrm>
            <a:off x="1922631"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2"/>
          <p:cNvSpPr>
            <a:spLocks noChangeArrowheads="1"/>
          </p:cNvSpPr>
          <p:nvPr/>
        </p:nvSpPr>
        <p:spPr bwMode="auto">
          <a:xfrm>
            <a:off x="2775997" y="2133600"/>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3"/>
          <p:cNvSpPr txBox="1">
            <a:spLocks noChangeArrowheads="1"/>
          </p:cNvSpPr>
          <p:nvPr/>
        </p:nvSpPr>
        <p:spPr bwMode="auto">
          <a:xfrm>
            <a:off x="2775997" y="230182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5"/>
          <p:cNvSpPr>
            <a:spLocks noChangeArrowheads="1"/>
          </p:cNvSpPr>
          <p:nvPr/>
        </p:nvSpPr>
        <p:spPr bwMode="auto">
          <a:xfrm>
            <a:off x="212725"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6"/>
          <p:cNvSpPr txBox="1">
            <a:spLocks noChangeArrowheads="1"/>
          </p:cNvSpPr>
          <p:nvPr/>
        </p:nvSpPr>
        <p:spPr bwMode="auto">
          <a:xfrm>
            <a:off x="212725"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28"/>
          <p:cNvSpPr>
            <a:spLocks noChangeArrowheads="1"/>
          </p:cNvSpPr>
          <p:nvPr/>
        </p:nvSpPr>
        <p:spPr bwMode="auto">
          <a:xfrm>
            <a:off x="1067678"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29"/>
          <p:cNvSpPr txBox="1">
            <a:spLocks noChangeArrowheads="1"/>
          </p:cNvSpPr>
          <p:nvPr/>
        </p:nvSpPr>
        <p:spPr bwMode="auto">
          <a:xfrm>
            <a:off x="1067678"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9" name="Rectangle 31"/>
          <p:cNvSpPr>
            <a:spLocks noChangeArrowheads="1"/>
          </p:cNvSpPr>
          <p:nvPr/>
        </p:nvSpPr>
        <p:spPr bwMode="auto">
          <a:xfrm>
            <a:off x="1922631"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2"/>
          <p:cNvSpPr txBox="1">
            <a:spLocks noChangeArrowheads="1"/>
          </p:cNvSpPr>
          <p:nvPr/>
        </p:nvSpPr>
        <p:spPr bwMode="auto">
          <a:xfrm>
            <a:off x="1922631" y="3080140"/>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21" name="Rectangle 36"/>
          <p:cNvSpPr>
            <a:spLocks noChangeArrowheads="1"/>
          </p:cNvSpPr>
          <p:nvPr/>
        </p:nvSpPr>
        <p:spPr bwMode="auto">
          <a:xfrm>
            <a:off x="2775997" y="2912353"/>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37"/>
          <p:cNvSpPr txBox="1">
            <a:spLocks noChangeArrowheads="1"/>
          </p:cNvSpPr>
          <p:nvPr/>
        </p:nvSpPr>
        <p:spPr bwMode="auto">
          <a:xfrm>
            <a:off x="2775997" y="3080140"/>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1"/>
          <p:cNvSpPr>
            <a:spLocks noChangeArrowheads="1"/>
          </p:cNvSpPr>
          <p:nvPr/>
        </p:nvSpPr>
        <p:spPr bwMode="auto">
          <a:xfrm>
            <a:off x="212725"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2"/>
          <p:cNvSpPr txBox="1">
            <a:spLocks noChangeArrowheads="1"/>
          </p:cNvSpPr>
          <p:nvPr/>
        </p:nvSpPr>
        <p:spPr bwMode="auto">
          <a:xfrm>
            <a:off x="212725"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5"/>
          <p:cNvSpPr>
            <a:spLocks noChangeArrowheads="1"/>
          </p:cNvSpPr>
          <p:nvPr/>
        </p:nvSpPr>
        <p:spPr bwMode="auto">
          <a:xfrm>
            <a:off x="1067678"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6"/>
          <p:cNvSpPr txBox="1">
            <a:spLocks noChangeArrowheads="1"/>
          </p:cNvSpPr>
          <p:nvPr/>
        </p:nvSpPr>
        <p:spPr bwMode="auto">
          <a:xfrm>
            <a:off x="1067678"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48"/>
          <p:cNvSpPr>
            <a:spLocks noChangeArrowheads="1"/>
          </p:cNvSpPr>
          <p:nvPr/>
        </p:nvSpPr>
        <p:spPr bwMode="auto">
          <a:xfrm>
            <a:off x="1922631"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49"/>
          <p:cNvSpPr txBox="1">
            <a:spLocks noChangeArrowheads="1"/>
          </p:cNvSpPr>
          <p:nvPr/>
        </p:nvSpPr>
        <p:spPr bwMode="auto">
          <a:xfrm>
            <a:off x="1922631"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1"/>
          <p:cNvSpPr>
            <a:spLocks noChangeArrowheads="1"/>
          </p:cNvSpPr>
          <p:nvPr/>
        </p:nvSpPr>
        <p:spPr bwMode="auto">
          <a:xfrm>
            <a:off x="2775997" y="369110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2"/>
          <p:cNvSpPr txBox="1">
            <a:spLocks noChangeArrowheads="1"/>
          </p:cNvSpPr>
          <p:nvPr/>
        </p:nvSpPr>
        <p:spPr bwMode="auto">
          <a:xfrm>
            <a:off x="2775997" y="385889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4"/>
          <p:cNvSpPr>
            <a:spLocks noChangeArrowheads="1"/>
          </p:cNvSpPr>
          <p:nvPr/>
        </p:nvSpPr>
        <p:spPr bwMode="auto">
          <a:xfrm>
            <a:off x="212725"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5"/>
          <p:cNvSpPr txBox="1">
            <a:spLocks noChangeArrowheads="1"/>
          </p:cNvSpPr>
          <p:nvPr/>
        </p:nvSpPr>
        <p:spPr bwMode="auto">
          <a:xfrm>
            <a:off x="212725"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57"/>
          <p:cNvSpPr>
            <a:spLocks noChangeArrowheads="1"/>
          </p:cNvSpPr>
          <p:nvPr/>
        </p:nvSpPr>
        <p:spPr bwMode="auto">
          <a:xfrm>
            <a:off x="1067678"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58"/>
          <p:cNvSpPr txBox="1">
            <a:spLocks noChangeArrowheads="1"/>
          </p:cNvSpPr>
          <p:nvPr/>
        </p:nvSpPr>
        <p:spPr bwMode="auto">
          <a:xfrm>
            <a:off x="1067678"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0"/>
          <p:cNvSpPr>
            <a:spLocks noChangeArrowheads="1"/>
          </p:cNvSpPr>
          <p:nvPr/>
        </p:nvSpPr>
        <p:spPr bwMode="auto">
          <a:xfrm>
            <a:off x="1922631"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1"/>
          <p:cNvSpPr txBox="1">
            <a:spLocks noChangeArrowheads="1"/>
          </p:cNvSpPr>
          <p:nvPr/>
        </p:nvSpPr>
        <p:spPr bwMode="auto">
          <a:xfrm>
            <a:off x="1922631"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3"/>
          <p:cNvSpPr>
            <a:spLocks noChangeArrowheads="1"/>
          </p:cNvSpPr>
          <p:nvPr/>
        </p:nvSpPr>
        <p:spPr bwMode="auto">
          <a:xfrm>
            <a:off x="2775997" y="4469859"/>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8" name="TextBox 64"/>
          <p:cNvSpPr txBox="1">
            <a:spLocks noChangeArrowheads="1"/>
          </p:cNvSpPr>
          <p:nvPr/>
        </p:nvSpPr>
        <p:spPr bwMode="auto">
          <a:xfrm>
            <a:off x="2775997" y="4637646"/>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9" name="Rectangle 65"/>
          <p:cNvSpPr>
            <a:spLocks noChangeArrowheads="1"/>
          </p:cNvSpPr>
          <p:nvPr/>
        </p:nvSpPr>
        <p:spPr bwMode="auto">
          <a:xfrm>
            <a:off x="6818532" y="2387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6847294" y="3091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41" name="Rectangle 65"/>
          <p:cNvSpPr>
            <a:spLocks noChangeArrowheads="1"/>
          </p:cNvSpPr>
          <p:nvPr/>
        </p:nvSpPr>
        <p:spPr bwMode="auto">
          <a:xfrm>
            <a:off x="4375369" y="2779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2" name="TextBox 66"/>
          <p:cNvSpPr txBox="1">
            <a:spLocks noChangeArrowheads="1"/>
          </p:cNvSpPr>
          <p:nvPr/>
        </p:nvSpPr>
        <p:spPr bwMode="auto">
          <a:xfrm>
            <a:off x="4398972" y="3056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4" name="Right Arrow 43"/>
          <p:cNvSpPr/>
          <p:nvPr/>
        </p:nvSpPr>
        <p:spPr>
          <a:xfrm>
            <a:off x="6038196" y="2895600"/>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p:cNvSpPr/>
          <p:nvPr/>
        </p:nvSpPr>
        <p:spPr>
          <a:xfrm>
            <a:off x="6004034" y="3715404"/>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599796" y="2877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505200" y="4472226"/>
            <a:ext cx="1981200" cy="861774"/>
          </a:xfrm>
          <a:prstGeom prst="rect">
            <a:avLst/>
          </a:prstGeom>
          <a:noFill/>
        </p:spPr>
        <p:txBody>
          <a:bodyPr wrap="square" rtlCol="0">
            <a:spAutoFit/>
          </a:bodyPr>
          <a:lstStyle/>
          <a:p>
            <a:r>
              <a:rPr lang="en-US" sz="2500" b="1" i="1" dirty="0" smtClean="0"/>
              <a:t>Cache </a:t>
            </a:r>
          </a:p>
          <a:p>
            <a:r>
              <a:rPr lang="en-US" sz="2500" b="1" i="1" dirty="0" smtClean="0"/>
              <a:t>Service Rate</a:t>
            </a:r>
            <a:endParaRPr lang="en-US" sz="2500" b="1" i="1" dirty="0"/>
          </a:p>
        </p:txBody>
      </p:sp>
      <p:sp>
        <p:nvSpPr>
          <p:cNvPr id="51" name="Left Arrow 50"/>
          <p:cNvSpPr/>
          <p:nvPr/>
        </p:nvSpPr>
        <p:spPr>
          <a:xfrm>
            <a:off x="3536732" y="3733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486400" y="4472226"/>
            <a:ext cx="1981200" cy="861774"/>
          </a:xfrm>
          <a:prstGeom prst="rect">
            <a:avLst/>
          </a:prstGeom>
          <a:noFill/>
        </p:spPr>
        <p:txBody>
          <a:bodyPr wrap="square" rtlCol="0">
            <a:spAutoFit/>
          </a:bodyPr>
          <a:lstStyle/>
          <a:p>
            <a:r>
              <a:rPr lang="en-US" sz="2500" i="1" dirty="0" smtClean="0"/>
              <a:t>Memory Service Rate</a:t>
            </a:r>
            <a:endParaRPr lang="en-US" sz="2500" i="1" dirty="0"/>
          </a:p>
        </p:txBody>
      </p:sp>
    </p:spTree>
    <p:custDataLst>
      <p:tags r:id="rId1"/>
    </p:custDataLst>
  </p:cSld>
  <p:clrMapOvr>
    <a:masterClrMapping/>
  </p:clrMapOvr>
  <p:transition spd="slow" advTm="35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 Rates vs. Access Rates</a:t>
            </a:r>
            <a:endParaRPr lang="en-US" dirty="0"/>
          </a:p>
        </p:txBody>
      </p:sp>
      <p:sp>
        <p:nvSpPr>
          <p:cNvPr id="4" name="Slide Number Placeholder 3"/>
          <p:cNvSpPr>
            <a:spLocks noGrp="1"/>
          </p:cNvSpPr>
          <p:nvPr>
            <p:ph type="sldNum" sz="quarter" idx="12"/>
          </p:nvPr>
        </p:nvSpPr>
        <p:spPr>
          <a:xfrm>
            <a:off x="6934200" y="6416675"/>
            <a:ext cx="2133600" cy="365125"/>
          </a:xfrm>
        </p:spPr>
        <p:txBody>
          <a:bodyPr/>
          <a:lstStyle/>
          <a:p>
            <a:fld id="{2CF4AA75-1AE0-4593-99DD-33F3F40BED72}" type="slidenum">
              <a:rPr lang="en-US" smtClean="0"/>
              <a:pPr/>
              <a:t>51</a:t>
            </a:fld>
            <a:endParaRPr lang="en-US"/>
          </a:p>
        </p:txBody>
      </p:sp>
      <p:sp>
        <p:nvSpPr>
          <p:cNvPr id="50" name="Rectangle 49"/>
          <p:cNvSpPr/>
          <p:nvPr/>
        </p:nvSpPr>
        <p:spPr>
          <a:xfrm>
            <a:off x="69928" y="5262554"/>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smtClean="0">
              <a:solidFill>
                <a:srgbClr val="C00000"/>
              </a:solidFill>
              <a:ea typeface="Tahoma" pitchFamily="34" charset="0"/>
              <a:cs typeface="Tahoma" pitchFamily="34" charset="0"/>
            </a:endParaRPr>
          </a:p>
          <a:p>
            <a:pPr algn="ctr">
              <a:defRPr/>
            </a:pPr>
            <a:r>
              <a:rPr lang="en-US" sz="3300" dirty="0" smtClean="0">
                <a:solidFill>
                  <a:srgbClr val="C00000"/>
                </a:solidFill>
                <a:ea typeface="Tahoma" pitchFamily="34" charset="0"/>
                <a:cs typeface="Tahoma" pitchFamily="34" charset="0"/>
              </a:rPr>
              <a:t>Request service and access rates are tightly coupled </a:t>
            </a:r>
          </a:p>
          <a:p>
            <a:pPr algn="ctr">
              <a:defRPr/>
            </a:pPr>
            <a:endParaRPr lang="en-US" dirty="0" smtClean="0">
              <a:solidFill>
                <a:srgbClr val="C00000"/>
              </a:solidFill>
              <a:ea typeface="Tahoma" pitchFamily="34" charset="0"/>
              <a:cs typeface="Tahoma" pitchFamily="34" charset="0"/>
            </a:endParaRPr>
          </a:p>
          <a:p>
            <a:pPr algn="ctr"/>
            <a:endParaRPr lang="en-US" dirty="0"/>
          </a:p>
        </p:txBody>
      </p:sp>
      <p:sp>
        <p:nvSpPr>
          <p:cNvPr id="49" name="Rectangle 12"/>
          <p:cNvSpPr>
            <a:spLocks noChangeArrowheads="1"/>
          </p:cNvSpPr>
          <p:nvPr/>
        </p:nvSpPr>
        <p:spPr bwMode="auto">
          <a:xfrm>
            <a:off x="212725"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1" name="TextBox 13"/>
          <p:cNvSpPr txBox="1">
            <a:spLocks noChangeArrowheads="1"/>
          </p:cNvSpPr>
          <p:nvPr/>
        </p:nvSpPr>
        <p:spPr bwMode="auto">
          <a:xfrm>
            <a:off x="212725" y="2301825"/>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52" name="Rectangle 16"/>
          <p:cNvSpPr>
            <a:spLocks noChangeArrowheads="1"/>
          </p:cNvSpPr>
          <p:nvPr/>
        </p:nvSpPr>
        <p:spPr bwMode="auto">
          <a:xfrm>
            <a:off x="1067678"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3" name="TextBox 17"/>
          <p:cNvSpPr txBox="1">
            <a:spLocks noChangeArrowheads="1"/>
          </p:cNvSpPr>
          <p:nvPr/>
        </p:nvSpPr>
        <p:spPr bwMode="auto">
          <a:xfrm>
            <a:off x="1067678"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54" name="Rectangle 19"/>
          <p:cNvSpPr>
            <a:spLocks noChangeArrowheads="1"/>
          </p:cNvSpPr>
          <p:nvPr/>
        </p:nvSpPr>
        <p:spPr bwMode="auto">
          <a:xfrm>
            <a:off x="1922631"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5" name="TextBox 20"/>
          <p:cNvSpPr txBox="1">
            <a:spLocks noChangeArrowheads="1"/>
          </p:cNvSpPr>
          <p:nvPr/>
        </p:nvSpPr>
        <p:spPr bwMode="auto">
          <a:xfrm>
            <a:off x="1922631"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56" name="Rectangle 22"/>
          <p:cNvSpPr>
            <a:spLocks noChangeArrowheads="1"/>
          </p:cNvSpPr>
          <p:nvPr/>
        </p:nvSpPr>
        <p:spPr bwMode="auto">
          <a:xfrm>
            <a:off x="2775997" y="2133600"/>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7" name="TextBox 23"/>
          <p:cNvSpPr txBox="1">
            <a:spLocks noChangeArrowheads="1"/>
          </p:cNvSpPr>
          <p:nvPr/>
        </p:nvSpPr>
        <p:spPr bwMode="auto">
          <a:xfrm>
            <a:off x="2775997" y="230182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58" name="Rectangle 25"/>
          <p:cNvSpPr>
            <a:spLocks noChangeArrowheads="1"/>
          </p:cNvSpPr>
          <p:nvPr/>
        </p:nvSpPr>
        <p:spPr bwMode="auto">
          <a:xfrm>
            <a:off x="212725"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59" name="TextBox 26"/>
          <p:cNvSpPr txBox="1">
            <a:spLocks noChangeArrowheads="1"/>
          </p:cNvSpPr>
          <p:nvPr/>
        </p:nvSpPr>
        <p:spPr bwMode="auto">
          <a:xfrm>
            <a:off x="212725"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60" name="Rectangle 28"/>
          <p:cNvSpPr>
            <a:spLocks noChangeArrowheads="1"/>
          </p:cNvSpPr>
          <p:nvPr/>
        </p:nvSpPr>
        <p:spPr bwMode="auto">
          <a:xfrm>
            <a:off x="1067678"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1" name="TextBox 29"/>
          <p:cNvSpPr txBox="1">
            <a:spLocks noChangeArrowheads="1"/>
          </p:cNvSpPr>
          <p:nvPr/>
        </p:nvSpPr>
        <p:spPr bwMode="auto">
          <a:xfrm>
            <a:off x="1067678"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62" name="Rectangle 31"/>
          <p:cNvSpPr>
            <a:spLocks noChangeArrowheads="1"/>
          </p:cNvSpPr>
          <p:nvPr/>
        </p:nvSpPr>
        <p:spPr bwMode="auto">
          <a:xfrm>
            <a:off x="1922631"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3" name="TextBox 32"/>
          <p:cNvSpPr txBox="1">
            <a:spLocks noChangeArrowheads="1"/>
          </p:cNvSpPr>
          <p:nvPr/>
        </p:nvSpPr>
        <p:spPr bwMode="auto">
          <a:xfrm>
            <a:off x="1922631" y="3080140"/>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64" name="Rectangle 36"/>
          <p:cNvSpPr>
            <a:spLocks noChangeArrowheads="1"/>
          </p:cNvSpPr>
          <p:nvPr/>
        </p:nvSpPr>
        <p:spPr bwMode="auto">
          <a:xfrm>
            <a:off x="2775997" y="2912353"/>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5" name="TextBox 37"/>
          <p:cNvSpPr txBox="1">
            <a:spLocks noChangeArrowheads="1"/>
          </p:cNvSpPr>
          <p:nvPr/>
        </p:nvSpPr>
        <p:spPr bwMode="auto">
          <a:xfrm>
            <a:off x="2775997" y="3080140"/>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66" name="Rectangle 41"/>
          <p:cNvSpPr>
            <a:spLocks noChangeArrowheads="1"/>
          </p:cNvSpPr>
          <p:nvPr/>
        </p:nvSpPr>
        <p:spPr bwMode="auto">
          <a:xfrm>
            <a:off x="212725"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7" name="TextBox 42"/>
          <p:cNvSpPr txBox="1">
            <a:spLocks noChangeArrowheads="1"/>
          </p:cNvSpPr>
          <p:nvPr/>
        </p:nvSpPr>
        <p:spPr bwMode="auto">
          <a:xfrm>
            <a:off x="212725"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68" name="Rectangle 45"/>
          <p:cNvSpPr>
            <a:spLocks noChangeArrowheads="1"/>
          </p:cNvSpPr>
          <p:nvPr/>
        </p:nvSpPr>
        <p:spPr bwMode="auto">
          <a:xfrm>
            <a:off x="1067678"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9" name="TextBox 46"/>
          <p:cNvSpPr txBox="1">
            <a:spLocks noChangeArrowheads="1"/>
          </p:cNvSpPr>
          <p:nvPr/>
        </p:nvSpPr>
        <p:spPr bwMode="auto">
          <a:xfrm>
            <a:off x="1067678"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70" name="Rectangle 48"/>
          <p:cNvSpPr>
            <a:spLocks noChangeArrowheads="1"/>
          </p:cNvSpPr>
          <p:nvPr/>
        </p:nvSpPr>
        <p:spPr bwMode="auto">
          <a:xfrm>
            <a:off x="1922631"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71" name="TextBox 49"/>
          <p:cNvSpPr txBox="1">
            <a:spLocks noChangeArrowheads="1"/>
          </p:cNvSpPr>
          <p:nvPr/>
        </p:nvSpPr>
        <p:spPr bwMode="auto">
          <a:xfrm>
            <a:off x="1922631"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72" name="Rectangle 51"/>
          <p:cNvSpPr>
            <a:spLocks noChangeArrowheads="1"/>
          </p:cNvSpPr>
          <p:nvPr/>
        </p:nvSpPr>
        <p:spPr bwMode="auto">
          <a:xfrm>
            <a:off x="2775997" y="369110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73" name="TextBox 52"/>
          <p:cNvSpPr txBox="1">
            <a:spLocks noChangeArrowheads="1"/>
          </p:cNvSpPr>
          <p:nvPr/>
        </p:nvSpPr>
        <p:spPr bwMode="auto">
          <a:xfrm>
            <a:off x="2775997" y="385889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74" name="Rectangle 54"/>
          <p:cNvSpPr>
            <a:spLocks noChangeArrowheads="1"/>
          </p:cNvSpPr>
          <p:nvPr/>
        </p:nvSpPr>
        <p:spPr bwMode="auto">
          <a:xfrm>
            <a:off x="212725"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75" name="TextBox 55"/>
          <p:cNvSpPr txBox="1">
            <a:spLocks noChangeArrowheads="1"/>
          </p:cNvSpPr>
          <p:nvPr/>
        </p:nvSpPr>
        <p:spPr bwMode="auto">
          <a:xfrm>
            <a:off x="212725"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76" name="Rectangle 57"/>
          <p:cNvSpPr>
            <a:spLocks noChangeArrowheads="1"/>
          </p:cNvSpPr>
          <p:nvPr/>
        </p:nvSpPr>
        <p:spPr bwMode="auto">
          <a:xfrm>
            <a:off x="1067678"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77" name="TextBox 58"/>
          <p:cNvSpPr txBox="1">
            <a:spLocks noChangeArrowheads="1"/>
          </p:cNvSpPr>
          <p:nvPr/>
        </p:nvSpPr>
        <p:spPr bwMode="auto">
          <a:xfrm>
            <a:off x="1067678"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78" name="Rectangle 60"/>
          <p:cNvSpPr>
            <a:spLocks noChangeArrowheads="1"/>
          </p:cNvSpPr>
          <p:nvPr/>
        </p:nvSpPr>
        <p:spPr bwMode="auto">
          <a:xfrm>
            <a:off x="1922631"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79" name="TextBox 61"/>
          <p:cNvSpPr txBox="1">
            <a:spLocks noChangeArrowheads="1"/>
          </p:cNvSpPr>
          <p:nvPr/>
        </p:nvSpPr>
        <p:spPr bwMode="auto">
          <a:xfrm>
            <a:off x="1922631"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80" name="Rectangle 63"/>
          <p:cNvSpPr>
            <a:spLocks noChangeArrowheads="1"/>
          </p:cNvSpPr>
          <p:nvPr/>
        </p:nvSpPr>
        <p:spPr bwMode="auto">
          <a:xfrm>
            <a:off x="2775997" y="4469859"/>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1" name="TextBox 64"/>
          <p:cNvSpPr txBox="1">
            <a:spLocks noChangeArrowheads="1"/>
          </p:cNvSpPr>
          <p:nvPr/>
        </p:nvSpPr>
        <p:spPr bwMode="auto">
          <a:xfrm>
            <a:off x="2775997" y="4637646"/>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82" name="Rectangle 65"/>
          <p:cNvSpPr>
            <a:spLocks noChangeArrowheads="1"/>
          </p:cNvSpPr>
          <p:nvPr/>
        </p:nvSpPr>
        <p:spPr bwMode="auto">
          <a:xfrm>
            <a:off x="6818532" y="2387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83" name="TextBox 66"/>
          <p:cNvSpPr txBox="1">
            <a:spLocks noChangeArrowheads="1"/>
          </p:cNvSpPr>
          <p:nvPr/>
        </p:nvSpPr>
        <p:spPr bwMode="auto">
          <a:xfrm>
            <a:off x="6847294" y="3091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84" name="Rectangle 65"/>
          <p:cNvSpPr>
            <a:spLocks noChangeArrowheads="1"/>
          </p:cNvSpPr>
          <p:nvPr/>
        </p:nvSpPr>
        <p:spPr bwMode="auto">
          <a:xfrm>
            <a:off x="4375369" y="2779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85" name="TextBox 66"/>
          <p:cNvSpPr txBox="1">
            <a:spLocks noChangeArrowheads="1"/>
          </p:cNvSpPr>
          <p:nvPr/>
        </p:nvSpPr>
        <p:spPr bwMode="auto">
          <a:xfrm>
            <a:off x="4398972" y="3056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86" name="Right Arrow 85"/>
          <p:cNvSpPr/>
          <p:nvPr/>
        </p:nvSpPr>
        <p:spPr>
          <a:xfrm>
            <a:off x="6038196" y="2895600"/>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 Arrow 86"/>
          <p:cNvSpPr/>
          <p:nvPr/>
        </p:nvSpPr>
        <p:spPr>
          <a:xfrm>
            <a:off x="6004034" y="3715404"/>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a:off x="3599796" y="2877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505200" y="4472226"/>
            <a:ext cx="1981200" cy="861774"/>
          </a:xfrm>
          <a:prstGeom prst="rect">
            <a:avLst/>
          </a:prstGeom>
          <a:noFill/>
        </p:spPr>
        <p:txBody>
          <a:bodyPr wrap="square" rtlCol="0">
            <a:spAutoFit/>
          </a:bodyPr>
          <a:lstStyle/>
          <a:p>
            <a:r>
              <a:rPr lang="en-US" sz="2500" i="1" dirty="0" smtClean="0"/>
              <a:t>Cache </a:t>
            </a:r>
          </a:p>
          <a:p>
            <a:r>
              <a:rPr lang="en-US" sz="2500" i="1" dirty="0" smtClean="0"/>
              <a:t>Service Rate</a:t>
            </a:r>
            <a:endParaRPr lang="en-US" sz="2500" i="1" dirty="0"/>
          </a:p>
        </p:txBody>
      </p:sp>
      <p:sp>
        <p:nvSpPr>
          <p:cNvPr id="90" name="Left Arrow 89"/>
          <p:cNvSpPr/>
          <p:nvPr/>
        </p:nvSpPr>
        <p:spPr>
          <a:xfrm>
            <a:off x="3536732" y="3733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505200" y="1905000"/>
            <a:ext cx="1981200" cy="861774"/>
          </a:xfrm>
          <a:prstGeom prst="rect">
            <a:avLst/>
          </a:prstGeom>
          <a:noFill/>
        </p:spPr>
        <p:txBody>
          <a:bodyPr wrap="square" rtlCol="0">
            <a:spAutoFit/>
          </a:bodyPr>
          <a:lstStyle/>
          <a:p>
            <a:r>
              <a:rPr lang="en-US" sz="2500" i="1" dirty="0" smtClean="0"/>
              <a:t>Cache Access Rate</a:t>
            </a:r>
            <a:endParaRPr lang="en-US" sz="2500" i="1" dirty="0"/>
          </a:p>
        </p:txBody>
      </p:sp>
    </p:spTree>
    <p:custDataLst>
      <p:tags r:id="rId1"/>
    </p:custDataLst>
  </p:cSld>
  <p:clrMapOvr>
    <a:masterClrMapping/>
  </p:clrMapOvr>
  <p:transition spd="slow" advTm="532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9" grpId="0"/>
      <p:bldP spid="9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The Application Slowdown Model</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52</a:t>
            </a:fld>
            <a:endParaRPr lang="en-US"/>
          </a:p>
        </p:txBody>
      </p:sp>
      <p:sp>
        <p:nvSpPr>
          <p:cNvPr id="7" name="Rectangle 12"/>
          <p:cNvSpPr>
            <a:spLocks noChangeArrowheads="1"/>
          </p:cNvSpPr>
          <p:nvPr/>
        </p:nvSpPr>
        <p:spPr bwMode="auto">
          <a:xfrm>
            <a:off x="212725"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3"/>
          <p:cNvSpPr txBox="1">
            <a:spLocks noChangeArrowheads="1"/>
          </p:cNvSpPr>
          <p:nvPr/>
        </p:nvSpPr>
        <p:spPr bwMode="auto">
          <a:xfrm>
            <a:off x="212725" y="2301825"/>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9" name="Rectangle 16"/>
          <p:cNvSpPr>
            <a:spLocks noChangeArrowheads="1"/>
          </p:cNvSpPr>
          <p:nvPr/>
        </p:nvSpPr>
        <p:spPr bwMode="auto">
          <a:xfrm>
            <a:off x="1067678"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17"/>
          <p:cNvSpPr txBox="1">
            <a:spLocks noChangeArrowheads="1"/>
          </p:cNvSpPr>
          <p:nvPr/>
        </p:nvSpPr>
        <p:spPr bwMode="auto">
          <a:xfrm>
            <a:off x="1067678"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19"/>
          <p:cNvSpPr>
            <a:spLocks noChangeArrowheads="1"/>
          </p:cNvSpPr>
          <p:nvPr/>
        </p:nvSpPr>
        <p:spPr bwMode="auto">
          <a:xfrm>
            <a:off x="1922631"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0"/>
          <p:cNvSpPr txBox="1">
            <a:spLocks noChangeArrowheads="1"/>
          </p:cNvSpPr>
          <p:nvPr/>
        </p:nvSpPr>
        <p:spPr bwMode="auto">
          <a:xfrm>
            <a:off x="1922631"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2"/>
          <p:cNvSpPr>
            <a:spLocks noChangeArrowheads="1"/>
          </p:cNvSpPr>
          <p:nvPr/>
        </p:nvSpPr>
        <p:spPr bwMode="auto">
          <a:xfrm>
            <a:off x="2775997" y="2133600"/>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3"/>
          <p:cNvSpPr txBox="1">
            <a:spLocks noChangeArrowheads="1"/>
          </p:cNvSpPr>
          <p:nvPr/>
        </p:nvSpPr>
        <p:spPr bwMode="auto">
          <a:xfrm>
            <a:off x="2775997" y="230182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5"/>
          <p:cNvSpPr>
            <a:spLocks noChangeArrowheads="1"/>
          </p:cNvSpPr>
          <p:nvPr/>
        </p:nvSpPr>
        <p:spPr bwMode="auto">
          <a:xfrm>
            <a:off x="212725"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6"/>
          <p:cNvSpPr txBox="1">
            <a:spLocks noChangeArrowheads="1"/>
          </p:cNvSpPr>
          <p:nvPr/>
        </p:nvSpPr>
        <p:spPr bwMode="auto">
          <a:xfrm>
            <a:off x="212725"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28"/>
          <p:cNvSpPr>
            <a:spLocks noChangeArrowheads="1"/>
          </p:cNvSpPr>
          <p:nvPr/>
        </p:nvSpPr>
        <p:spPr bwMode="auto">
          <a:xfrm>
            <a:off x="1067678"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29"/>
          <p:cNvSpPr txBox="1">
            <a:spLocks noChangeArrowheads="1"/>
          </p:cNvSpPr>
          <p:nvPr/>
        </p:nvSpPr>
        <p:spPr bwMode="auto">
          <a:xfrm>
            <a:off x="1067678"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9" name="Rectangle 31"/>
          <p:cNvSpPr>
            <a:spLocks noChangeArrowheads="1"/>
          </p:cNvSpPr>
          <p:nvPr/>
        </p:nvSpPr>
        <p:spPr bwMode="auto">
          <a:xfrm>
            <a:off x="1922631"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2"/>
          <p:cNvSpPr txBox="1">
            <a:spLocks noChangeArrowheads="1"/>
          </p:cNvSpPr>
          <p:nvPr/>
        </p:nvSpPr>
        <p:spPr bwMode="auto">
          <a:xfrm>
            <a:off x="1922631" y="3080140"/>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21" name="Rectangle 36"/>
          <p:cNvSpPr>
            <a:spLocks noChangeArrowheads="1"/>
          </p:cNvSpPr>
          <p:nvPr/>
        </p:nvSpPr>
        <p:spPr bwMode="auto">
          <a:xfrm>
            <a:off x="2775997" y="2912353"/>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37"/>
          <p:cNvSpPr txBox="1">
            <a:spLocks noChangeArrowheads="1"/>
          </p:cNvSpPr>
          <p:nvPr/>
        </p:nvSpPr>
        <p:spPr bwMode="auto">
          <a:xfrm>
            <a:off x="2775997" y="3080140"/>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1"/>
          <p:cNvSpPr>
            <a:spLocks noChangeArrowheads="1"/>
          </p:cNvSpPr>
          <p:nvPr/>
        </p:nvSpPr>
        <p:spPr bwMode="auto">
          <a:xfrm>
            <a:off x="212725"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2"/>
          <p:cNvSpPr txBox="1">
            <a:spLocks noChangeArrowheads="1"/>
          </p:cNvSpPr>
          <p:nvPr/>
        </p:nvSpPr>
        <p:spPr bwMode="auto">
          <a:xfrm>
            <a:off x="212725"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5"/>
          <p:cNvSpPr>
            <a:spLocks noChangeArrowheads="1"/>
          </p:cNvSpPr>
          <p:nvPr/>
        </p:nvSpPr>
        <p:spPr bwMode="auto">
          <a:xfrm>
            <a:off x="1067678"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6"/>
          <p:cNvSpPr txBox="1">
            <a:spLocks noChangeArrowheads="1"/>
          </p:cNvSpPr>
          <p:nvPr/>
        </p:nvSpPr>
        <p:spPr bwMode="auto">
          <a:xfrm>
            <a:off x="1067678"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48"/>
          <p:cNvSpPr>
            <a:spLocks noChangeArrowheads="1"/>
          </p:cNvSpPr>
          <p:nvPr/>
        </p:nvSpPr>
        <p:spPr bwMode="auto">
          <a:xfrm>
            <a:off x="1922631"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49"/>
          <p:cNvSpPr txBox="1">
            <a:spLocks noChangeArrowheads="1"/>
          </p:cNvSpPr>
          <p:nvPr/>
        </p:nvSpPr>
        <p:spPr bwMode="auto">
          <a:xfrm>
            <a:off x="1922631"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1"/>
          <p:cNvSpPr>
            <a:spLocks noChangeArrowheads="1"/>
          </p:cNvSpPr>
          <p:nvPr/>
        </p:nvSpPr>
        <p:spPr bwMode="auto">
          <a:xfrm>
            <a:off x="2775997" y="369110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2"/>
          <p:cNvSpPr txBox="1">
            <a:spLocks noChangeArrowheads="1"/>
          </p:cNvSpPr>
          <p:nvPr/>
        </p:nvSpPr>
        <p:spPr bwMode="auto">
          <a:xfrm>
            <a:off x="2775997" y="385889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4"/>
          <p:cNvSpPr>
            <a:spLocks noChangeArrowheads="1"/>
          </p:cNvSpPr>
          <p:nvPr/>
        </p:nvSpPr>
        <p:spPr bwMode="auto">
          <a:xfrm>
            <a:off x="212725"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5"/>
          <p:cNvSpPr txBox="1">
            <a:spLocks noChangeArrowheads="1"/>
          </p:cNvSpPr>
          <p:nvPr/>
        </p:nvSpPr>
        <p:spPr bwMode="auto">
          <a:xfrm>
            <a:off x="212725"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57"/>
          <p:cNvSpPr>
            <a:spLocks noChangeArrowheads="1"/>
          </p:cNvSpPr>
          <p:nvPr/>
        </p:nvSpPr>
        <p:spPr bwMode="auto">
          <a:xfrm>
            <a:off x="1067678"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58"/>
          <p:cNvSpPr txBox="1">
            <a:spLocks noChangeArrowheads="1"/>
          </p:cNvSpPr>
          <p:nvPr/>
        </p:nvSpPr>
        <p:spPr bwMode="auto">
          <a:xfrm>
            <a:off x="1067678"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0"/>
          <p:cNvSpPr>
            <a:spLocks noChangeArrowheads="1"/>
          </p:cNvSpPr>
          <p:nvPr/>
        </p:nvSpPr>
        <p:spPr bwMode="auto">
          <a:xfrm>
            <a:off x="1922631"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1"/>
          <p:cNvSpPr txBox="1">
            <a:spLocks noChangeArrowheads="1"/>
          </p:cNvSpPr>
          <p:nvPr/>
        </p:nvSpPr>
        <p:spPr bwMode="auto">
          <a:xfrm>
            <a:off x="1922631"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3"/>
          <p:cNvSpPr>
            <a:spLocks noChangeArrowheads="1"/>
          </p:cNvSpPr>
          <p:nvPr/>
        </p:nvSpPr>
        <p:spPr bwMode="auto">
          <a:xfrm>
            <a:off x="2775997" y="4469859"/>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8" name="TextBox 64"/>
          <p:cNvSpPr txBox="1">
            <a:spLocks noChangeArrowheads="1"/>
          </p:cNvSpPr>
          <p:nvPr/>
        </p:nvSpPr>
        <p:spPr bwMode="auto">
          <a:xfrm>
            <a:off x="2775997" y="4637646"/>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9" name="Rectangle 65"/>
          <p:cNvSpPr>
            <a:spLocks noChangeArrowheads="1"/>
          </p:cNvSpPr>
          <p:nvPr/>
        </p:nvSpPr>
        <p:spPr bwMode="auto">
          <a:xfrm>
            <a:off x="6818532" y="2387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6847294" y="3091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41" name="Rectangle 65"/>
          <p:cNvSpPr>
            <a:spLocks noChangeArrowheads="1"/>
          </p:cNvSpPr>
          <p:nvPr/>
        </p:nvSpPr>
        <p:spPr bwMode="auto">
          <a:xfrm>
            <a:off x="4375369" y="2779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2" name="TextBox 66"/>
          <p:cNvSpPr txBox="1">
            <a:spLocks noChangeArrowheads="1"/>
          </p:cNvSpPr>
          <p:nvPr/>
        </p:nvSpPr>
        <p:spPr bwMode="auto">
          <a:xfrm>
            <a:off x="4398972" y="3056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4" name="Right Arrow 43"/>
          <p:cNvSpPr/>
          <p:nvPr/>
        </p:nvSpPr>
        <p:spPr>
          <a:xfrm>
            <a:off x="6038196" y="2895600"/>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p:cNvSpPr/>
          <p:nvPr/>
        </p:nvSpPr>
        <p:spPr>
          <a:xfrm>
            <a:off x="6004034" y="3715404"/>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599796" y="2877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3536732" y="3733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9137" name="Object 1"/>
          <p:cNvGraphicFramePr>
            <a:graphicFrameLocks noChangeAspect="1"/>
          </p:cNvGraphicFramePr>
          <p:nvPr/>
        </p:nvGraphicFramePr>
        <p:xfrm>
          <a:off x="1338263" y="5211763"/>
          <a:ext cx="6503987" cy="1119187"/>
        </p:xfrm>
        <a:graphic>
          <a:graphicData uri="http://schemas.openxmlformats.org/presentationml/2006/ole">
            <p:oleObj spid="_x0000_s427010" name="Equation" r:id="rId4" imgW="2654280" imgH="457200" progId="Equation.3">
              <p:embed/>
            </p:oleObj>
          </a:graphicData>
        </a:graphic>
      </p:graphicFrame>
      <p:sp>
        <p:nvSpPr>
          <p:cNvPr id="46" name="TextBox 45"/>
          <p:cNvSpPr txBox="1"/>
          <p:nvPr/>
        </p:nvSpPr>
        <p:spPr>
          <a:xfrm>
            <a:off x="3505200" y="1905000"/>
            <a:ext cx="1981200" cy="861774"/>
          </a:xfrm>
          <a:prstGeom prst="rect">
            <a:avLst/>
          </a:prstGeom>
          <a:noFill/>
        </p:spPr>
        <p:txBody>
          <a:bodyPr wrap="square" rtlCol="0">
            <a:spAutoFit/>
          </a:bodyPr>
          <a:lstStyle/>
          <a:p>
            <a:r>
              <a:rPr lang="en-US" sz="2500" i="1" dirty="0" smtClean="0"/>
              <a:t>Cache Access Rate</a:t>
            </a:r>
            <a:endParaRPr lang="en-US" sz="2500" i="1" dirty="0"/>
          </a:p>
        </p:txBody>
      </p:sp>
    </p:spTree>
    <p:custDataLst>
      <p:tags r:id="rId2"/>
    </p:custData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 System Studies:</a:t>
            </a:r>
            <a:br>
              <a:rPr lang="en-US" dirty="0" smtClean="0"/>
            </a:br>
            <a:r>
              <a:rPr lang="en-US" dirty="0" smtClean="0"/>
              <a:t>Cache Access Rate vs. Slowdown </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53</a:t>
            </a:fld>
            <a:endParaRPr lang="en-US"/>
          </a:p>
        </p:txBody>
      </p:sp>
      <p:graphicFrame>
        <p:nvGraphicFramePr>
          <p:cNvPr id="5" name="Chart 4"/>
          <p:cNvGraphicFramePr/>
          <p:nvPr/>
        </p:nvGraphicFramePr>
        <p:xfrm>
          <a:off x="1295400" y="1905000"/>
          <a:ext cx="6629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38516"/>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pPr>
              <a:buNone/>
            </a:pPr>
            <a:r>
              <a:rPr lang="en-US" i="1" dirty="0" smtClean="0"/>
              <a:t>How to estimate alone cache access rate?</a:t>
            </a:r>
            <a:endParaRPr lang="en-US" i="1"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54</a:t>
            </a:fld>
            <a:endParaRPr lang="en-US"/>
          </a:p>
        </p:txBody>
      </p:sp>
      <p:sp>
        <p:nvSpPr>
          <p:cNvPr id="5" name="Rectangle 12"/>
          <p:cNvSpPr>
            <a:spLocks noChangeArrowheads="1"/>
          </p:cNvSpPr>
          <p:nvPr/>
        </p:nvSpPr>
        <p:spPr bwMode="auto">
          <a:xfrm>
            <a:off x="339506" y="25421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 name="TextBox 13"/>
          <p:cNvSpPr txBox="1">
            <a:spLocks noChangeArrowheads="1"/>
          </p:cNvSpPr>
          <p:nvPr/>
        </p:nvSpPr>
        <p:spPr bwMode="auto">
          <a:xfrm>
            <a:off x="339506" y="2710354"/>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7" name="Rectangle 16"/>
          <p:cNvSpPr>
            <a:spLocks noChangeArrowheads="1"/>
          </p:cNvSpPr>
          <p:nvPr/>
        </p:nvSpPr>
        <p:spPr bwMode="auto">
          <a:xfrm>
            <a:off x="1194459" y="25421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7"/>
          <p:cNvSpPr txBox="1">
            <a:spLocks noChangeArrowheads="1"/>
          </p:cNvSpPr>
          <p:nvPr/>
        </p:nvSpPr>
        <p:spPr bwMode="auto">
          <a:xfrm>
            <a:off x="1194459" y="2710354"/>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9" name="Rectangle 19"/>
          <p:cNvSpPr>
            <a:spLocks noChangeArrowheads="1"/>
          </p:cNvSpPr>
          <p:nvPr/>
        </p:nvSpPr>
        <p:spPr bwMode="auto">
          <a:xfrm>
            <a:off x="2049412" y="25421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20"/>
          <p:cNvSpPr txBox="1">
            <a:spLocks noChangeArrowheads="1"/>
          </p:cNvSpPr>
          <p:nvPr/>
        </p:nvSpPr>
        <p:spPr bwMode="auto">
          <a:xfrm>
            <a:off x="2049412" y="2710354"/>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22"/>
          <p:cNvSpPr>
            <a:spLocks noChangeArrowheads="1"/>
          </p:cNvSpPr>
          <p:nvPr/>
        </p:nvSpPr>
        <p:spPr bwMode="auto">
          <a:xfrm>
            <a:off x="2902778" y="2542129"/>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3"/>
          <p:cNvSpPr txBox="1">
            <a:spLocks noChangeArrowheads="1"/>
          </p:cNvSpPr>
          <p:nvPr/>
        </p:nvSpPr>
        <p:spPr bwMode="auto">
          <a:xfrm>
            <a:off x="2902778" y="2710354"/>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5"/>
          <p:cNvSpPr>
            <a:spLocks noChangeArrowheads="1"/>
          </p:cNvSpPr>
          <p:nvPr/>
        </p:nvSpPr>
        <p:spPr bwMode="auto">
          <a:xfrm>
            <a:off x="339506" y="33208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6"/>
          <p:cNvSpPr txBox="1">
            <a:spLocks noChangeArrowheads="1"/>
          </p:cNvSpPr>
          <p:nvPr/>
        </p:nvSpPr>
        <p:spPr bwMode="auto">
          <a:xfrm>
            <a:off x="339506" y="348866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8"/>
          <p:cNvSpPr>
            <a:spLocks noChangeArrowheads="1"/>
          </p:cNvSpPr>
          <p:nvPr/>
        </p:nvSpPr>
        <p:spPr bwMode="auto">
          <a:xfrm>
            <a:off x="1194459" y="33208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9"/>
          <p:cNvSpPr txBox="1">
            <a:spLocks noChangeArrowheads="1"/>
          </p:cNvSpPr>
          <p:nvPr/>
        </p:nvSpPr>
        <p:spPr bwMode="auto">
          <a:xfrm>
            <a:off x="1194459" y="348866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31"/>
          <p:cNvSpPr>
            <a:spLocks noChangeArrowheads="1"/>
          </p:cNvSpPr>
          <p:nvPr/>
        </p:nvSpPr>
        <p:spPr bwMode="auto">
          <a:xfrm>
            <a:off x="2049412" y="33208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32"/>
          <p:cNvSpPr txBox="1">
            <a:spLocks noChangeArrowheads="1"/>
          </p:cNvSpPr>
          <p:nvPr/>
        </p:nvSpPr>
        <p:spPr bwMode="auto">
          <a:xfrm>
            <a:off x="2049412" y="3488669"/>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19" name="Rectangle 36"/>
          <p:cNvSpPr>
            <a:spLocks noChangeArrowheads="1"/>
          </p:cNvSpPr>
          <p:nvPr/>
        </p:nvSpPr>
        <p:spPr bwMode="auto">
          <a:xfrm>
            <a:off x="2902778" y="3320882"/>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7"/>
          <p:cNvSpPr txBox="1">
            <a:spLocks noChangeArrowheads="1"/>
          </p:cNvSpPr>
          <p:nvPr/>
        </p:nvSpPr>
        <p:spPr bwMode="auto">
          <a:xfrm>
            <a:off x="2902778" y="3488669"/>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1" name="Rectangle 41"/>
          <p:cNvSpPr>
            <a:spLocks noChangeArrowheads="1"/>
          </p:cNvSpPr>
          <p:nvPr/>
        </p:nvSpPr>
        <p:spPr bwMode="auto">
          <a:xfrm>
            <a:off x="339506" y="40996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42"/>
          <p:cNvSpPr txBox="1">
            <a:spLocks noChangeArrowheads="1"/>
          </p:cNvSpPr>
          <p:nvPr/>
        </p:nvSpPr>
        <p:spPr bwMode="auto">
          <a:xfrm>
            <a:off x="339506" y="42674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5"/>
          <p:cNvSpPr>
            <a:spLocks noChangeArrowheads="1"/>
          </p:cNvSpPr>
          <p:nvPr/>
        </p:nvSpPr>
        <p:spPr bwMode="auto">
          <a:xfrm>
            <a:off x="1194459" y="40996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6"/>
          <p:cNvSpPr txBox="1">
            <a:spLocks noChangeArrowheads="1"/>
          </p:cNvSpPr>
          <p:nvPr/>
        </p:nvSpPr>
        <p:spPr bwMode="auto">
          <a:xfrm>
            <a:off x="1194459" y="42674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8"/>
          <p:cNvSpPr>
            <a:spLocks noChangeArrowheads="1"/>
          </p:cNvSpPr>
          <p:nvPr/>
        </p:nvSpPr>
        <p:spPr bwMode="auto">
          <a:xfrm>
            <a:off x="2049412" y="40996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9"/>
          <p:cNvSpPr txBox="1">
            <a:spLocks noChangeArrowheads="1"/>
          </p:cNvSpPr>
          <p:nvPr/>
        </p:nvSpPr>
        <p:spPr bwMode="auto">
          <a:xfrm>
            <a:off x="2049412" y="42674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51"/>
          <p:cNvSpPr>
            <a:spLocks noChangeArrowheads="1"/>
          </p:cNvSpPr>
          <p:nvPr/>
        </p:nvSpPr>
        <p:spPr bwMode="auto">
          <a:xfrm>
            <a:off x="2902778" y="4099635"/>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52"/>
          <p:cNvSpPr txBox="1">
            <a:spLocks noChangeArrowheads="1"/>
          </p:cNvSpPr>
          <p:nvPr/>
        </p:nvSpPr>
        <p:spPr bwMode="auto">
          <a:xfrm>
            <a:off x="2902778" y="4267422"/>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4"/>
          <p:cNvSpPr>
            <a:spLocks noChangeArrowheads="1"/>
          </p:cNvSpPr>
          <p:nvPr/>
        </p:nvSpPr>
        <p:spPr bwMode="auto">
          <a:xfrm>
            <a:off x="339506" y="48783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5"/>
          <p:cNvSpPr txBox="1">
            <a:spLocks noChangeArrowheads="1"/>
          </p:cNvSpPr>
          <p:nvPr/>
        </p:nvSpPr>
        <p:spPr bwMode="auto">
          <a:xfrm>
            <a:off x="339506" y="50461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7"/>
          <p:cNvSpPr>
            <a:spLocks noChangeArrowheads="1"/>
          </p:cNvSpPr>
          <p:nvPr/>
        </p:nvSpPr>
        <p:spPr bwMode="auto">
          <a:xfrm>
            <a:off x="1194459" y="48783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8"/>
          <p:cNvSpPr txBox="1">
            <a:spLocks noChangeArrowheads="1"/>
          </p:cNvSpPr>
          <p:nvPr/>
        </p:nvSpPr>
        <p:spPr bwMode="auto">
          <a:xfrm>
            <a:off x="1194459" y="50461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60"/>
          <p:cNvSpPr>
            <a:spLocks noChangeArrowheads="1"/>
          </p:cNvSpPr>
          <p:nvPr/>
        </p:nvSpPr>
        <p:spPr bwMode="auto">
          <a:xfrm>
            <a:off x="2049412" y="48783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61"/>
          <p:cNvSpPr txBox="1">
            <a:spLocks noChangeArrowheads="1"/>
          </p:cNvSpPr>
          <p:nvPr/>
        </p:nvSpPr>
        <p:spPr bwMode="auto">
          <a:xfrm>
            <a:off x="2049412" y="50461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3"/>
          <p:cNvSpPr>
            <a:spLocks noChangeArrowheads="1"/>
          </p:cNvSpPr>
          <p:nvPr/>
        </p:nvSpPr>
        <p:spPr bwMode="auto">
          <a:xfrm>
            <a:off x="2902778" y="4878388"/>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4"/>
          <p:cNvSpPr txBox="1">
            <a:spLocks noChangeArrowheads="1"/>
          </p:cNvSpPr>
          <p:nvPr/>
        </p:nvSpPr>
        <p:spPr bwMode="auto">
          <a:xfrm>
            <a:off x="2902778" y="504617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5"/>
          <p:cNvSpPr>
            <a:spLocks noChangeArrowheads="1"/>
          </p:cNvSpPr>
          <p:nvPr/>
        </p:nvSpPr>
        <p:spPr bwMode="auto">
          <a:xfrm>
            <a:off x="6945313" y="2796129"/>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974075" y="3499968"/>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Rectangle 65"/>
          <p:cNvSpPr>
            <a:spLocks noChangeArrowheads="1"/>
          </p:cNvSpPr>
          <p:nvPr/>
        </p:nvSpPr>
        <p:spPr bwMode="auto">
          <a:xfrm>
            <a:off x="4502150" y="3188241"/>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4525753" y="3465392"/>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1" name="Right Arrow 40"/>
          <p:cNvSpPr/>
          <p:nvPr/>
        </p:nvSpPr>
        <p:spPr>
          <a:xfrm>
            <a:off x="6164977" y="3304129"/>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6130815" y="4123933"/>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3726577" y="3285733"/>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631981" y="2389729"/>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45" name="Left Arrow 44"/>
          <p:cNvSpPr/>
          <p:nvPr/>
        </p:nvSpPr>
        <p:spPr>
          <a:xfrm>
            <a:off x="3663513" y="4142329"/>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5"/>
          <p:cNvSpPr>
            <a:spLocks noChangeArrowheads="1"/>
          </p:cNvSpPr>
          <p:nvPr/>
        </p:nvSpPr>
        <p:spPr bwMode="auto">
          <a:xfrm>
            <a:off x="4495800" y="5022850"/>
            <a:ext cx="1554163" cy="996950"/>
          </a:xfrm>
          <a:prstGeom prst="rect">
            <a:avLst/>
          </a:prstGeom>
          <a:noFill/>
          <a:ln w="54864" algn="ctr">
            <a:solidFill>
              <a:srgbClr val="C00000"/>
            </a:solidFill>
            <a:round/>
            <a:headEnd/>
            <a:tailEnd/>
          </a:ln>
        </p:spPr>
        <p:txBody>
          <a:bodyPr/>
          <a:lstStyle/>
          <a:p>
            <a:pPr algn="ctr" eaLnBrk="0" hangingPunct="0"/>
            <a:r>
              <a:rPr lang="en-US" sz="2400" i="1" dirty="0" smtClean="0">
                <a:solidFill>
                  <a:srgbClr val="C00000"/>
                </a:solidFill>
                <a:latin typeface="Tahoma" pitchFamily="34" charset="0"/>
                <a:ea typeface="Tahoma" pitchFamily="34" charset="0"/>
                <a:cs typeface="Tahoma" pitchFamily="34" charset="0"/>
              </a:rPr>
              <a:t>Auxiliary Tag Store</a:t>
            </a:r>
            <a:endParaRPr lang="en-US" sz="2200" i="1" dirty="0">
              <a:solidFill>
                <a:srgbClr val="C00000"/>
              </a:solidFill>
              <a:latin typeface="Tahoma" pitchFamily="34" charset="0"/>
              <a:ea typeface="Tahoma" pitchFamily="34" charset="0"/>
              <a:cs typeface="Tahoma" pitchFamily="34" charset="0"/>
            </a:endParaRPr>
          </a:p>
        </p:txBody>
      </p:sp>
      <p:sp>
        <p:nvSpPr>
          <p:cNvPr id="88" name="TextBox 87"/>
          <p:cNvSpPr txBox="1"/>
          <p:nvPr/>
        </p:nvSpPr>
        <p:spPr>
          <a:xfrm>
            <a:off x="7194332" y="4684992"/>
            <a:ext cx="1524000" cy="523220"/>
          </a:xfrm>
          <a:prstGeom prst="rect">
            <a:avLst/>
          </a:prstGeom>
          <a:noFill/>
        </p:spPr>
        <p:txBody>
          <a:bodyPr wrap="square" rtlCol="0">
            <a:spAutoFit/>
          </a:bodyPr>
          <a:lstStyle/>
          <a:p>
            <a:r>
              <a:rPr lang="en-US" sz="2800" i="1" dirty="0" smtClean="0">
                <a:solidFill>
                  <a:srgbClr val="C00000"/>
                </a:solidFill>
                <a:latin typeface="Tahoma" pitchFamily="34" charset="0"/>
                <a:ea typeface="Tahoma" pitchFamily="34" charset="0"/>
                <a:cs typeface="Tahoma" pitchFamily="34" charset="0"/>
              </a:rPr>
              <a:t>Priority</a:t>
            </a:r>
            <a:endParaRPr lang="en-US" sz="2800" i="1" dirty="0">
              <a:solidFill>
                <a:srgbClr val="C00000"/>
              </a:solidFill>
              <a:latin typeface="Tahoma" pitchFamily="34" charset="0"/>
              <a:ea typeface="Tahoma" pitchFamily="34" charset="0"/>
              <a:cs typeface="Tahoma" pitchFamily="34" charset="0"/>
            </a:endParaRPr>
          </a:p>
        </p:txBody>
      </p:sp>
    </p:spTree>
  </p:cSld>
  <p:clrMapOvr>
    <a:masterClrMapping/>
  </p:clrMapOvr>
  <p:transition advTm="170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Auxiliary Tag Store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55</a:t>
            </a:fld>
            <a:endParaRPr lang="en-US"/>
          </a:p>
        </p:txBody>
      </p:sp>
      <p:sp>
        <p:nvSpPr>
          <p:cNvPr id="37" name="Rectangle 65"/>
          <p:cNvSpPr>
            <a:spLocks noChangeArrowheads="1"/>
          </p:cNvSpPr>
          <p:nvPr/>
        </p:nvSpPr>
        <p:spPr bwMode="auto">
          <a:xfrm>
            <a:off x="6183313" y="2006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212075" y="2710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Rectangle 65"/>
          <p:cNvSpPr>
            <a:spLocks noChangeArrowheads="1"/>
          </p:cNvSpPr>
          <p:nvPr/>
        </p:nvSpPr>
        <p:spPr bwMode="auto">
          <a:xfrm>
            <a:off x="2622769" y="2398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2646372" y="2675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1" name="Right Arrow 40"/>
          <p:cNvSpPr/>
          <p:nvPr/>
        </p:nvSpPr>
        <p:spPr>
          <a:xfrm>
            <a:off x="4285596" y="2514600"/>
            <a:ext cx="1734204"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4251434" y="3334404"/>
            <a:ext cx="1692166"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1847196" y="2496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752600" y="1600200"/>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45" name="Left Arrow 44"/>
          <p:cNvSpPr/>
          <p:nvPr/>
        </p:nvSpPr>
        <p:spPr>
          <a:xfrm>
            <a:off x="1784132" y="3352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5"/>
          <p:cNvSpPr>
            <a:spLocks noChangeArrowheads="1"/>
          </p:cNvSpPr>
          <p:nvPr/>
        </p:nvSpPr>
        <p:spPr bwMode="auto">
          <a:xfrm>
            <a:off x="2616419" y="4233321"/>
            <a:ext cx="1554163" cy="996950"/>
          </a:xfrm>
          <a:prstGeom prst="rect">
            <a:avLst/>
          </a:prstGeom>
          <a:noFill/>
          <a:ln w="54864" algn="ctr">
            <a:solidFill>
              <a:srgbClr val="C00000"/>
            </a:solidFill>
            <a:round/>
            <a:headEnd/>
            <a:tailEnd/>
          </a:ln>
        </p:spPr>
        <p:txBody>
          <a:bodyPr/>
          <a:lstStyle/>
          <a:p>
            <a:pPr algn="ctr" eaLnBrk="0" hangingPunct="0"/>
            <a:r>
              <a:rPr lang="en-US" sz="2400" i="1" dirty="0" smtClean="0">
                <a:solidFill>
                  <a:srgbClr val="C00000"/>
                </a:solidFill>
                <a:latin typeface="Tahoma" pitchFamily="34" charset="0"/>
                <a:ea typeface="Tahoma" pitchFamily="34" charset="0"/>
                <a:cs typeface="Tahoma" pitchFamily="34" charset="0"/>
              </a:rPr>
              <a:t>Auxiliary Tag Store</a:t>
            </a:r>
            <a:endParaRPr lang="en-US" sz="2200" i="1" dirty="0">
              <a:solidFill>
                <a:srgbClr val="C00000"/>
              </a:solidFill>
              <a:latin typeface="Tahoma" pitchFamily="34" charset="0"/>
              <a:ea typeface="Tahoma" pitchFamily="34" charset="0"/>
              <a:cs typeface="Tahoma" pitchFamily="34" charset="0"/>
            </a:endParaRPr>
          </a:p>
        </p:txBody>
      </p:sp>
      <p:sp>
        <p:nvSpPr>
          <p:cNvPr id="47" name="TextBox 46"/>
          <p:cNvSpPr txBox="1"/>
          <p:nvPr/>
        </p:nvSpPr>
        <p:spPr>
          <a:xfrm>
            <a:off x="6432332" y="3895463"/>
            <a:ext cx="1524000" cy="523220"/>
          </a:xfrm>
          <a:prstGeom prst="rect">
            <a:avLst/>
          </a:prstGeom>
          <a:noFill/>
        </p:spPr>
        <p:txBody>
          <a:bodyPr wrap="square" rtlCol="0">
            <a:spAutoFit/>
          </a:bodyPr>
          <a:lstStyle/>
          <a:p>
            <a:r>
              <a:rPr lang="en-US" sz="2800" i="1" dirty="0" smtClean="0">
                <a:solidFill>
                  <a:srgbClr val="C00000"/>
                </a:solidFill>
                <a:latin typeface="Tahoma" pitchFamily="34" charset="0"/>
                <a:ea typeface="Tahoma" pitchFamily="34" charset="0"/>
                <a:cs typeface="Tahoma" pitchFamily="34" charset="0"/>
              </a:rPr>
              <a:t>Priority</a:t>
            </a:r>
            <a:endParaRPr lang="en-US" sz="2800" i="1" dirty="0">
              <a:solidFill>
                <a:srgbClr val="C00000"/>
              </a:solidFill>
              <a:latin typeface="Tahoma" pitchFamily="34" charset="0"/>
              <a:ea typeface="Tahoma" pitchFamily="34" charset="0"/>
              <a:cs typeface="Tahoma" pitchFamily="34" charset="0"/>
            </a:endParaRPr>
          </a:p>
        </p:txBody>
      </p:sp>
      <p:sp>
        <p:nvSpPr>
          <p:cNvPr id="49" name="Rectangle 48"/>
          <p:cNvSpPr/>
          <p:nvPr/>
        </p:nvSpPr>
        <p:spPr>
          <a:xfrm>
            <a:off x="4419600" y="213360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9600" y="2106071"/>
            <a:ext cx="990600" cy="914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58" name="Rectangle 57"/>
          <p:cNvSpPr/>
          <p:nvPr/>
        </p:nvSpPr>
        <p:spPr>
          <a:xfrm>
            <a:off x="609600" y="3401471"/>
            <a:ext cx="9906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61" name="Rectangle 60"/>
          <p:cNvSpPr/>
          <p:nvPr/>
        </p:nvSpPr>
        <p:spPr>
          <a:xfrm>
            <a:off x="5265704" y="2137603"/>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39966" y="3645837"/>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3733800" y="4849271"/>
            <a:ext cx="1828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633540" y="4904445"/>
            <a:ext cx="2364830" cy="861774"/>
          </a:xfrm>
          <a:prstGeom prst="rect">
            <a:avLst/>
          </a:prstGeom>
          <a:noFill/>
          <a:ln w="25400">
            <a:noFill/>
          </a:ln>
        </p:spPr>
        <p:txBody>
          <a:bodyPr wrap="square" rtlCol="0">
            <a:spAutoFit/>
          </a:bodyPr>
          <a:lstStyle/>
          <a:p>
            <a:r>
              <a:rPr lang="en-US" sz="2500" b="1" i="1" dirty="0" smtClean="0"/>
              <a:t>Still in auxiliary tag store</a:t>
            </a:r>
            <a:endParaRPr lang="en-US" sz="2500" b="1" i="1" dirty="0"/>
          </a:p>
        </p:txBody>
      </p:sp>
      <p:sp>
        <p:nvSpPr>
          <p:cNvPr id="23" name="Rectangle 65"/>
          <p:cNvSpPr>
            <a:spLocks noChangeArrowheads="1"/>
          </p:cNvSpPr>
          <p:nvPr/>
        </p:nvSpPr>
        <p:spPr bwMode="auto">
          <a:xfrm>
            <a:off x="2621071" y="5480050"/>
            <a:ext cx="1554163" cy="996950"/>
          </a:xfrm>
          <a:prstGeom prst="rect">
            <a:avLst/>
          </a:prstGeom>
          <a:noFill/>
          <a:ln w="54864" algn="ctr">
            <a:solidFill>
              <a:srgbClr val="0070C0"/>
            </a:solidFill>
            <a:round/>
            <a:headEnd/>
            <a:tailEnd/>
          </a:ln>
        </p:spPr>
        <p:txBody>
          <a:bodyPr/>
          <a:lstStyle/>
          <a:p>
            <a:pPr algn="ctr" eaLnBrk="0" hangingPunct="0"/>
            <a:r>
              <a:rPr lang="en-US" sz="2400" i="1" dirty="0" smtClean="0">
                <a:solidFill>
                  <a:srgbClr val="0070C0"/>
                </a:solidFill>
                <a:latin typeface="Tahoma" pitchFamily="34" charset="0"/>
                <a:ea typeface="Tahoma" pitchFamily="34" charset="0"/>
                <a:cs typeface="Tahoma" pitchFamily="34" charset="0"/>
              </a:rPr>
              <a:t>Auxiliary Tag Store</a:t>
            </a:r>
            <a:endParaRPr lang="en-US" sz="2200" i="1" dirty="0">
              <a:solidFill>
                <a:srgbClr val="0070C0"/>
              </a:solidFill>
              <a:latin typeface="Tahoma" pitchFamily="34" charset="0"/>
              <a:ea typeface="Tahoma" pitchFamily="34" charset="0"/>
              <a:cs typeface="Tahoma" pitchFamily="34" charset="0"/>
            </a:endParaRPr>
          </a:p>
        </p:txBody>
      </p:sp>
      <p:sp>
        <p:nvSpPr>
          <p:cNvPr id="27" name="Rectangle 26"/>
          <p:cNvSpPr/>
          <p:nvPr/>
        </p:nvSpPr>
        <p:spPr>
          <a:xfrm>
            <a:off x="3134706" y="573881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428298" y="5686098"/>
            <a:ext cx="8245366" cy="914400"/>
          </a:xfrm>
          <a:prstGeom prst="rect">
            <a:avLst/>
          </a:prstGeom>
          <a:solidFill>
            <a:schemeClr val="bg1"/>
          </a:solidFill>
          <a:ln>
            <a:solidFill>
              <a:schemeClr val="tx1"/>
            </a:solidFill>
          </a:ln>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C00000"/>
                </a:solidFill>
                <a:effectLst/>
                <a:uLnTx/>
                <a:uFillTx/>
                <a:latin typeface="+mn-lt"/>
                <a:ea typeface="+mn-ea"/>
                <a:cs typeface="+mn-cs"/>
              </a:rPr>
              <a:t>Auxiliary tag store tracks such </a:t>
            </a:r>
            <a:r>
              <a:rPr kumimoji="0" lang="en-US" sz="3200" b="1" i="1" u="none" strike="noStrike" kern="1200" cap="none" spc="0" normalizeH="0" baseline="0" noProof="0" dirty="0" smtClean="0">
                <a:ln>
                  <a:noFill/>
                </a:ln>
                <a:solidFill>
                  <a:srgbClr val="C00000"/>
                </a:solidFill>
                <a:effectLst/>
                <a:uLnTx/>
                <a:uFillTx/>
                <a:latin typeface="+mn-lt"/>
                <a:ea typeface="+mn-ea"/>
                <a:cs typeface="+mn-cs"/>
              </a:rPr>
              <a:t>contention misses</a:t>
            </a:r>
            <a:endParaRPr kumimoji="0" lang="en-US" sz="3200" b="1"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Tm="923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3.7037E-6 L 0.31093 -0.0037 " pathEditMode="relative" rAng="0" ptsTypes="AA">
                                      <p:cBhvr>
                                        <p:cTn id="18" dur="2000" fill="hold"/>
                                        <p:tgtEl>
                                          <p:spTgt spid="49"/>
                                        </p:tgtEl>
                                        <p:attrNameLst>
                                          <p:attrName>ppt_x</p:attrName>
                                          <p:attrName>ppt_y</p:attrName>
                                        </p:attrNameLst>
                                      </p:cBhvr>
                                      <p:rCtr x="155" y="-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31093 0.00695 L 0.31093 0.20695 " pathEditMode="relative" rAng="0" ptsTypes="AA">
                                      <p:cBhvr>
                                        <p:cTn id="22" dur="2000" fill="hold"/>
                                        <p:tgtEl>
                                          <p:spTgt spid="49"/>
                                        </p:tgtEl>
                                        <p:attrNameLst>
                                          <p:attrName>ppt_x</p:attrName>
                                          <p:attrName>ppt_y</p:attrName>
                                        </p:attrNameLst>
                                      </p:cBhvr>
                                      <p:rCtr x="0" y="1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3" nodeType="clickEffect">
                                  <p:stCondLst>
                                    <p:cond delay="0"/>
                                  </p:stCondLst>
                                  <p:childTnLst>
                                    <p:animMotion origin="layout" path="M 0.31267 0.22315 L -0.13733 0.22315 " pathEditMode="relative" rAng="0" ptsTypes="AA">
                                      <p:cBhvr>
                                        <p:cTn id="26" dur="2000" fill="hold"/>
                                        <p:tgtEl>
                                          <p:spTgt spid="49"/>
                                        </p:tgtEl>
                                        <p:attrNameLst>
                                          <p:attrName>ppt_x</p:attrName>
                                          <p:attrName>ppt_y</p:attrName>
                                        </p:attrNameLst>
                                      </p:cBhvr>
                                      <p:rCtr x="-225"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par>
                          <p:cTn id="31" fill="hold">
                            <p:stCondLst>
                              <p:cond delay="0"/>
                            </p:stCondLst>
                            <p:childTnLst>
                              <p:par>
                                <p:cTn id="32" presetID="0" presetClass="path" presetSubtype="0" accel="50000" decel="50000" fill="hold" nodeType="afterEffect">
                                  <p:stCondLst>
                                    <p:cond delay="0"/>
                                  </p:stCondLst>
                                  <p:childTnLst>
                                    <p:animMotion origin="layout" path="M 0.31093 0.20694 L -0.13907 0.34791 " pathEditMode="relative" rAng="0" ptsTypes="AA">
                                      <p:cBhvr>
                                        <p:cTn id="33" dur="2000" fill="hold"/>
                                        <p:tgtEl>
                                          <p:spTgt spid="49"/>
                                        </p:tgtEl>
                                        <p:attrNameLst>
                                          <p:attrName>ppt_x</p:attrName>
                                          <p:attrName>ppt_y</p:attrName>
                                        </p:attrNameLst>
                                      </p:cBhvr>
                                      <p:rCtr x="-225" y="70"/>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1" nodeType="clickEffect">
                                  <p:stCondLst>
                                    <p:cond delay="0"/>
                                  </p:stCondLst>
                                  <p:childTnLst>
                                    <p:animMotion origin="layout" path="M -5.55556E-7 -0.00926 L 0.225 0.00185 " pathEditMode="relative" rAng="0" ptsTypes="AA">
                                      <p:cBhvr>
                                        <p:cTn id="37" dur="2000" fill="hold"/>
                                        <p:tgtEl>
                                          <p:spTgt spid="61"/>
                                        </p:tgtEl>
                                        <p:attrNameLst>
                                          <p:attrName>ppt_x</p:attrName>
                                          <p:attrName>ppt_y</p:attrName>
                                        </p:attrNameLst>
                                      </p:cBhvr>
                                      <p:rCtr x="112" y="6"/>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2" nodeType="clickEffect">
                                  <p:stCondLst>
                                    <p:cond delay="0"/>
                                  </p:stCondLst>
                                  <p:childTnLst>
                                    <p:animMotion origin="layout" path="M 0.21945 0.00694 L 0.21945 0.20694 " pathEditMode="relative" rAng="0" ptsTypes="AA">
                                      <p:cBhvr>
                                        <p:cTn id="41" dur="2000" fill="hold"/>
                                        <p:tgtEl>
                                          <p:spTgt spid="61"/>
                                        </p:tgtEl>
                                        <p:attrNameLst>
                                          <p:attrName>ppt_x</p:attrName>
                                          <p:attrName>ppt_y</p:attrName>
                                        </p:attrNameLst>
                                      </p:cBhvr>
                                      <p:rCtr x="0" y="100"/>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3" nodeType="clickEffect">
                                  <p:stCondLst>
                                    <p:cond delay="0"/>
                                  </p:stCondLst>
                                  <p:childTnLst>
                                    <p:animMotion origin="layout" path="M 0.22066 0.22083 L -0.22934 0.22083 " pathEditMode="relative" rAng="0" ptsTypes="AA">
                                      <p:cBhvr>
                                        <p:cTn id="45" dur="2000" fill="hold"/>
                                        <p:tgtEl>
                                          <p:spTgt spid="61"/>
                                        </p:tgtEl>
                                        <p:attrNameLst>
                                          <p:attrName>ppt_x</p:attrName>
                                          <p:attrName>ppt_y</p:attrName>
                                        </p:attrNameLst>
                                      </p:cBhvr>
                                      <p:rCtr x="-225" y="0"/>
                                    </p:animMotion>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2000"/>
                            </p:stCondLst>
                            <p:childTnLst>
                              <p:par>
                                <p:cTn id="50" presetID="0" presetClass="path" presetSubtype="0" accel="50000" decel="50000" fill="hold" nodeType="afterEffect">
                                  <p:stCondLst>
                                    <p:cond delay="0"/>
                                  </p:stCondLst>
                                  <p:childTnLst>
                                    <p:animMotion origin="layout" path="M 0.00261 0.00255 C 0.0342 -0.04028 0.06597 -0.08287 0.13351 -0.10417 C 0.20104 -0.12546 0.30434 -0.12569 0.40764 -0.12569 " pathEditMode="relative" rAng="0" ptsTypes="aaA">
                                      <p:cBhvr>
                                        <p:cTn id="51" dur="2000" fill="hold"/>
                                        <p:tgtEl>
                                          <p:spTgt spid="63"/>
                                        </p:tgtEl>
                                        <p:attrNameLst>
                                          <p:attrName>ppt_x</p:attrName>
                                          <p:attrName>ppt_y</p:attrName>
                                        </p:attrNameLst>
                                      </p:cBhvr>
                                      <p:rCtr x="202" y="-64"/>
                                    </p:animMotion>
                                  </p:childTnLst>
                                </p:cTn>
                              </p:par>
                            </p:childTnLst>
                          </p:cTn>
                        </p:par>
                        <p:par>
                          <p:cTn id="52" fill="hold">
                            <p:stCondLst>
                              <p:cond delay="4000"/>
                            </p:stCondLst>
                            <p:childTnLst>
                              <p:par>
                                <p:cTn id="53" presetID="1" presetClass="exit" presetSubtype="0" fill="hold" grpId="1" nodeType="after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bg/>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49" grpId="1" animBg="1"/>
      <p:bldP spid="49" grpId="2" animBg="1"/>
      <p:bldP spid="49" grpId="3" animBg="1"/>
      <p:bldP spid="61" grpId="0" animBg="1"/>
      <p:bldP spid="61" grpId="1" animBg="1"/>
      <p:bldP spid="61" grpId="2" animBg="1"/>
      <p:bldP spid="61" grpId="3" animBg="1"/>
      <p:bldP spid="63" grpId="0" animBg="1"/>
      <p:bldP spid="63" grpId="1" animBg="1"/>
      <p:bldP spid="66" grpId="0"/>
      <p:bldP spid="27" grpId="0" animBg="1"/>
      <p:bldP spid="2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Accounting for Contention Misses</a:t>
            </a:r>
            <a:endParaRPr lang="en-US" dirty="0"/>
          </a:p>
        </p:txBody>
      </p:sp>
      <p:sp>
        <p:nvSpPr>
          <p:cNvPr id="3" name="Content Placeholder 2"/>
          <p:cNvSpPr>
            <a:spLocks noGrp="1"/>
          </p:cNvSpPr>
          <p:nvPr>
            <p:ph idx="1"/>
          </p:nvPr>
        </p:nvSpPr>
        <p:spPr/>
        <p:txBody>
          <a:bodyPr/>
          <a:lstStyle/>
          <a:p>
            <a:r>
              <a:rPr lang="en-US" dirty="0" smtClean="0"/>
              <a:t>Revisiting alone memory request service rate</a:t>
            </a:r>
          </a:p>
          <a:p>
            <a:endParaRPr lang="en-US" dirty="0" smtClean="0"/>
          </a:p>
          <a:p>
            <a:endParaRPr lang="en-US" dirty="0" smtClean="0"/>
          </a:p>
          <a:p>
            <a:endParaRPr lang="en-US" dirty="0" smtClean="0"/>
          </a:p>
          <a:p>
            <a:endParaRPr lang="en-US" dirty="0" smtClean="0"/>
          </a:p>
          <a:p>
            <a:pPr algn="ctr">
              <a:buNone/>
            </a:pPr>
            <a:r>
              <a:rPr lang="en-US" i="1" dirty="0" smtClean="0">
                <a:solidFill>
                  <a:srgbClr val="C00000"/>
                </a:solidFill>
              </a:rPr>
              <a:t>Cycles serving contention misses should not </a:t>
            </a:r>
          </a:p>
          <a:p>
            <a:pPr algn="ctr">
              <a:buNone/>
            </a:pPr>
            <a:r>
              <a:rPr lang="en-US" i="1" dirty="0" smtClean="0">
                <a:solidFill>
                  <a:srgbClr val="C00000"/>
                </a:solidFill>
              </a:rPr>
              <a:t>count as high priority cycles</a:t>
            </a:r>
            <a:endParaRPr lang="en-US" i="1" dirty="0">
              <a:solidFill>
                <a:srgbClr val="C00000"/>
              </a:solidFill>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pPr/>
              <a:t>56</a:t>
            </a:fld>
            <a:endParaRPr lang="en-US"/>
          </a:p>
        </p:txBody>
      </p:sp>
      <p:graphicFrame>
        <p:nvGraphicFramePr>
          <p:cNvPr id="6" name="Object 2"/>
          <p:cNvGraphicFramePr>
            <a:graphicFrameLocks noChangeAspect="1"/>
          </p:cNvGraphicFramePr>
          <p:nvPr/>
        </p:nvGraphicFramePr>
        <p:xfrm>
          <a:off x="808038" y="2168525"/>
          <a:ext cx="7269162" cy="2046288"/>
        </p:xfrm>
        <a:graphic>
          <a:graphicData uri="http://schemas.openxmlformats.org/presentationml/2006/ole">
            <p:oleObj spid="_x0000_s428034" name="Equation" r:id="rId3" imgW="3429000" imgH="965160" progId="Equation.3">
              <p:embed/>
            </p:oleObj>
          </a:graphicData>
        </a:graphic>
      </p:graphicFrame>
    </p:spTree>
  </p:cSld>
  <p:clrMapOvr>
    <a:masterClrMapping/>
  </p:clrMapOvr>
  <p:transition advTm="27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Alone Cache Access Rate Estimation</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57</a:t>
            </a:fld>
            <a:endParaRPr lang="en-US"/>
          </a:p>
        </p:txBody>
      </p:sp>
      <p:graphicFrame>
        <p:nvGraphicFramePr>
          <p:cNvPr id="5" name="Object 2"/>
          <p:cNvGraphicFramePr>
            <a:graphicFrameLocks noChangeAspect="1"/>
          </p:cNvGraphicFramePr>
          <p:nvPr/>
        </p:nvGraphicFramePr>
        <p:xfrm>
          <a:off x="1135063" y="1371600"/>
          <a:ext cx="6789737" cy="1687513"/>
        </p:xfrm>
        <a:graphic>
          <a:graphicData uri="http://schemas.openxmlformats.org/presentationml/2006/ole">
            <p:oleObj spid="_x0000_s429058" name="Equation" r:id="rId3" imgW="3886200" imgH="965160" progId="Equation.3">
              <p:embed/>
            </p:oleObj>
          </a:graphicData>
        </a:graphic>
      </p:graphicFrame>
      <p:sp>
        <p:nvSpPr>
          <p:cNvPr id="6" name="Oval 5"/>
          <p:cNvSpPr/>
          <p:nvPr/>
        </p:nvSpPr>
        <p:spPr>
          <a:xfrm>
            <a:off x="4038600" y="2603936"/>
            <a:ext cx="3368566" cy="517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731170"/>
            <a:ext cx="9144000" cy="507831"/>
          </a:xfrm>
          <a:prstGeom prst="rect">
            <a:avLst/>
          </a:prstGeom>
          <a:noFill/>
        </p:spPr>
        <p:txBody>
          <a:bodyPr wrap="square" rtlCol="0">
            <a:spAutoFit/>
          </a:bodyPr>
          <a:lstStyle/>
          <a:p>
            <a:pPr algn="ctr"/>
            <a:r>
              <a:rPr lang="en-US" sz="2700" i="1" dirty="0" smtClean="0"/>
              <a:t>Cache Contention Cycles: Cycles spent serving contention misses</a:t>
            </a:r>
          </a:p>
        </p:txBody>
      </p:sp>
      <p:graphicFrame>
        <p:nvGraphicFramePr>
          <p:cNvPr id="8" name="Object 7"/>
          <p:cNvGraphicFramePr>
            <a:graphicFrameLocks noChangeAspect="1"/>
          </p:cNvGraphicFramePr>
          <p:nvPr/>
        </p:nvGraphicFramePr>
        <p:xfrm>
          <a:off x="467793" y="4383633"/>
          <a:ext cx="8066607" cy="947737"/>
        </p:xfrm>
        <a:graphic>
          <a:graphicData uri="http://schemas.openxmlformats.org/presentationml/2006/ole">
            <p:oleObj spid="_x0000_s429059" name="Equation" r:id="rId4" imgW="4203360" imgH="495000" progId="Equation.3">
              <p:embed/>
            </p:oleObj>
          </a:graphicData>
        </a:graphic>
      </p:graphicFrame>
      <p:cxnSp>
        <p:nvCxnSpPr>
          <p:cNvPr id="10" name="Straight Arrow Connector 9"/>
          <p:cNvCxnSpPr/>
          <p:nvPr/>
        </p:nvCxnSpPr>
        <p:spPr>
          <a:xfrm flipH="1">
            <a:off x="1981200" y="4695498"/>
            <a:ext cx="27432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5421868"/>
            <a:ext cx="3124200" cy="769441"/>
          </a:xfrm>
          <a:prstGeom prst="rect">
            <a:avLst/>
          </a:prstGeom>
          <a:noFill/>
        </p:spPr>
        <p:txBody>
          <a:bodyPr wrap="square" rtlCol="0">
            <a:spAutoFit/>
          </a:bodyPr>
          <a:lstStyle/>
          <a:p>
            <a:pPr algn="ctr"/>
            <a:r>
              <a:rPr lang="en-US" sz="2200" b="1" i="1" dirty="0" smtClean="0">
                <a:solidFill>
                  <a:srgbClr val="C00000"/>
                </a:solidFill>
              </a:rPr>
              <a:t>From auxiliary tag store</a:t>
            </a:r>
          </a:p>
          <a:p>
            <a:pPr algn="ctr"/>
            <a:r>
              <a:rPr lang="en-US" sz="2200" b="1" i="1" dirty="0" smtClean="0">
                <a:solidFill>
                  <a:srgbClr val="C00000"/>
                </a:solidFill>
              </a:rPr>
              <a:t>when given high priority</a:t>
            </a:r>
            <a:endParaRPr lang="en-US" sz="2200" b="1" i="1" dirty="0">
              <a:solidFill>
                <a:srgbClr val="C00000"/>
              </a:solidFill>
            </a:endParaRPr>
          </a:p>
        </p:txBody>
      </p:sp>
      <p:cxnSp>
        <p:nvCxnSpPr>
          <p:cNvPr id="13" name="Straight Arrow Connector 12"/>
          <p:cNvCxnSpPr/>
          <p:nvPr/>
        </p:nvCxnSpPr>
        <p:spPr>
          <a:xfrm>
            <a:off x="5029200" y="5257800"/>
            <a:ext cx="990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66898" y="5533698"/>
            <a:ext cx="3124200" cy="769441"/>
          </a:xfrm>
          <a:prstGeom prst="rect">
            <a:avLst/>
          </a:prstGeom>
          <a:noFill/>
        </p:spPr>
        <p:txBody>
          <a:bodyPr wrap="square" rtlCol="0">
            <a:spAutoFit/>
          </a:bodyPr>
          <a:lstStyle/>
          <a:p>
            <a:pPr algn="ctr"/>
            <a:r>
              <a:rPr lang="en-US" sz="2200" b="1" i="1" dirty="0" smtClean="0">
                <a:solidFill>
                  <a:srgbClr val="C00000"/>
                </a:solidFill>
              </a:rPr>
              <a:t>Measured when given high priority</a:t>
            </a:r>
            <a:endParaRPr lang="en-US" sz="2200" b="1" i="1" dirty="0">
              <a:solidFill>
                <a:srgbClr val="C00000"/>
              </a:solidFill>
            </a:endParaRPr>
          </a:p>
        </p:txBody>
      </p:sp>
    </p:spTree>
  </p:cSld>
  <p:clrMapOvr>
    <a:masterClrMapping/>
  </p:clrMapOvr>
  <p:transition advTm="71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Application Slowdown Model (ASM)</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58</a:t>
            </a:fld>
            <a:endParaRPr lang="en-US"/>
          </a:p>
        </p:txBody>
      </p:sp>
      <p:sp>
        <p:nvSpPr>
          <p:cNvPr id="7" name="Rectangle 12"/>
          <p:cNvSpPr>
            <a:spLocks noChangeArrowheads="1"/>
          </p:cNvSpPr>
          <p:nvPr/>
        </p:nvSpPr>
        <p:spPr bwMode="auto">
          <a:xfrm>
            <a:off x="212725"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3"/>
          <p:cNvSpPr txBox="1">
            <a:spLocks noChangeArrowheads="1"/>
          </p:cNvSpPr>
          <p:nvPr/>
        </p:nvSpPr>
        <p:spPr bwMode="auto">
          <a:xfrm>
            <a:off x="212725" y="2301825"/>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9" name="Rectangle 16"/>
          <p:cNvSpPr>
            <a:spLocks noChangeArrowheads="1"/>
          </p:cNvSpPr>
          <p:nvPr/>
        </p:nvSpPr>
        <p:spPr bwMode="auto">
          <a:xfrm>
            <a:off x="1067678"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17"/>
          <p:cNvSpPr txBox="1">
            <a:spLocks noChangeArrowheads="1"/>
          </p:cNvSpPr>
          <p:nvPr/>
        </p:nvSpPr>
        <p:spPr bwMode="auto">
          <a:xfrm>
            <a:off x="1067678"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19"/>
          <p:cNvSpPr>
            <a:spLocks noChangeArrowheads="1"/>
          </p:cNvSpPr>
          <p:nvPr/>
        </p:nvSpPr>
        <p:spPr bwMode="auto">
          <a:xfrm>
            <a:off x="1922631" y="2133600"/>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0"/>
          <p:cNvSpPr txBox="1">
            <a:spLocks noChangeArrowheads="1"/>
          </p:cNvSpPr>
          <p:nvPr/>
        </p:nvSpPr>
        <p:spPr bwMode="auto">
          <a:xfrm>
            <a:off x="1922631" y="230182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2"/>
          <p:cNvSpPr>
            <a:spLocks noChangeArrowheads="1"/>
          </p:cNvSpPr>
          <p:nvPr/>
        </p:nvSpPr>
        <p:spPr bwMode="auto">
          <a:xfrm>
            <a:off x="2775997" y="2133600"/>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3"/>
          <p:cNvSpPr txBox="1">
            <a:spLocks noChangeArrowheads="1"/>
          </p:cNvSpPr>
          <p:nvPr/>
        </p:nvSpPr>
        <p:spPr bwMode="auto">
          <a:xfrm>
            <a:off x="2775997" y="230182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5"/>
          <p:cNvSpPr>
            <a:spLocks noChangeArrowheads="1"/>
          </p:cNvSpPr>
          <p:nvPr/>
        </p:nvSpPr>
        <p:spPr bwMode="auto">
          <a:xfrm>
            <a:off x="212725"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6"/>
          <p:cNvSpPr txBox="1">
            <a:spLocks noChangeArrowheads="1"/>
          </p:cNvSpPr>
          <p:nvPr/>
        </p:nvSpPr>
        <p:spPr bwMode="auto">
          <a:xfrm>
            <a:off x="212725"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28"/>
          <p:cNvSpPr>
            <a:spLocks noChangeArrowheads="1"/>
          </p:cNvSpPr>
          <p:nvPr/>
        </p:nvSpPr>
        <p:spPr bwMode="auto">
          <a:xfrm>
            <a:off x="1067678"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29"/>
          <p:cNvSpPr txBox="1">
            <a:spLocks noChangeArrowheads="1"/>
          </p:cNvSpPr>
          <p:nvPr/>
        </p:nvSpPr>
        <p:spPr bwMode="auto">
          <a:xfrm>
            <a:off x="1067678" y="3080140"/>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9" name="Rectangle 31"/>
          <p:cNvSpPr>
            <a:spLocks noChangeArrowheads="1"/>
          </p:cNvSpPr>
          <p:nvPr/>
        </p:nvSpPr>
        <p:spPr bwMode="auto">
          <a:xfrm>
            <a:off x="1922631" y="2912353"/>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2"/>
          <p:cNvSpPr txBox="1">
            <a:spLocks noChangeArrowheads="1"/>
          </p:cNvSpPr>
          <p:nvPr/>
        </p:nvSpPr>
        <p:spPr bwMode="auto">
          <a:xfrm>
            <a:off x="1922631" y="3080140"/>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21" name="Rectangle 36"/>
          <p:cNvSpPr>
            <a:spLocks noChangeArrowheads="1"/>
          </p:cNvSpPr>
          <p:nvPr/>
        </p:nvSpPr>
        <p:spPr bwMode="auto">
          <a:xfrm>
            <a:off x="2775997" y="2912353"/>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37"/>
          <p:cNvSpPr txBox="1">
            <a:spLocks noChangeArrowheads="1"/>
          </p:cNvSpPr>
          <p:nvPr/>
        </p:nvSpPr>
        <p:spPr bwMode="auto">
          <a:xfrm>
            <a:off x="2775997" y="3080140"/>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1"/>
          <p:cNvSpPr>
            <a:spLocks noChangeArrowheads="1"/>
          </p:cNvSpPr>
          <p:nvPr/>
        </p:nvSpPr>
        <p:spPr bwMode="auto">
          <a:xfrm>
            <a:off x="212725"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2"/>
          <p:cNvSpPr txBox="1">
            <a:spLocks noChangeArrowheads="1"/>
          </p:cNvSpPr>
          <p:nvPr/>
        </p:nvSpPr>
        <p:spPr bwMode="auto">
          <a:xfrm>
            <a:off x="212725"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5"/>
          <p:cNvSpPr>
            <a:spLocks noChangeArrowheads="1"/>
          </p:cNvSpPr>
          <p:nvPr/>
        </p:nvSpPr>
        <p:spPr bwMode="auto">
          <a:xfrm>
            <a:off x="1067678"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6"/>
          <p:cNvSpPr txBox="1">
            <a:spLocks noChangeArrowheads="1"/>
          </p:cNvSpPr>
          <p:nvPr/>
        </p:nvSpPr>
        <p:spPr bwMode="auto">
          <a:xfrm>
            <a:off x="1067678"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48"/>
          <p:cNvSpPr>
            <a:spLocks noChangeArrowheads="1"/>
          </p:cNvSpPr>
          <p:nvPr/>
        </p:nvSpPr>
        <p:spPr bwMode="auto">
          <a:xfrm>
            <a:off x="1922631" y="3691106"/>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49"/>
          <p:cNvSpPr txBox="1">
            <a:spLocks noChangeArrowheads="1"/>
          </p:cNvSpPr>
          <p:nvPr/>
        </p:nvSpPr>
        <p:spPr bwMode="auto">
          <a:xfrm>
            <a:off x="1922631" y="3858893"/>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1"/>
          <p:cNvSpPr>
            <a:spLocks noChangeArrowheads="1"/>
          </p:cNvSpPr>
          <p:nvPr/>
        </p:nvSpPr>
        <p:spPr bwMode="auto">
          <a:xfrm>
            <a:off x="2775997" y="3691106"/>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2"/>
          <p:cNvSpPr txBox="1">
            <a:spLocks noChangeArrowheads="1"/>
          </p:cNvSpPr>
          <p:nvPr/>
        </p:nvSpPr>
        <p:spPr bwMode="auto">
          <a:xfrm>
            <a:off x="2775997" y="3858893"/>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4"/>
          <p:cNvSpPr>
            <a:spLocks noChangeArrowheads="1"/>
          </p:cNvSpPr>
          <p:nvPr/>
        </p:nvSpPr>
        <p:spPr bwMode="auto">
          <a:xfrm>
            <a:off x="212725"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5"/>
          <p:cNvSpPr txBox="1">
            <a:spLocks noChangeArrowheads="1"/>
          </p:cNvSpPr>
          <p:nvPr/>
        </p:nvSpPr>
        <p:spPr bwMode="auto">
          <a:xfrm>
            <a:off x="212725"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57"/>
          <p:cNvSpPr>
            <a:spLocks noChangeArrowheads="1"/>
          </p:cNvSpPr>
          <p:nvPr/>
        </p:nvSpPr>
        <p:spPr bwMode="auto">
          <a:xfrm>
            <a:off x="1067678"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58"/>
          <p:cNvSpPr txBox="1">
            <a:spLocks noChangeArrowheads="1"/>
          </p:cNvSpPr>
          <p:nvPr/>
        </p:nvSpPr>
        <p:spPr bwMode="auto">
          <a:xfrm>
            <a:off x="1067678"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0"/>
          <p:cNvSpPr>
            <a:spLocks noChangeArrowheads="1"/>
          </p:cNvSpPr>
          <p:nvPr/>
        </p:nvSpPr>
        <p:spPr bwMode="auto">
          <a:xfrm>
            <a:off x="1922631" y="4469859"/>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1"/>
          <p:cNvSpPr txBox="1">
            <a:spLocks noChangeArrowheads="1"/>
          </p:cNvSpPr>
          <p:nvPr/>
        </p:nvSpPr>
        <p:spPr bwMode="auto">
          <a:xfrm>
            <a:off x="1922631" y="4637646"/>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3"/>
          <p:cNvSpPr>
            <a:spLocks noChangeArrowheads="1"/>
          </p:cNvSpPr>
          <p:nvPr/>
        </p:nvSpPr>
        <p:spPr bwMode="auto">
          <a:xfrm>
            <a:off x="2775997" y="4469859"/>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8" name="TextBox 64"/>
          <p:cNvSpPr txBox="1">
            <a:spLocks noChangeArrowheads="1"/>
          </p:cNvSpPr>
          <p:nvPr/>
        </p:nvSpPr>
        <p:spPr bwMode="auto">
          <a:xfrm>
            <a:off x="2775997" y="4637646"/>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9" name="Rectangle 65"/>
          <p:cNvSpPr>
            <a:spLocks noChangeArrowheads="1"/>
          </p:cNvSpPr>
          <p:nvPr/>
        </p:nvSpPr>
        <p:spPr bwMode="auto">
          <a:xfrm>
            <a:off x="6818532" y="2387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0" name="TextBox 66"/>
          <p:cNvSpPr txBox="1">
            <a:spLocks noChangeArrowheads="1"/>
          </p:cNvSpPr>
          <p:nvPr/>
        </p:nvSpPr>
        <p:spPr bwMode="auto">
          <a:xfrm>
            <a:off x="6847294" y="3091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41" name="Rectangle 65"/>
          <p:cNvSpPr>
            <a:spLocks noChangeArrowheads="1"/>
          </p:cNvSpPr>
          <p:nvPr/>
        </p:nvSpPr>
        <p:spPr bwMode="auto">
          <a:xfrm>
            <a:off x="4375369" y="2779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2" name="TextBox 66"/>
          <p:cNvSpPr txBox="1">
            <a:spLocks noChangeArrowheads="1"/>
          </p:cNvSpPr>
          <p:nvPr/>
        </p:nvSpPr>
        <p:spPr bwMode="auto">
          <a:xfrm>
            <a:off x="4398972" y="3056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4" name="Right Arrow 43"/>
          <p:cNvSpPr/>
          <p:nvPr/>
        </p:nvSpPr>
        <p:spPr>
          <a:xfrm>
            <a:off x="6038196" y="2895600"/>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p:cNvSpPr/>
          <p:nvPr/>
        </p:nvSpPr>
        <p:spPr>
          <a:xfrm>
            <a:off x="6004034" y="3715404"/>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599796" y="2877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505200" y="1981200"/>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51" name="Left Arrow 50"/>
          <p:cNvSpPr/>
          <p:nvPr/>
        </p:nvSpPr>
        <p:spPr>
          <a:xfrm>
            <a:off x="3536732" y="3733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9137" name="Object 1"/>
          <p:cNvGraphicFramePr>
            <a:graphicFrameLocks noChangeAspect="1"/>
          </p:cNvGraphicFramePr>
          <p:nvPr/>
        </p:nvGraphicFramePr>
        <p:xfrm>
          <a:off x="1338263" y="5211763"/>
          <a:ext cx="6503987" cy="1119187"/>
        </p:xfrm>
        <a:graphic>
          <a:graphicData uri="http://schemas.openxmlformats.org/presentationml/2006/ole">
            <p:oleObj spid="_x0000_s430082" name="Equation" r:id="rId4" imgW="2654280" imgH="457200" progId="Equation.3">
              <p:embed/>
            </p:oleObj>
          </a:graphicData>
        </a:graphic>
      </p:graphicFrame>
    </p:spTree>
    <p:custDataLst>
      <p:tags r:id="rId2"/>
    </p:custDataLst>
  </p:cSld>
  <p:clrMapOvr>
    <a:masterClrMapping/>
  </p:clrMapOvr>
  <p:transition spd="slow" advTm="318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Previous Work on Slowdown Estimation</a:t>
            </a:r>
          </a:p>
        </p:txBody>
      </p:sp>
      <p:sp>
        <p:nvSpPr>
          <p:cNvPr id="3" name="Content Placeholder 2"/>
          <p:cNvSpPr>
            <a:spLocks noGrp="1"/>
          </p:cNvSpPr>
          <p:nvPr>
            <p:ph idx="1"/>
          </p:nvPr>
        </p:nvSpPr>
        <p:spPr>
          <a:xfrm>
            <a:off x="457200" y="1381279"/>
            <a:ext cx="8686800" cy="4525963"/>
          </a:xfrm>
        </p:spPr>
        <p:txBody>
          <a:bodyPr/>
          <a:lstStyle/>
          <a:p>
            <a:r>
              <a:rPr lang="en-US" dirty="0" smtClean="0"/>
              <a:t>Previous work on slowdown estimation</a:t>
            </a:r>
          </a:p>
          <a:p>
            <a:pPr lvl="1"/>
            <a:r>
              <a:rPr lang="en-US" sz="2300" b="1" dirty="0" smtClean="0"/>
              <a:t>STFM</a:t>
            </a:r>
            <a:r>
              <a:rPr lang="en-US" sz="2300" dirty="0" smtClean="0"/>
              <a:t> (Stall Time Fair Memory) Scheduling </a:t>
            </a:r>
            <a:r>
              <a:rPr lang="en-US" sz="1800" dirty="0" smtClean="0"/>
              <a:t>[</a:t>
            </a:r>
            <a:r>
              <a:rPr lang="en-US" sz="1800" dirty="0" err="1" smtClean="0"/>
              <a:t>Mutlu</a:t>
            </a:r>
            <a:r>
              <a:rPr lang="en-US" sz="1800" dirty="0" smtClean="0"/>
              <a:t> et al., MICRO ’07] </a:t>
            </a:r>
          </a:p>
          <a:p>
            <a:pPr lvl="1"/>
            <a:r>
              <a:rPr lang="en-US" sz="2300" b="1" dirty="0" smtClean="0"/>
              <a:t>FST</a:t>
            </a:r>
            <a:r>
              <a:rPr lang="en-US" sz="2300" dirty="0" smtClean="0"/>
              <a:t> (Fairness via Source Throttling) </a:t>
            </a:r>
            <a:r>
              <a:rPr lang="en-US" sz="1800" dirty="0" smtClean="0"/>
              <a:t>[</a:t>
            </a:r>
            <a:r>
              <a:rPr lang="en-US" sz="1800" dirty="0" err="1" smtClean="0"/>
              <a:t>Ebrahimi</a:t>
            </a:r>
            <a:r>
              <a:rPr lang="en-US" sz="1800" dirty="0" smtClean="0"/>
              <a:t> et al., ASPLOS ’10]</a:t>
            </a:r>
          </a:p>
          <a:p>
            <a:pPr lvl="1">
              <a:buClr>
                <a:srgbClr val="3B812F"/>
              </a:buClr>
            </a:pPr>
            <a:r>
              <a:rPr lang="en-US" sz="2300" b="1" dirty="0" smtClean="0">
                <a:solidFill>
                  <a:srgbClr val="000000"/>
                </a:solidFill>
              </a:rPr>
              <a:t>Per-thread Cycle Accounting </a:t>
            </a:r>
            <a:r>
              <a:rPr lang="en-US" sz="1800" dirty="0" smtClean="0">
                <a:solidFill>
                  <a:srgbClr val="000000"/>
                </a:solidFill>
              </a:rPr>
              <a:t>[Du Bois et al., </a:t>
            </a:r>
            <a:r>
              <a:rPr lang="en-US" sz="1800" dirty="0" err="1" smtClean="0">
                <a:solidFill>
                  <a:srgbClr val="000000"/>
                </a:solidFill>
              </a:rPr>
              <a:t>HiPEAC</a:t>
            </a:r>
            <a:r>
              <a:rPr lang="en-US" sz="1800" dirty="0" smtClean="0">
                <a:solidFill>
                  <a:srgbClr val="000000"/>
                </a:solidFill>
              </a:rPr>
              <a:t> ’13]</a:t>
            </a:r>
          </a:p>
          <a:p>
            <a:endParaRPr lang="en-US" dirty="0" smtClean="0"/>
          </a:p>
          <a:p>
            <a:r>
              <a:rPr lang="en-US" dirty="0" smtClean="0"/>
              <a:t>Basic Idea:</a:t>
            </a:r>
            <a:endParaRPr lang="en-US" sz="2300" dirty="0" smtClean="0"/>
          </a:p>
          <a:p>
            <a:pPr lvl="1">
              <a:buNone/>
            </a:pPr>
            <a:r>
              <a:rPr lang="en-US" sz="2300" dirty="0" smtClean="0"/>
              <a:t> </a:t>
            </a:r>
          </a:p>
          <a:p>
            <a:pPr lvl="1"/>
            <a:endParaRPr lang="en-US" dirty="0" smtClean="0"/>
          </a:p>
          <a:p>
            <a:endParaRPr lang="en-US" dirty="0" smtClean="0"/>
          </a:p>
        </p:txBody>
      </p:sp>
      <p:graphicFrame>
        <p:nvGraphicFramePr>
          <p:cNvPr id="5" name="Object 4"/>
          <p:cNvGraphicFramePr>
            <a:graphicFrameLocks noChangeAspect="1"/>
          </p:cNvGraphicFramePr>
          <p:nvPr/>
        </p:nvGraphicFramePr>
        <p:xfrm>
          <a:off x="1384300" y="4470400"/>
          <a:ext cx="5640388" cy="1041400"/>
        </p:xfrm>
        <a:graphic>
          <a:graphicData uri="http://schemas.openxmlformats.org/presentationml/2006/ole">
            <p:oleObj spid="_x0000_s431106" name="Equation" r:id="rId5" imgW="2450880" imgH="457200" progId="Equation.3">
              <p:embed/>
            </p:oleObj>
          </a:graphicData>
        </a:graphic>
      </p:graphicFrame>
      <p:sp>
        <p:nvSpPr>
          <p:cNvPr id="25" name="Oval 24"/>
          <p:cNvSpPr/>
          <p:nvPr/>
        </p:nvSpPr>
        <p:spPr>
          <a:xfrm>
            <a:off x="3505200" y="4419600"/>
            <a:ext cx="3429000" cy="589779"/>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13726" y="6045369"/>
            <a:ext cx="8786842" cy="507831"/>
          </a:xfrm>
          <a:prstGeom prst="rect">
            <a:avLst/>
          </a:prstGeom>
          <a:noFill/>
        </p:spPr>
        <p:txBody>
          <a:bodyPr wrap="square" rtlCol="0">
            <a:spAutoFit/>
          </a:bodyPr>
          <a:lstStyle/>
          <a:p>
            <a:pPr algn="ctr"/>
            <a:r>
              <a:rPr lang="en-US" sz="2700" dirty="0" smtClean="0">
                <a:solidFill>
                  <a:srgbClr val="0070C0"/>
                </a:solidFill>
              </a:rPr>
              <a:t>Count interference experienced by each request</a:t>
            </a:r>
            <a:endParaRPr lang="en-US" sz="2700" dirty="0">
              <a:solidFill>
                <a:srgbClr val="0070C0"/>
              </a:solidFill>
            </a:endParaRPr>
          </a:p>
        </p:txBody>
      </p:sp>
      <p:sp>
        <p:nvSpPr>
          <p:cNvPr id="12" name="Oval 11"/>
          <p:cNvSpPr/>
          <p:nvPr/>
        </p:nvSpPr>
        <p:spPr>
          <a:xfrm>
            <a:off x="647741" y="2283370"/>
            <a:ext cx="8001024"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2CF4AA75-1AE0-4593-99DD-33F3F40BED72}" type="slidenum">
              <a:rPr lang="en-US" smtClean="0"/>
              <a:pPr/>
              <a:t>59</a:t>
            </a:fld>
            <a:endParaRPr lang="en-US"/>
          </a:p>
        </p:txBody>
      </p:sp>
    </p:spTree>
    <p:custDataLst>
      <p:tags r:id="rId2"/>
    </p:custDataLst>
  </p:cSld>
  <p:clrMapOvr>
    <a:masterClrMapping/>
  </p:clrMapOvr>
  <p:transition advTm="32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Why Predictable Performance?</a:t>
            </a:r>
          </a:p>
        </p:txBody>
      </p:sp>
      <p:sp>
        <p:nvSpPr>
          <p:cNvPr id="13315" name="Content Placeholder 2"/>
          <p:cNvSpPr>
            <a:spLocks noGrp="1"/>
          </p:cNvSpPr>
          <p:nvPr>
            <p:ph idx="1"/>
          </p:nvPr>
        </p:nvSpPr>
        <p:spPr>
          <a:xfrm>
            <a:off x="457200" y="1600200"/>
            <a:ext cx="8382000" cy="5029200"/>
          </a:xfrm>
        </p:spPr>
        <p:txBody>
          <a:bodyPr>
            <a:normAutofit fontScale="55000" lnSpcReduction="20000"/>
          </a:bodyPr>
          <a:lstStyle/>
          <a:p>
            <a:r>
              <a:rPr lang="en-US" sz="4600" dirty="0" smtClean="0"/>
              <a:t>There is a need for predictable performance</a:t>
            </a:r>
          </a:p>
          <a:p>
            <a:pPr lvl="1"/>
            <a:r>
              <a:rPr lang="en-US" sz="4400" dirty="0" smtClean="0"/>
              <a:t>When multiple applications share resources </a:t>
            </a:r>
            <a:endParaRPr lang="en-US" sz="4400" i="1" dirty="0" smtClean="0"/>
          </a:p>
          <a:p>
            <a:pPr lvl="1"/>
            <a:r>
              <a:rPr lang="en-US" sz="4400" dirty="0" smtClean="0"/>
              <a:t>Especially if some applications require performance guarantees</a:t>
            </a:r>
            <a:endParaRPr lang="en-US" sz="4100" dirty="0" smtClean="0">
              <a:solidFill>
                <a:srgbClr val="FF0000"/>
              </a:solidFill>
            </a:endParaRPr>
          </a:p>
          <a:p>
            <a:pPr lvl="1">
              <a:buNone/>
            </a:pPr>
            <a:endParaRPr lang="en-US" sz="4600" dirty="0" smtClean="0">
              <a:solidFill>
                <a:srgbClr val="0070C0"/>
              </a:solidFill>
            </a:endParaRPr>
          </a:p>
          <a:p>
            <a:r>
              <a:rPr lang="en-US" sz="4600" dirty="0" smtClean="0">
                <a:solidFill>
                  <a:srgbClr val="FF0000"/>
                </a:solidFill>
              </a:rPr>
              <a:t>Example 1: In server systems</a:t>
            </a:r>
          </a:p>
          <a:p>
            <a:pPr lvl="1"/>
            <a:r>
              <a:rPr lang="en-US" sz="4200" dirty="0" smtClean="0">
                <a:solidFill>
                  <a:srgbClr val="0070C0"/>
                </a:solidFill>
              </a:rPr>
              <a:t>Different users’ jobs consolidated onto the same server</a:t>
            </a:r>
          </a:p>
          <a:p>
            <a:pPr lvl="1"/>
            <a:r>
              <a:rPr lang="en-US" sz="4200" dirty="0" smtClean="0"/>
              <a:t>Need to provide bounded slowdowns to critical jobs </a:t>
            </a:r>
          </a:p>
          <a:p>
            <a:pPr lvl="1"/>
            <a:endParaRPr lang="en-US" sz="4200" dirty="0" smtClean="0"/>
          </a:p>
          <a:p>
            <a:r>
              <a:rPr lang="en-US" sz="4600" dirty="0" smtClean="0">
                <a:solidFill>
                  <a:srgbClr val="FF0000"/>
                </a:solidFill>
              </a:rPr>
              <a:t>Example 2: In mobile systems</a:t>
            </a:r>
          </a:p>
          <a:p>
            <a:pPr lvl="1"/>
            <a:r>
              <a:rPr lang="en-US" sz="4200" dirty="0" smtClean="0">
                <a:solidFill>
                  <a:srgbClr val="0070C0"/>
                </a:solidFill>
              </a:rPr>
              <a:t>Interactive applications run with non-interactive applications</a:t>
            </a:r>
          </a:p>
          <a:p>
            <a:pPr lvl="1"/>
            <a:r>
              <a:rPr lang="en-US" sz="4200" dirty="0" smtClean="0"/>
              <a:t>Need to guarantee performance for interactive applications</a:t>
            </a:r>
          </a:p>
          <a:p>
            <a:pPr lvl="1">
              <a:buNone/>
            </a:pPr>
            <a:endParaRPr lang="en-US" sz="4200" dirty="0" smtClean="0"/>
          </a:p>
        </p:txBody>
      </p:sp>
      <p:sp>
        <p:nvSpPr>
          <p:cNvPr id="11" name="Slide Number Placeholder 10"/>
          <p:cNvSpPr>
            <a:spLocks noGrp="1"/>
          </p:cNvSpPr>
          <p:nvPr>
            <p:ph type="sldNum" sz="quarter" idx="12"/>
          </p:nvPr>
        </p:nvSpPr>
        <p:spPr/>
        <p:txBody>
          <a:bodyPr/>
          <a:lstStyle/>
          <a:p>
            <a:fld id="{2CF4AA75-1AE0-4593-99DD-33F3F40BED72}" type="slidenum">
              <a:rPr lang="en-US" smtClean="0"/>
              <a:pPr/>
              <a:t>6</a:t>
            </a:fld>
            <a:endParaRPr lang="en-US"/>
          </a:p>
        </p:txBody>
      </p:sp>
    </p:spTree>
    <p:custDataLst>
      <p:tags r:id="rId1"/>
    </p:custDataLst>
  </p:cSld>
  <p:clrMapOvr>
    <a:masterClrMapping/>
  </p:clrMapOvr>
  <p:transition advTm="641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Accuracy Results</a:t>
            </a:r>
            <a:endParaRPr lang="en-US" dirty="0"/>
          </a:p>
        </p:txBody>
      </p:sp>
      <p:sp>
        <p:nvSpPr>
          <p:cNvPr id="3" name="Content Placeholder 2"/>
          <p:cNvSpPr>
            <a:spLocks noGrp="1"/>
          </p:cNvSpPr>
          <p:nvPr>
            <p:ph idx="1"/>
          </p:nvPr>
        </p:nvSpPr>
        <p:spPr>
          <a:xfrm>
            <a:off x="533400" y="5761037"/>
            <a:ext cx="8229600" cy="868363"/>
          </a:xfrm>
        </p:spPr>
        <p:txBody>
          <a:bodyPr>
            <a:normAutofit fontScale="92500"/>
          </a:bodyPr>
          <a:lstStyle/>
          <a:p>
            <a:pPr algn="ctr">
              <a:buNone/>
            </a:pPr>
            <a:r>
              <a:rPr lang="en-US" i="1" dirty="0" smtClean="0">
                <a:solidFill>
                  <a:srgbClr val="C00000"/>
                </a:solidFill>
              </a:rPr>
              <a:t>Average error of ASM’s slowdown estimates: 10% </a:t>
            </a:r>
            <a:endParaRPr lang="en-US" i="1" dirty="0">
              <a:solidFill>
                <a:srgbClr val="C00000"/>
              </a:solidFill>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pPr/>
              <a:t>60</a:t>
            </a:fld>
            <a:endParaRPr lang="en-US"/>
          </a:p>
        </p:txBody>
      </p:sp>
      <p:sp>
        <p:nvSpPr>
          <p:cNvPr id="7" name="TextBox 6"/>
          <p:cNvSpPr txBox="1"/>
          <p:nvPr/>
        </p:nvSpPr>
        <p:spPr>
          <a:xfrm>
            <a:off x="3276600" y="5473264"/>
            <a:ext cx="2743200" cy="381000"/>
          </a:xfrm>
          <a:prstGeom prst="rect">
            <a:avLst/>
          </a:prstGeom>
          <a:noFill/>
        </p:spPr>
        <p:txBody>
          <a:bodyPr wrap="square" rtlCol="0">
            <a:spAutoFit/>
          </a:bodyPr>
          <a:lstStyle/>
          <a:p>
            <a:pPr algn="ctr"/>
            <a:r>
              <a:rPr lang="en-US" i="1" dirty="0" smtClean="0"/>
              <a:t>Select applications</a:t>
            </a:r>
            <a:endParaRPr lang="en-US" i="1" dirty="0"/>
          </a:p>
        </p:txBody>
      </p:sp>
      <p:graphicFrame>
        <p:nvGraphicFramePr>
          <p:cNvPr id="8" name="Chart 7"/>
          <p:cNvGraphicFramePr/>
          <p:nvPr/>
        </p:nvGraphicFramePr>
        <p:xfrm>
          <a:off x="0" y="1447800"/>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066800" y="1752600"/>
            <a:ext cx="7467600" cy="4038600"/>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77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Leveraging ASM’s Slowdown Estimates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Slowdown-aware resource allocation for high performance and fairness</a:t>
            </a:r>
          </a:p>
          <a:p>
            <a:endParaRPr lang="en-US" i="1" dirty="0" smtClean="0"/>
          </a:p>
          <a:p>
            <a:r>
              <a:rPr lang="en-US" i="1" dirty="0" smtClean="0"/>
              <a:t>Slowdown-aware resource allocation to bound application slowdowns</a:t>
            </a:r>
          </a:p>
          <a:p>
            <a:pPr>
              <a:buNone/>
            </a:pPr>
            <a:endParaRPr lang="en-US" i="1" dirty="0" smtClean="0"/>
          </a:p>
          <a:p>
            <a:r>
              <a:rPr lang="en-US" i="1" dirty="0" smtClean="0"/>
              <a:t>VM migration and admission control schemes </a:t>
            </a:r>
          </a:p>
          <a:p>
            <a:pPr>
              <a:buNone/>
            </a:pPr>
            <a:r>
              <a:rPr lang="en-US" sz="2500" b="1" i="1" dirty="0" smtClean="0"/>
              <a:t>	[VEE ’15]</a:t>
            </a:r>
          </a:p>
          <a:p>
            <a:endParaRPr lang="en-US" i="1" dirty="0" smtClean="0"/>
          </a:p>
          <a:p>
            <a:r>
              <a:rPr lang="en-US" i="1" dirty="0" smtClean="0"/>
              <a:t>Fair billing schemes in a commodity cloud</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61</a:t>
            </a:fld>
            <a:endParaRPr lang="en-US"/>
          </a:p>
        </p:txBody>
      </p:sp>
      <p:sp>
        <p:nvSpPr>
          <p:cNvPr id="5" name="Rectangle 4"/>
          <p:cNvSpPr/>
          <p:nvPr/>
        </p:nvSpPr>
        <p:spPr>
          <a:xfrm>
            <a:off x="838200" y="1600200"/>
            <a:ext cx="7086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2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Capacity Partitioning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62</a:t>
            </a:fld>
            <a:endParaRPr lang="en-US"/>
          </a:p>
        </p:txBody>
      </p:sp>
      <p:sp>
        <p:nvSpPr>
          <p:cNvPr id="5" name="Rectangle 65"/>
          <p:cNvSpPr>
            <a:spLocks noChangeArrowheads="1"/>
          </p:cNvSpPr>
          <p:nvPr/>
        </p:nvSpPr>
        <p:spPr bwMode="auto">
          <a:xfrm>
            <a:off x="6183313" y="2006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212075" y="2710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7" name="Rectangle 65"/>
          <p:cNvSpPr>
            <a:spLocks noChangeArrowheads="1"/>
          </p:cNvSpPr>
          <p:nvPr/>
        </p:nvSpPr>
        <p:spPr bwMode="auto">
          <a:xfrm>
            <a:off x="2622769" y="2398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8" name="TextBox 66"/>
          <p:cNvSpPr txBox="1">
            <a:spLocks noChangeArrowheads="1"/>
          </p:cNvSpPr>
          <p:nvPr/>
        </p:nvSpPr>
        <p:spPr bwMode="auto">
          <a:xfrm>
            <a:off x="2646372" y="2675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9" name="Right Arrow 8"/>
          <p:cNvSpPr/>
          <p:nvPr/>
        </p:nvSpPr>
        <p:spPr>
          <a:xfrm>
            <a:off x="4285596" y="2514600"/>
            <a:ext cx="1734204"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251434" y="3334404"/>
            <a:ext cx="1692166"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847196" y="2496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52600" y="1600200"/>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13" name="Left Arrow 12"/>
          <p:cNvSpPr/>
          <p:nvPr/>
        </p:nvSpPr>
        <p:spPr>
          <a:xfrm>
            <a:off x="1784132" y="3352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2106071"/>
            <a:ext cx="990600" cy="914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18" name="Rectangle 17"/>
          <p:cNvSpPr/>
          <p:nvPr/>
        </p:nvSpPr>
        <p:spPr>
          <a:xfrm>
            <a:off x="609600" y="3401471"/>
            <a:ext cx="9906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23" name="Oval 22"/>
          <p:cNvSpPr/>
          <p:nvPr/>
        </p:nvSpPr>
        <p:spPr>
          <a:xfrm>
            <a:off x="2330668" y="1952298"/>
            <a:ext cx="2133600" cy="25146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2000" y="5161002"/>
            <a:ext cx="7467600" cy="1015663"/>
          </a:xfrm>
          <a:prstGeom prst="rect">
            <a:avLst/>
          </a:prstGeom>
          <a:noFill/>
        </p:spPr>
        <p:txBody>
          <a:bodyPr wrap="square" rtlCol="0">
            <a:spAutoFit/>
          </a:bodyPr>
          <a:lstStyle/>
          <a:p>
            <a:pPr algn="ctr"/>
            <a:r>
              <a:rPr lang="en-US" sz="3000" i="1" dirty="0" smtClean="0">
                <a:solidFill>
                  <a:srgbClr val="C00000"/>
                </a:solidFill>
              </a:rPr>
              <a:t>Goal: Partition the shared cache among applications to mitigate contention</a:t>
            </a:r>
            <a:endParaRPr lang="en-US" sz="3000" i="1" dirty="0">
              <a:solidFill>
                <a:srgbClr val="C00000"/>
              </a:solidFill>
            </a:endParaRPr>
          </a:p>
        </p:txBody>
      </p:sp>
    </p:spTree>
  </p:cSld>
  <p:clrMapOvr>
    <a:masterClrMapping/>
  </p:clrMapOvr>
  <p:transition advTm="7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Capacity Partitioning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63</a:t>
            </a:fld>
            <a:endParaRPr lang="en-US"/>
          </a:p>
        </p:txBody>
      </p:sp>
      <p:sp>
        <p:nvSpPr>
          <p:cNvPr id="5" name="Rectangle 65"/>
          <p:cNvSpPr>
            <a:spLocks noChangeArrowheads="1"/>
          </p:cNvSpPr>
          <p:nvPr/>
        </p:nvSpPr>
        <p:spPr bwMode="auto">
          <a:xfrm>
            <a:off x="6792913" y="2006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821675" y="2710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9" name="Right Arrow 8"/>
          <p:cNvSpPr/>
          <p:nvPr/>
        </p:nvSpPr>
        <p:spPr>
          <a:xfrm>
            <a:off x="4895196" y="2514600"/>
            <a:ext cx="1734204"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861034" y="3334404"/>
            <a:ext cx="1692166"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610706" y="2496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547642" y="3352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110" y="2106071"/>
            <a:ext cx="990600" cy="914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14" name="Rectangle 13"/>
          <p:cNvSpPr/>
          <p:nvPr/>
        </p:nvSpPr>
        <p:spPr>
          <a:xfrm>
            <a:off x="373110" y="3401471"/>
            <a:ext cx="9906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16" name="Rectangle 65"/>
          <p:cNvSpPr>
            <a:spLocks noChangeArrowheads="1"/>
          </p:cNvSpPr>
          <p:nvPr/>
        </p:nvSpPr>
        <p:spPr bwMode="auto">
          <a:xfrm>
            <a:off x="3139966" y="2398712"/>
            <a:ext cx="1676400" cy="1772897"/>
          </a:xfrm>
          <a:prstGeom prst="rect">
            <a:avLst/>
          </a:prstGeom>
          <a:noFill/>
          <a:ln w="54864" algn="ctr">
            <a:solidFill>
              <a:schemeClr val="tx1"/>
            </a:solidFill>
            <a:round/>
            <a:headEnd/>
            <a:tailEnd/>
          </a:ln>
        </p:spPr>
        <p:txBody>
          <a:bodyPr anchor="ctr"/>
          <a:lstStyle/>
          <a:p>
            <a:pPr algn="ctr" eaLnBrk="0" hangingPunct="0"/>
            <a:endParaRPr lang="en-US" sz="2200" dirty="0">
              <a:latin typeface="Tahoma" pitchFamily="34" charset="0"/>
              <a:ea typeface="Tahoma" pitchFamily="34" charset="0"/>
              <a:cs typeface="Tahoma" pitchFamily="34" charset="0"/>
            </a:endParaRPr>
          </a:p>
        </p:txBody>
      </p:sp>
      <p:cxnSp>
        <p:nvCxnSpPr>
          <p:cNvPr id="24" name="Straight Connector 23"/>
          <p:cNvCxnSpPr/>
          <p:nvPr/>
        </p:nvCxnSpPr>
        <p:spPr>
          <a:xfrm>
            <a:off x="3156972" y="2694779"/>
            <a:ext cx="16438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56972" y="2947049"/>
            <a:ext cx="16438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56972" y="3199319"/>
            <a:ext cx="16438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56972" y="3451589"/>
            <a:ext cx="16438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56972" y="3921332"/>
            <a:ext cx="16438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932" y="2407712"/>
            <a:ext cx="0" cy="17658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93430" y="2425111"/>
            <a:ext cx="0" cy="17658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20162" y="2425111"/>
            <a:ext cx="0" cy="17658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7"/>
          <p:cNvGrpSpPr/>
          <p:nvPr/>
        </p:nvGrpSpPr>
        <p:grpSpPr>
          <a:xfrm>
            <a:off x="2277976" y="1822093"/>
            <a:ext cx="2751224" cy="2229657"/>
            <a:chOff x="2277976" y="1822093"/>
            <a:chExt cx="2751224" cy="2229657"/>
          </a:xfrm>
        </p:grpSpPr>
        <p:sp>
          <p:nvSpPr>
            <p:cNvPr id="41" name="TextBox 40"/>
            <p:cNvSpPr txBox="1"/>
            <p:nvPr/>
          </p:nvSpPr>
          <p:spPr>
            <a:xfrm>
              <a:off x="3810000" y="1828800"/>
              <a:ext cx="762000" cy="584775"/>
            </a:xfrm>
            <a:prstGeom prst="rect">
              <a:avLst/>
            </a:prstGeom>
            <a:noFill/>
          </p:spPr>
          <p:txBody>
            <a:bodyPr wrap="square" rtlCol="0">
              <a:spAutoFit/>
            </a:bodyPr>
            <a:lstStyle/>
            <a:p>
              <a:pPr algn="ctr"/>
              <a:r>
                <a:rPr lang="en-US" sz="1600" b="1" i="1" dirty="0" smtClean="0"/>
                <a:t>Way </a:t>
              </a:r>
            </a:p>
            <a:p>
              <a:pPr algn="ctr"/>
              <a:r>
                <a:rPr lang="en-US" sz="1600" b="1" i="1" dirty="0" smtClean="0"/>
                <a:t>2</a:t>
              </a:r>
              <a:endParaRPr lang="en-US" sz="1600" b="1" i="1" dirty="0"/>
            </a:p>
          </p:txBody>
        </p:sp>
        <p:grpSp>
          <p:nvGrpSpPr>
            <p:cNvPr id="7" name="Group 45"/>
            <p:cNvGrpSpPr/>
            <p:nvPr/>
          </p:nvGrpSpPr>
          <p:grpSpPr>
            <a:xfrm>
              <a:off x="2277976" y="1822093"/>
              <a:ext cx="2751224" cy="2229657"/>
              <a:chOff x="2277976" y="1822093"/>
              <a:chExt cx="2751224" cy="2229657"/>
            </a:xfrm>
          </p:grpSpPr>
          <p:sp>
            <p:nvSpPr>
              <p:cNvPr id="18" name="TextBox 17"/>
              <p:cNvSpPr txBox="1"/>
              <p:nvPr/>
            </p:nvSpPr>
            <p:spPr>
              <a:xfrm>
                <a:off x="2277976" y="2362200"/>
                <a:ext cx="762000" cy="369332"/>
              </a:xfrm>
              <a:prstGeom prst="rect">
                <a:avLst/>
              </a:prstGeom>
              <a:noFill/>
            </p:spPr>
            <p:txBody>
              <a:bodyPr wrap="square" rtlCol="0">
                <a:spAutoFit/>
              </a:bodyPr>
              <a:lstStyle/>
              <a:p>
                <a:pPr algn="ctr"/>
                <a:r>
                  <a:rPr lang="en-US" b="1" i="1" dirty="0" smtClean="0"/>
                  <a:t>Set 0</a:t>
                </a:r>
                <a:endParaRPr lang="en-US" b="1" i="1" dirty="0"/>
              </a:p>
            </p:txBody>
          </p:sp>
          <p:sp>
            <p:nvSpPr>
              <p:cNvPr id="19" name="TextBox 18"/>
              <p:cNvSpPr txBox="1"/>
              <p:nvPr/>
            </p:nvSpPr>
            <p:spPr>
              <a:xfrm>
                <a:off x="2277976" y="2602468"/>
                <a:ext cx="762000" cy="369332"/>
              </a:xfrm>
              <a:prstGeom prst="rect">
                <a:avLst/>
              </a:prstGeom>
              <a:noFill/>
            </p:spPr>
            <p:txBody>
              <a:bodyPr wrap="square" rtlCol="0">
                <a:spAutoFit/>
              </a:bodyPr>
              <a:lstStyle/>
              <a:p>
                <a:pPr algn="ctr"/>
                <a:r>
                  <a:rPr lang="en-US" b="1" i="1" dirty="0" smtClean="0"/>
                  <a:t>Set 1</a:t>
                </a:r>
                <a:endParaRPr lang="en-US" b="1" i="1" dirty="0"/>
              </a:p>
            </p:txBody>
          </p:sp>
          <p:sp>
            <p:nvSpPr>
              <p:cNvPr id="20" name="TextBox 19"/>
              <p:cNvSpPr txBox="1"/>
              <p:nvPr/>
            </p:nvSpPr>
            <p:spPr>
              <a:xfrm>
                <a:off x="2277976" y="2831068"/>
                <a:ext cx="762000" cy="369332"/>
              </a:xfrm>
              <a:prstGeom prst="rect">
                <a:avLst/>
              </a:prstGeom>
              <a:noFill/>
            </p:spPr>
            <p:txBody>
              <a:bodyPr wrap="square" rtlCol="0">
                <a:spAutoFit/>
              </a:bodyPr>
              <a:lstStyle/>
              <a:p>
                <a:pPr algn="ctr"/>
                <a:r>
                  <a:rPr lang="en-US" b="1" i="1" dirty="0" smtClean="0"/>
                  <a:t>Set 2</a:t>
                </a:r>
                <a:endParaRPr lang="en-US" b="1" i="1" dirty="0"/>
              </a:p>
            </p:txBody>
          </p:sp>
          <p:sp>
            <p:nvSpPr>
              <p:cNvPr id="21" name="TextBox 20"/>
              <p:cNvSpPr txBox="1"/>
              <p:nvPr/>
            </p:nvSpPr>
            <p:spPr>
              <a:xfrm>
                <a:off x="2277976" y="3059668"/>
                <a:ext cx="762000" cy="646331"/>
              </a:xfrm>
              <a:prstGeom prst="rect">
                <a:avLst/>
              </a:prstGeom>
              <a:noFill/>
            </p:spPr>
            <p:txBody>
              <a:bodyPr wrap="square" rtlCol="0">
                <a:spAutoFit/>
              </a:bodyPr>
              <a:lstStyle/>
              <a:p>
                <a:pPr algn="ctr"/>
                <a:r>
                  <a:rPr lang="en-US" b="1" i="1" dirty="0" smtClean="0"/>
                  <a:t>Set 3</a:t>
                </a:r>
              </a:p>
              <a:p>
                <a:pPr algn="ctr"/>
                <a:r>
                  <a:rPr lang="en-US" b="1" i="1" dirty="0" smtClean="0"/>
                  <a:t>..</a:t>
                </a:r>
                <a:endParaRPr lang="en-US" b="1" i="1" dirty="0"/>
              </a:p>
            </p:txBody>
          </p:sp>
          <p:sp>
            <p:nvSpPr>
              <p:cNvPr id="22" name="TextBox 21"/>
              <p:cNvSpPr txBox="1"/>
              <p:nvPr/>
            </p:nvSpPr>
            <p:spPr>
              <a:xfrm>
                <a:off x="2286000" y="3682418"/>
                <a:ext cx="914400" cy="369332"/>
              </a:xfrm>
              <a:prstGeom prst="rect">
                <a:avLst/>
              </a:prstGeom>
              <a:noFill/>
            </p:spPr>
            <p:txBody>
              <a:bodyPr wrap="square" rtlCol="0">
                <a:spAutoFit/>
              </a:bodyPr>
              <a:lstStyle/>
              <a:p>
                <a:pPr algn="ctr"/>
                <a:r>
                  <a:rPr lang="en-US" b="1" i="1" dirty="0" smtClean="0"/>
                  <a:t>Set N-1</a:t>
                </a:r>
                <a:endParaRPr lang="en-US" b="1" i="1" dirty="0"/>
              </a:p>
            </p:txBody>
          </p:sp>
          <p:sp>
            <p:nvSpPr>
              <p:cNvPr id="38" name="TextBox 37"/>
              <p:cNvSpPr txBox="1"/>
              <p:nvPr/>
            </p:nvSpPr>
            <p:spPr>
              <a:xfrm>
                <a:off x="2895600" y="1828800"/>
                <a:ext cx="762000" cy="584775"/>
              </a:xfrm>
              <a:prstGeom prst="rect">
                <a:avLst/>
              </a:prstGeom>
              <a:noFill/>
            </p:spPr>
            <p:txBody>
              <a:bodyPr wrap="square" rtlCol="0">
                <a:spAutoFit/>
              </a:bodyPr>
              <a:lstStyle/>
              <a:p>
                <a:pPr algn="ctr"/>
                <a:r>
                  <a:rPr lang="en-US" sz="1600" b="1" i="1" dirty="0" smtClean="0"/>
                  <a:t>Way </a:t>
                </a:r>
              </a:p>
              <a:p>
                <a:pPr algn="ctr"/>
                <a:r>
                  <a:rPr lang="en-US" sz="1600" b="1" i="1" dirty="0" smtClean="0"/>
                  <a:t>0</a:t>
                </a:r>
                <a:endParaRPr lang="en-US" sz="1600" b="1" i="1" dirty="0"/>
              </a:p>
            </p:txBody>
          </p:sp>
          <p:sp>
            <p:nvSpPr>
              <p:cNvPr id="40" name="TextBox 39"/>
              <p:cNvSpPr txBox="1"/>
              <p:nvPr/>
            </p:nvSpPr>
            <p:spPr>
              <a:xfrm>
                <a:off x="3352800" y="1822093"/>
                <a:ext cx="762000" cy="584775"/>
              </a:xfrm>
              <a:prstGeom prst="rect">
                <a:avLst/>
              </a:prstGeom>
              <a:noFill/>
            </p:spPr>
            <p:txBody>
              <a:bodyPr wrap="square" rtlCol="0">
                <a:spAutoFit/>
              </a:bodyPr>
              <a:lstStyle/>
              <a:p>
                <a:pPr algn="ctr"/>
                <a:r>
                  <a:rPr lang="en-US" sz="1600" b="1" i="1" dirty="0" smtClean="0"/>
                  <a:t>Way </a:t>
                </a:r>
              </a:p>
              <a:p>
                <a:pPr algn="ctr"/>
                <a:r>
                  <a:rPr lang="en-US" sz="1600" b="1" i="1" dirty="0" smtClean="0"/>
                  <a:t>1</a:t>
                </a:r>
                <a:endParaRPr lang="en-US" sz="1600" b="1" i="1" dirty="0"/>
              </a:p>
            </p:txBody>
          </p:sp>
          <p:sp>
            <p:nvSpPr>
              <p:cNvPr id="42" name="TextBox 41"/>
              <p:cNvSpPr txBox="1"/>
              <p:nvPr/>
            </p:nvSpPr>
            <p:spPr>
              <a:xfrm>
                <a:off x="4267200" y="1828800"/>
                <a:ext cx="762000" cy="584775"/>
              </a:xfrm>
              <a:prstGeom prst="rect">
                <a:avLst/>
              </a:prstGeom>
              <a:noFill/>
            </p:spPr>
            <p:txBody>
              <a:bodyPr wrap="square" rtlCol="0">
                <a:spAutoFit/>
              </a:bodyPr>
              <a:lstStyle/>
              <a:p>
                <a:pPr algn="ctr"/>
                <a:r>
                  <a:rPr lang="en-US" sz="1600" b="1" i="1" dirty="0" smtClean="0"/>
                  <a:t>Way </a:t>
                </a:r>
              </a:p>
              <a:p>
                <a:pPr algn="ctr"/>
                <a:r>
                  <a:rPr lang="en-US" sz="1600" b="1" i="1" dirty="0" smtClean="0"/>
                  <a:t>3</a:t>
                </a:r>
                <a:endParaRPr lang="en-US" sz="1600" b="1" i="1" dirty="0"/>
              </a:p>
            </p:txBody>
          </p:sp>
        </p:grpSp>
      </p:grpSp>
      <p:sp>
        <p:nvSpPr>
          <p:cNvPr id="44" name="Rectangle 43"/>
          <p:cNvSpPr/>
          <p:nvPr/>
        </p:nvSpPr>
        <p:spPr>
          <a:xfrm>
            <a:off x="3124200" y="2391102"/>
            <a:ext cx="1295400" cy="18130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35366" y="2388472"/>
            <a:ext cx="404656" cy="1813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0" y="5161002"/>
            <a:ext cx="9144000" cy="954107"/>
          </a:xfrm>
          <a:prstGeom prst="rect">
            <a:avLst/>
          </a:prstGeom>
          <a:noFill/>
        </p:spPr>
        <p:txBody>
          <a:bodyPr wrap="square" rtlCol="0">
            <a:spAutoFit/>
          </a:bodyPr>
          <a:lstStyle/>
          <a:p>
            <a:pPr algn="ctr"/>
            <a:r>
              <a:rPr lang="en-US" sz="2800" i="1" dirty="0" smtClean="0"/>
              <a:t>Previous partitioning schemes optimize for miss count</a:t>
            </a:r>
          </a:p>
          <a:p>
            <a:pPr algn="ctr"/>
            <a:r>
              <a:rPr lang="en-US" sz="2800" i="1" dirty="0" smtClean="0">
                <a:solidFill>
                  <a:srgbClr val="C00000"/>
                </a:solidFill>
              </a:rPr>
              <a:t>Problem: Not aware of performance and slowdowns</a:t>
            </a:r>
            <a:endParaRPr lang="en-US" sz="2800" i="1" dirty="0">
              <a:solidFill>
                <a:srgbClr val="C00000"/>
              </a:solidFill>
            </a:endParaRPr>
          </a:p>
        </p:txBody>
      </p:sp>
    </p:spTree>
  </p:cSld>
  <p:clrMapOvr>
    <a:masterClrMapping/>
  </p:clrMapOvr>
  <p:transition advTm="303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ASM-Cache: Slowdown-aware </a:t>
            </a:r>
            <a:br>
              <a:rPr lang="en-US" dirty="0" smtClean="0"/>
            </a:br>
            <a:r>
              <a:rPr lang="en-US" dirty="0" smtClean="0"/>
              <a:t>Cache Way Partitioning</a:t>
            </a:r>
            <a:endParaRPr lang="en-US" dirty="0"/>
          </a:p>
        </p:txBody>
      </p:sp>
      <p:sp>
        <p:nvSpPr>
          <p:cNvPr id="3" name="Content Placeholder 2"/>
          <p:cNvSpPr>
            <a:spLocks noGrp="1"/>
          </p:cNvSpPr>
          <p:nvPr>
            <p:ph idx="1"/>
          </p:nvPr>
        </p:nvSpPr>
        <p:spPr/>
        <p:txBody>
          <a:bodyPr>
            <a:normAutofit/>
          </a:bodyPr>
          <a:lstStyle/>
          <a:p>
            <a:r>
              <a:rPr lang="en-US" i="1" dirty="0" smtClean="0">
                <a:solidFill>
                  <a:srgbClr val="C00000"/>
                </a:solidFill>
              </a:rPr>
              <a:t>Key Requirement: </a:t>
            </a:r>
            <a:r>
              <a:rPr lang="en-US" i="1" dirty="0" smtClean="0"/>
              <a:t>Slowdown estimates for all possible way partitions</a:t>
            </a:r>
          </a:p>
          <a:p>
            <a:endParaRPr lang="en-US" i="1" dirty="0" smtClean="0"/>
          </a:p>
          <a:p>
            <a:r>
              <a:rPr lang="en-US" i="1" dirty="0" smtClean="0"/>
              <a:t>Extend ASM to estimate slowdown for all possible cache way allocations</a:t>
            </a:r>
          </a:p>
          <a:p>
            <a:endParaRPr lang="en-US" i="1" dirty="0" smtClean="0"/>
          </a:p>
          <a:p>
            <a:r>
              <a:rPr lang="en-US" i="1" dirty="0" smtClean="0">
                <a:solidFill>
                  <a:srgbClr val="C00000"/>
                </a:solidFill>
              </a:rPr>
              <a:t>Key Idea: </a:t>
            </a:r>
            <a:r>
              <a:rPr lang="en-US" i="1" dirty="0" smtClean="0"/>
              <a:t>Allocate each way to the application whose slowdown reduces the most</a:t>
            </a:r>
            <a:endParaRPr lang="en-US" i="1"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64</a:t>
            </a:fld>
            <a:endParaRPr lang="en-US"/>
          </a:p>
        </p:txBody>
      </p:sp>
    </p:spTree>
  </p:cSld>
  <p:clrMapOvr>
    <a:masterClrMapping/>
  </p:clrMapOvr>
  <p:transition advTm="205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Partitioning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65</a:t>
            </a:fld>
            <a:endParaRPr lang="en-US"/>
          </a:p>
        </p:txBody>
      </p:sp>
      <p:sp>
        <p:nvSpPr>
          <p:cNvPr id="5" name="Rectangle 65"/>
          <p:cNvSpPr>
            <a:spLocks noChangeArrowheads="1"/>
          </p:cNvSpPr>
          <p:nvPr/>
        </p:nvSpPr>
        <p:spPr bwMode="auto">
          <a:xfrm>
            <a:off x="6183313" y="2006600"/>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212075" y="2710439"/>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7" name="Rectangle 65"/>
          <p:cNvSpPr>
            <a:spLocks noChangeArrowheads="1"/>
          </p:cNvSpPr>
          <p:nvPr/>
        </p:nvSpPr>
        <p:spPr bwMode="auto">
          <a:xfrm>
            <a:off x="2622769" y="2398712"/>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8" name="TextBox 66"/>
          <p:cNvSpPr txBox="1">
            <a:spLocks noChangeArrowheads="1"/>
          </p:cNvSpPr>
          <p:nvPr/>
        </p:nvSpPr>
        <p:spPr bwMode="auto">
          <a:xfrm>
            <a:off x="2646372" y="2675863"/>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9" name="Right Arrow 8"/>
          <p:cNvSpPr/>
          <p:nvPr/>
        </p:nvSpPr>
        <p:spPr>
          <a:xfrm>
            <a:off x="4285596" y="2514600"/>
            <a:ext cx="1734204"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251434" y="3334404"/>
            <a:ext cx="1692166"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847196" y="2496204"/>
            <a:ext cx="714702" cy="533400"/>
          </a:xfrm>
          <a:prstGeom prst="righ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52600" y="1600200"/>
            <a:ext cx="1981200" cy="861774"/>
          </a:xfrm>
          <a:prstGeom prst="rect">
            <a:avLst/>
          </a:prstGeom>
          <a:noFill/>
        </p:spPr>
        <p:txBody>
          <a:bodyPr wrap="square" rtlCol="0">
            <a:spAutoFit/>
          </a:bodyPr>
          <a:lstStyle/>
          <a:p>
            <a:r>
              <a:rPr lang="en-US" sz="2500" i="1" dirty="0" smtClean="0"/>
              <a:t>Cache </a:t>
            </a:r>
          </a:p>
          <a:p>
            <a:r>
              <a:rPr lang="en-US" sz="2500" i="1" dirty="0" smtClean="0"/>
              <a:t>Access Rate</a:t>
            </a:r>
            <a:endParaRPr lang="en-US" sz="2500" i="1" dirty="0"/>
          </a:p>
        </p:txBody>
      </p:sp>
      <p:sp>
        <p:nvSpPr>
          <p:cNvPr id="13" name="Left Arrow 12"/>
          <p:cNvSpPr/>
          <p:nvPr/>
        </p:nvSpPr>
        <p:spPr>
          <a:xfrm>
            <a:off x="1784132" y="3352800"/>
            <a:ext cx="685800" cy="533400"/>
          </a:xfrm>
          <a:prstGeom prst="leftArrow">
            <a:avLst/>
          </a:prstGeom>
          <a:noFill/>
          <a:ln w="5486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2106071"/>
            <a:ext cx="990600" cy="914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18" name="Rectangle 17"/>
          <p:cNvSpPr/>
          <p:nvPr/>
        </p:nvSpPr>
        <p:spPr>
          <a:xfrm>
            <a:off x="609600" y="3401471"/>
            <a:ext cx="9906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Core</a:t>
            </a:r>
            <a:endParaRPr lang="en-US" sz="2400" b="1" dirty="0"/>
          </a:p>
        </p:txBody>
      </p:sp>
      <p:sp>
        <p:nvSpPr>
          <p:cNvPr id="23" name="Oval 22"/>
          <p:cNvSpPr/>
          <p:nvPr/>
        </p:nvSpPr>
        <p:spPr>
          <a:xfrm>
            <a:off x="4114800" y="2012732"/>
            <a:ext cx="2133600" cy="25146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2000" y="5161002"/>
            <a:ext cx="7467600" cy="1015663"/>
          </a:xfrm>
          <a:prstGeom prst="rect">
            <a:avLst/>
          </a:prstGeom>
          <a:noFill/>
        </p:spPr>
        <p:txBody>
          <a:bodyPr wrap="square" rtlCol="0">
            <a:spAutoFit/>
          </a:bodyPr>
          <a:lstStyle/>
          <a:p>
            <a:pPr algn="ctr"/>
            <a:r>
              <a:rPr lang="en-US" sz="3000" i="1" dirty="0" smtClean="0">
                <a:solidFill>
                  <a:srgbClr val="C00000"/>
                </a:solidFill>
              </a:rPr>
              <a:t>Goal: Partition the main memory bandwidth among applications to mitigate contention</a:t>
            </a:r>
            <a:endParaRPr lang="en-US" sz="3000" i="1" dirty="0">
              <a:solidFill>
                <a:srgbClr val="C00000"/>
              </a:solidFill>
            </a:endParaRPr>
          </a:p>
        </p:txBody>
      </p:sp>
    </p:spTree>
  </p:cSld>
  <p:clrMapOvr>
    <a:masterClrMapping/>
  </p:clrMapOvr>
  <p:transition advTm="8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ASM-</a:t>
            </a:r>
            <a:r>
              <a:rPr lang="en-US" dirty="0" err="1" smtClean="0"/>
              <a:t>Mem</a:t>
            </a:r>
            <a:r>
              <a:rPr lang="en-US" dirty="0" smtClean="0"/>
              <a:t>: Slowdown-aware </a:t>
            </a:r>
            <a:br>
              <a:rPr lang="en-US" dirty="0" smtClean="0"/>
            </a:br>
            <a:r>
              <a:rPr lang="en-US" dirty="0" smtClean="0"/>
              <a:t>Memory Bandwidth Partitioning</a:t>
            </a:r>
            <a:endParaRPr lang="en-US" dirty="0"/>
          </a:p>
        </p:txBody>
      </p:sp>
      <p:sp>
        <p:nvSpPr>
          <p:cNvPr id="3" name="Content Placeholder 2"/>
          <p:cNvSpPr>
            <a:spLocks noGrp="1"/>
          </p:cNvSpPr>
          <p:nvPr>
            <p:ph idx="1"/>
          </p:nvPr>
        </p:nvSpPr>
        <p:spPr/>
        <p:txBody>
          <a:bodyPr/>
          <a:lstStyle/>
          <a:p>
            <a:r>
              <a:rPr lang="en-US" i="1" dirty="0" smtClean="0">
                <a:solidFill>
                  <a:srgbClr val="C00000"/>
                </a:solidFill>
              </a:rPr>
              <a:t>Key Idea:</a:t>
            </a:r>
            <a:r>
              <a:rPr lang="en-US" i="1" dirty="0" smtClean="0"/>
              <a:t> Allocate high priority proportional to an application’s slowdown</a:t>
            </a:r>
          </a:p>
          <a:p>
            <a:endParaRPr lang="en-US" i="1" dirty="0" smtClean="0"/>
          </a:p>
          <a:p>
            <a:endParaRPr lang="en-US" i="1" dirty="0" smtClean="0"/>
          </a:p>
          <a:p>
            <a:endParaRPr lang="en-US" i="1" dirty="0" smtClean="0"/>
          </a:p>
          <a:p>
            <a:r>
              <a:rPr lang="en-US" i="1" dirty="0" smtClean="0"/>
              <a:t>Application </a:t>
            </a:r>
            <a:r>
              <a:rPr lang="en-US" i="1" dirty="0" err="1" smtClean="0"/>
              <a:t>i’s</a:t>
            </a:r>
            <a:r>
              <a:rPr lang="en-US" i="1" dirty="0" smtClean="0"/>
              <a:t> requests given highest priority at the memory controller for its fraction</a:t>
            </a:r>
          </a:p>
          <a:p>
            <a:endParaRPr lang="en-US" i="1" dirty="0" smtClean="0"/>
          </a:p>
          <a:p>
            <a:pPr>
              <a:buNone/>
            </a:pPr>
            <a:endParaRPr lang="en-US" i="1"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66</a:t>
            </a:fld>
            <a:endParaRPr lang="en-US"/>
          </a:p>
        </p:txBody>
      </p:sp>
      <p:graphicFrame>
        <p:nvGraphicFramePr>
          <p:cNvPr id="5" name="Object 4"/>
          <p:cNvGraphicFramePr>
            <a:graphicFrameLocks noChangeAspect="1"/>
          </p:cNvGraphicFramePr>
          <p:nvPr/>
        </p:nvGraphicFramePr>
        <p:xfrm>
          <a:off x="1447800" y="2971800"/>
          <a:ext cx="6403731" cy="1447800"/>
        </p:xfrm>
        <a:graphic>
          <a:graphicData uri="http://schemas.openxmlformats.org/presentationml/2006/ole">
            <p:oleObj spid="_x0000_s432130" name="Equation" r:id="rId3" imgW="2920680" imgH="660240" progId="Equation.3">
              <p:embed/>
            </p:oleObj>
          </a:graphicData>
        </a:graphic>
      </p:graphicFrame>
    </p:spTree>
  </p:cSld>
  <p:clrMapOvr>
    <a:masterClrMapping/>
  </p:clrMapOvr>
  <p:transition advTm="13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Coordinated Resource </a:t>
            </a:r>
            <a:br>
              <a:rPr lang="en-US" dirty="0" smtClean="0"/>
            </a:br>
            <a:r>
              <a:rPr lang="en-US" dirty="0" smtClean="0"/>
              <a:t>Allocation Schemes</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2CF4AA75-1AE0-4593-99DD-33F3F40BED72}" type="slidenum">
              <a:rPr lang="en-US" smtClean="0"/>
              <a:pPr/>
              <a:t>67</a:t>
            </a:fld>
            <a:endParaRPr lang="en-US" dirty="0"/>
          </a:p>
        </p:txBody>
      </p:sp>
      <p:sp>
        <p:nvSpPr>
          <p:cNvPr id="5" name="Rectangle 12"/>
          <p:cNvSpPr>
            <a:spLocks noChangeArrowheads="1"/>
          </p:cNvSpPr>
          <p:nvPr/>
        </p:nvSpPr>
        <p:spPr bwMode="auto">
          <a:xfrm>
            <a:off x="212725" y="24659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6" name="TextBox 13"/>
          <p:cNvSpPr txBox="1">
            <a:spLocks noChangeArrowheads="1"/>
          </p:cNvSpPr>
          <p:nvPr/>
        </p:nvSpPr>
        <p:spPr bwMode="auto">
          <a:xfrm>
            <a:off x="212725" y="2634154"/>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7" name="Rectangle 16"/>
          <p:cNvSpPr>
            <a:spLocks noChangeArrowheads="1"/>
          </p:cNvSpPr>
          <p:nvPr/>
        </p:nvSpPr>
        <p:spPr bwMode="auto">
          <a:xfrm>
            <a:off x="1067678" y="24659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8" name="TextBox 17"/>
          <p:cNvSpPr txBox="1">
            <a:spLocks noChangeArrowheads="1"/>
          </p:cNvSpPr>
          <p:nvPr/>
        </p:nvSpPr>
        <p:spPr bwMode="auto">
          <a:xfrm>
            <a:off x="1067678" y="2634154"/>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9" name="Rectangle 19"/>
          <p:cNvSpPr>
            <a:spLocks noChangeArrowheads="1"/>
          </p:cNvSpPr>
          <p:nvPr/>
        </p:nvSpPr>
        <p:spPr bwMode="auto">
          <a:xfrm>
            <a:off x="1922631" y="2465929"/>
            <a:ext cx="671513"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0" name="TextBox 20"/>
          <p:cNvSpPr txBox="1">
            <a:spLocks noChangeArrowheads="1"/>
          </p:cNvSpPr>
          <p:nvPr/>
        </p:nvSpPr>
        <p:spPr bwMode="auto">
          <a:xfrm>
            <a:off x="1922631" y="2634154"/>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1" name="Rectangle 22"/>
          <p:cNvSpPr>
            <a:spLocks noChangeArrowheads="1"/>
          </p:cNvSpPr>
          <p:nvPr/>
        </p:nvSpPr>
        <p:spPr bwMode="auto">
          <a:xfrm>
            <a:off x="2775997" y="2465929"/>
            <a:ext cx="673100" cy="609600"/>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23"/>
          <p:cNvSpPr txBox="1">
            <a:spLocks noChangeArrowheads="1"/>
          </p:cNvSpPr>
          <p:nvPr/>
        </p:nvSpPr>
        <p:spPr bwMode="auto">
          <a:xfrm>
            <a:off x="2775997" y="2634154"/>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3" name="Rectangle 25"/>
          <p:cNvSpPr>
            <a:spLocks noChangeArrowheads="1"/>
          </p:cNvSpPr>
          <p:nvPr/>
        </p:nvSpPr>
        <p:spPr bwMode="auto">
          <a:xfrm>
            <a:off x="212725" y="32446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26"/>
          <p:cNvSpPr txBox="1">
            <a:spLocks noChangeArrowheads="1"/>
          </p:cNvSpPr>
          <p:nvPr/>
        </p:nvSpPr>
        <p:spPr bwMode="auto">
          <a:xfrm>
            <a:off x="212725" y="341246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5" name="Rectangle 28"/>
          <p:cNvSpPr>
            <a:spLocks noChangeArrowheads="1"/>
          </p:cNvSpPr>
          <p:nvPr/>
        </p:nvSpPr>
        <p:spPr bwMode="auto">
          <a:xfrm>
            <a:off x="1067678" y="32446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29"/>
          <p:cNvSpPr txBox="1">
            <a:spLocks noChangeArrowheads="1"/>
          </p:cNvSpPr>
          <p:nvPr/>
        </p:nvSpPr>
        <p:spPr bwMode="auto">
          <a:xfrm>
            <a:off x="1067678" y="3412469"/>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17" name="Rectangle 31"/>
          <p:cNvSpPr>
            <a:spLocks noChangeArrowheads="1"/>
          </p:cNvSpPr>
          <p:nvPr/>
        </p:nvSpPr>
        <p:spPr bwMode="auto">
          <a:xfrm>
            <a:off x="1922631" y="3244682"/>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32"/>
          <p:cNvSpPr txBox="1">
            <a:spLocks noChangeArrowheads="1"/>
          </p:cNvSpPr>
          <p:nvPr/>
        </p:nvSpPr>
        <p:spPr bwMode="auto">
          <a:xfrm>
            <a:off x="1922631" y="3412469"/>
            <a:ext cx="671513" cy="323165"/>
          </a:xfrm>
          <a:prstGeom prst="rect">
            <a:avLst/>
          </a:prstGeom>
          <a:noFill/>
          <a:ln w="9525">
            <a:noFill/>
            <a:miter lim="800000"/>
            <a:headEnd/>
            <a:tailEnd/>
          </a:ln>
        </p:spPr>
        <p:txBody>
          <a:bodyPr>
            <a:spAutoFit/>
          </a:bodyPr>
          <a:lstStyle/>
          <a:p>
            <a:pPr algn="ctr"/>
            <a:r>
              <a:rPr lang="en-US" sz="1500" dirty="0">
                <a:latin typeface="Tahoma" pitchFamily="34" charset="0"/>
                <a:ea typeface="Tahoma" pitchFamily="34" charset="0"/>
                <a:cs typeface="Tahoma" pitchFamily="34" charset="0"/>
              </a:rPr>
              <a:t>Core</a:t>
            </a:r>
          </a:p>
        </p:txBody>
      </p:sp>
      <p:sp>
        <p:nvSpPr>
          <p:cNvPr id="19" name="Rectangle 36"/>
          <p:cNvSpPr>
            <a:spLocks noChangeArrowheads="1"/>
          </p:cNvSpPr>
          <p:nvPr/>
        </p:nvSpPr>
        <p:spPr bwMode="auto">
          <a:xfrm>
            <a:off x="2775997" y="3244682"/>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0" name="TextBox 37"/>
          <p:cNvSpPr txBox="1">
            <a:spLocks noChangeArrowheads="1"/>
          </p:cNvSpPr>
          <p:nvPr/>
        </p:nvSpPr>
        <p:spPr bwMode="auto">
          <a:xfrm>
            <a:off x="2775997" y="3412469"/>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1" name="Rectangle 41"/>
          <p:cNvSpPr>
            <a:spLocks noChangeArrowheads="1"/>
          </p:cNvSpPr>
          <p:nvPr/>
        </p:nvSpPr>
        <p:spPr bwMode="auto">
          <a:xfrm>
            <a:off x="212725" y="40234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2" name="TextBox 42"/>
          <p:cNvSpPr txBox="1">
            <a:spLocks noChangeArrowheads="1"/>
          </p:cNvSpPr>
          <p:nvPr/>
        </p:nvSpPr>
        <p:spPr bwMode="auto">
          <a:xfrm>
            <a:off x="212725" y="41912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3" name="Rectangle 45"/>
          <p:cNvSpPr>
            <a:spLocks noChangeArrowheads="1"/>
          </p:cNvSpPr>
          <p:nvPr/>
        </p:nvSpPr>
        <p:spPr bwMode="auto">
          <a:xfrm>
            <a:off x="1067678" y="40234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4" name="TextBox 46"/>
          <p:cNvSpPr txBox="1">
            <a:spLocks noChangeArrowheads="1"/>
          </p:cNvSpPr>
          <p:nvPr/>
        </p:nvSpPr>
        <p:spPr bwMode="auto">
          <a:xfrm>
            <a:off x="1067678" y="41912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5" name="Rectangle 48"/>
          <p:cNvSpPr>
            <a:spLocks noChangeArrowheads="1"/>
          </p:cNvSpPr>
          <p:nvPr/>
        </p:nvSpPr>
        <p:spPr bwMode="auto">
          <a:xfrm>
            <a:off x="1922631" y="4023435"/>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6" name="TextBox 49"/>
          <p:cNvSpPr txBox="1">
            <a:spLocks noChangeArrowheads="1"/>
          </p:cNvSpPr>
          <p:nvPr/>
        </p:nvSpPr>
        <p:spPr bwMode="auto">
          <a:xfrm>
            <a:off x="1922631" y="4191222"/>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7" name="Rectangle 51"/>
          <p:cNvSpPr>
            <a:spLocks noChangeArrowheads="1"/>
          </p:cNvSpPr>
          <p:nvPr/>
        </p:nvSpPr>
        <p:spPr bwMode="auto">
          <a:xfrm>
            <a:off x="2775997" y="4023435"/>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28" name="TextBox 52"/>
          <p:cNvSpPr txBox="1">
            <a:spLocks noChangeArrowheads="1"/>
          </p:cNvSpPr>
          <p:nvPr/>
        </p:nvSpPr>
        <p:spPr bwMode="auto">
          <a:xfrm>
            <a:off x="2775997" y="4191222"/>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29" name="Rectangle 54"/>
          <p:cNvSpPr>
            <a:spLocks noChangeArrowheads="1"/>
          </p:cNvSpPr>
          <p:nvPr/>
        </p:nvSpPr>
        <p:spPr bwMode="auto">
          <a:xfrm>
            <a:off x="212725" y="48021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0" name="TextBox 55"/>
          <p:cNvSpPr txBox="1">
            <a:spLocks noChangeArrowheads="1"/>
          </p:cNvSpPr>
          <p:nvPr/>
        </p:nvSpPr>
        <p:spPr bwMode="auto">
          <a:xfrm>
            <a:off x="212725" y="49699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1" name="Rectangle 57"/>
          <p:cNvSpPr>
            <a:spLocks noChangeArrowheads="1"/>
          </p:cNvSpPr>
          <p:nvPr/>
        </p:nvSpPr>
        <p:spPr bwMode="auto">
          <a:xfrm>
            <a:off x="1067678" y="48021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2" name="TextBox 58"/>
          <p:cNvSpPr txBox="1">
            <a:spLocks noChangeArrowheads="1"/>
          </p:cNvSpPr>
          <p:nvPr/>
        </p:nvSpPr>
        <p:spPr bwMode="auto">
          <a:xfrm>
            <a:off x="1067678" y="49699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3" name="Rectangle 60"/>
          <p:cNvSpPr>
            <a:spLocks noChangeArrowheads="1"/>
          </p:cNvSpPr>
          <p:nvPr/>
        </p:nvSpPr>
        <p:spPr bwMode="auto">
          <a:xfrm>
            <a:off x="1922631" y="4802188"/>
            <a:ext cx="671513"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4" name="TextBox 61"/>
          <p:cNvSpPr txBox="1">
            <a:spLocks noChangeArrowheads="1"/>
          </p:cNvSpPr>
          <p:nvPr/>
        </p:nvSpPr>
        <p:spPr bwMode="auto">
          <a:xfrm>
            <a:off x="1922631" y="4969975"/>
            <a:ext cx="671513"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5" name="Rectangle 63"/>
          <p:cNvSpPr>
            <a:spLocks noChangeArrowheads="1"/>
          </p:cNvSpPr>
          <p:nvPr/>
        </p:nvSpPr>
        <p:spPr bwMode="auto">
          <a:xfrm>
            <a:off x="2775997" y="4802188"/>
            <a:ext cx="673100" cy="608012"/>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36" name="TextBox 64"/>
          <p:cNvSpPr txBox="1">
            <a:spLocks noChangeArrowheads="1"/>
          </p:cNvSpPr>
          <p:nvPr/>
        </p:nvSpPr>
        <p:spPr bwMode="auto">
          <a:xfrm>
            <a:off x="2775997" y="4969975"/>
            <a:ext cx="673100" cy="323165"/>
          </a:xfrm>
          <a:prstGeom prst="rect">
            <a:avLst/>
          </a:prstGeom>
          <a:noFill/>
          <a:ln w="9525">
            <a:noFill/>
            <a:miter lim="800000"/>
            <a:headEnd/>
            <a:tailEnd/>
          </a:ln>
        </p:spPr>
        <p:txBody>
          <a:bodyPr>
            <a:spAutoFit/>
          </a:bodyPr>
          <a:lstStyle/>
          <a:p>
            <a:pPr algn="ctr"/>
            <a:r>
              <a:rPr lang="en-US" sz="1500">
                <a:latin typeface="Tahoma" pitchFamily="34" charset="0"/>
                <a:ea typeface="Tahoma" pitchFamily="34" charset="0"/>
                <a:cs typeface="Tahoma" pitchFamily="34" charset="0"/>
              </a:rPr>
              <a:t>Core</a:t>
            </a:r>
          </a:p>
        </p:txBody>
      </p:sp>
      <p:sp>
        <p:nvSpPr>
          <p:cNvPr id="37" name="Rectangle 65"/>
          <p:cNvSpPr>
            <a:spLocks noChangeArrowheads="1"/>
          </p:cNvSpPr>
          <p:nvPr/>
        </p:nvSpPr>
        <p:spPr bwMode="auto">
          <a:xfrm>
            <a:off x="6818532" y="2719929"/>
            <a:ext cx="1893887" cy="2560637"/>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38" name="TextBox 66"/>
          <p:cNvSpPr txBox="1">
            <a:spLocks noChangeArrowheads="1"/>
          </p:cNvSpPr>
          <p:nvPr/>
        </p:nvSpPr>
        <p:spPr bwMode="auto">
          <a:xfrm>
            <a:off x="6847294" y="3423768"/>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39" name="Left-Right Arrow 67"/>
          <p:cNvSpPr>
            <a:spLocks noChangeArrowheads="1"/>
          </p:cNvSpPr>
          <p:nvPr/>
        </p:nvSpPr>
        <p:spPr bwMode="auto">
          <a:xfrm>
            <a:off x="5937469" y="3626391"/>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0" name="Rectangle 65"/>
          <p:cNvSpPr>
            <a:spLocks noChangeArrowheads="1"/>
          </p:cNvSpPr>
          <p:nvPr/>
        </p:nvSpPr>
        <p:spPr bwMode="auto">
          <a:xfrm>
            <a:off x="4375369" y="3112041"/>
            <a:ext cx="1554163" cy="1606550"/>
          </a:xfrm>
          <a:prstGeom prst="rect">
            <a:avLst/>
          </a:prstGeom>
          <a:noFill/>
          <a:ln w="54864" algn="ctr">
            <a:solidFill>
              <a:schemeClr val="tx1"/>
            </a:solidFill>
            <a:round/>
            <a:headEnd/>
            <a:tailEnd/>
          </a:ln>
        </p:spPr>
        <p:txBody>
          <a:bodyPr/>
          <a:lstStyle/>
          <a:p>
            <a:pPr eaLnBrk="0" hangingPunct="0"/>
            <a:endParaRPr lang="en-US" sz="2400">
              <a:solidFill>
                <a:schemeClr val="bg1"/>
              </a:solidFill>
              <a:latin typeface="Tahoma" pitchFamily="34" charset="0"/>
              <a:ea typeface="Tahoma" pitchFamily="34" charset="0"/>
              <a:cs typeface="Tahoma" pitchFamily="34" charset="0"/>
            </a:endParaRPr>
          </a:p>
          <a:p>
            <a:pPr eaLnBrk="0" hangingPunct="0"/>
            <a:r>
              <a:rPr lang="en-US" sz="2200">
                <a:solidFill>
                  <a:schemeClr val="bg1"/>
                </a:solidFill>
                <a:latin typeface="Tahoma" pitchFamily="34" charset="0"/>
                <a:ea typeface="Tahoma" pitchFamily="34" charset="0"/>
                <a:cs typeface="Tahoma" pitchFamily="34" charset="0"/>
              </a:rPr>
              <a:t>    </a:t>
            </a:r>
          </a:p>
        </p:txBody>
      </p:sp>
      <p:sp>
        <p:nvSpPr>
          <p:cNvPr id="41" name="TextBox 66"/>
          <p:cNvSpPr txBox="1">
            <a:spLocks noChangeArrowheads="1"/>
          </p:cNvSpPr>
          <p:nvPr/>
        </p:nvSpPr>
        <p:spPr bwMode="auto">
          <a:xfrm>
            <a:off x="4398972" y="3389192"/>
            <a:ext cx="1508452"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Shared </a:t>
            </a:r>
          </a:p>
          <a:p>
            <a:pPr algn="ctr"/>
            <a:r>
              <a:rPr lang="en-US" sz="2800" dirty="0">
                <a:latin typeface="Tahoma" pitchFamily="34" charset="0"/>
                <a:ea typeface="Tahoma" pitchFamily="34" charset="0"/>
                <a:cs typeface="Tahoma" pitchFamily="34" charset="0"/>
              </a:rPr>
              <a:t>Cache</a:t>
            </a:r>
          </a:p>
        </p:txBody>
      </p:sp>
      <p:sp>
        <p:nvSpPr>
          <p:cNvPr id="42" name="Left-Right Arrow 67"/>
          <p:cNvSpPr>
            <a:spLocks noChangeArrowheads="1"/>
          </p:cNvSpPr>
          <p:nvPr/>
        </p:nvSpPr>
        <p:spPr bwMode="auto">
          <a:xfrm>
            <a:off x="3491132" y="3621629"/>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44" name="Curved Down Arrow 43"/>
          <p:cNvSpPr/>
          <p:nvPr/>
        </p:nvSpPr>
        <p:spPr>
          <a:xfrm>
            <a:off x="4495800" y="1524000"/>
            <a:ext cx="4038600" cy="914400"/>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4495800" y="1912203"/>
            <a:ext cx="3886200" cy="830997"/>
          </a:xfrm>
          <a:prstGeom prst="rect">
            <a:avLst/>
          </a:prstGeom>
          <a:noFill/>
        </p:spPr>
        <p:txBody>
          <a:bodyPr wrap="square" rtlCol="0">
            <a:spAutoFit/>
          </a:bodyPr>
          <a:lstStyle/>
          <a:p>
            <a:pPr algn="ctr"/>
            <a:r>
              <a:rPr lang="en-US" sz="2400" dirty="0" smtClean="0"/>
              <a:t>Cache capacity-aware </a:t>
            </a:r>
          </a:p>
          <a:p>
            <a:pPr algn="ctr"/>
            <a:r>
              <a:rPr lang="en-US" sz="2400" dirty="0" smtClean="0"/>
              <a:t>bandwidth allocation</a:t>
            </a:r>
            <a:endParaRPr lang="en-US" sz="2400" dirty="0"/>
          </a:p>
        </p:txBody>
      </p:sp>
      <p:sp>
        <p:nvSpPr>
          <p:cNvPr id="46" name="TextBox 45"/>
          <p:cNvSpPr txBox="1"/>
          <p:nvPr/>
        </p:nvSpPr>
        <p:spPr>
          <a:xfrm>
            <a:off x="304800" y="5542002"/>
            <a:ext cx="8534400" cy="1015663"/>
          </a:xfrm>
          <a:prstGeom prst="rect">
            <a:avLst/>
          </a:prstGeom>
          <a:noFill/>
        </p:spPr>
        <p:txBody>
          <a:bodyPr wrap="square" rtlCol="0">
            <a:spAutoFit/>
          </a:bodyPr>
          <a:lstStyle/>
          <a:p>
            <a:r>
              <a:rPr lang="en-US" sz="3000" i="1" dirty="0" smtClean="0"/>
              <a:t>1. Employ ASM-Cache to partition cache capacity </a:t>
            </a:r>
          </a:p>
          <a:p>
            <a:r>
              <a:rPr lang="en-US" sz="3000" i="1" dirty="0" smtClean="0"/>
              <a:t>2. Drive ASM-</a:t>
            </a:r>
            <a:r>
              <a:rPr lang="en-US" sz="3000" i="1" dirty="0" err="1" smtClean="0"/>
              <a:t>Mem</a:t>
            </a:r>
            <a:r>
              <a:rPr lang="en-US" sz="3000" i="1" dirty="0" smtClean="0"/>
              <a:t> with slowdowns from ASM-Cache </a:t>
            </a:r>
            <a:endParaRPr lang="en-US" sz="3000" i="1" dirty="0"/>
          </a:p>
        </p:txBody>
      </p:sp>
    </p:spTree>
  </p:cSld>
  <p:clrMapOvr>
    <a:masterClrMapping/>
  </p:clrMapOvr>
  <p:transition advTm="140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and Performance Results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68</a:t>
            </a:fld>
            <a:endParaRPr lang="en-US"/>
          </a:p>
        </p:txBody>
      </p:sp>
      <p:sp>
        <p:nvSpPr>
          <p:cNvPr id="7" name="TextBox 6"/>
          <p:cNvSpPr txBox="1"/>
          <p:nvPr/>
        </p:nvSpPr>
        <p:spPr>
          <a:xfrm>
            <a:off x="3276600" y="1447800"/>
            <a:ext cx="2438400" cy="830997"/>
          </a:xfrm>
          <a:prstGeom prst="rect">
            <a:avLst/>
          </a:prstGeom>
          <a:noFill/>
        </p:spPr>
        <p:txBody>
          <a:bodyPr wrap="square" rtlCol="0">
            <a:spAutoFit/>
          </a:bodyPr>
          <a:lstStyle/>
          <a:p>
            <a:pPr algn="ctr"/>
            <a:r>
              <a:rPr lang="en-US" sz="2400" i="1" dirty="0" smtClean="0"/>
              <a:t>16-core system 100 workloads</a:t>
            </a:r>
            <a:endParaRPr lang="en-US" sz="2400" i="1" dirty="0"/>
          </a:p>
        </p:txBody>
      </p:sp>
      <p:sp>
        <p:nvSpPr>
          <p:cNvPr id="8" name="TextBox 7"/>
          <p:cNvSpPr txBox="1"/>
          <p:nvPr/>
        </p:nvSpPr>
        <p:spPr>
          <a:xfrm>
            <a:off x="0" y="5770602"/>
            <a:ext cx="9144000" cy="523220"/>
          </a:xfrm>
          <a:prstGeom prst="rect">
            <a:avLst/>
          </a:prstGeom>
          <a:noFill/>
        </p:spPr>
        <p:txBody>
          <a:bodyPr wrap="square" rtlCol="0">
            <a:spAutoFit/>
          </a:bodyPr>
          <a:lstStyle/>
          <a:p>
            <a:pPr algn="ctr"/>
            <a:r>
              <a:rPr lang="en-US" sz="2800" i="1" dirty="0" smtClean="0">
                <a:solidFill>
                  <a:srgbClr val="C00000"/>
                </a:solidFill>
              </a:rPr>
              <a:t>Significant fairness benefits across different channel counts</a:t>
            </a:r>
            <a:endParaRPr lang="en-US" sz="2800" i="1" dirty="0">
              <a:solidFill>
                <a:srgbClr val="C00000"/>
              </a:solidFill>
            </a:endParaRPr>
          </a:p>
        </p:txBody>
      </p:sp>
      <p:graphicFrame>
        <p:nvGraphicFramePr>
          <p:cNvPr id="10" name="Chart 9"/>
          <p:cNvGraphicFramePr/>
          <p:nvPr/>
        </p:nvGraphicFramePr>
        <p:xfrm>
          <a:off x="126128" y="2209800"/>
          <a:ext cx="52197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3707528" y="2194034"/>
          <a:ext cx="5210175" cy="3524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454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69</a:t>
            </a:fld>
            <a:endParaRPr lang="en-US"/>
          </a:p>
        </p:txBody>
      </p:sp>
      <p:cxnSp>
        <p:nvCxnSpPr>
          <p:cNvPr id="6" name="Straight Connector 5"/>
          <p:cNvCxnSpPr/>
          <p:nvPr/>
        </p:nvCxnSpPr>
        <p:spPr>
          <a:xfrm>
            <a:off x="4127936" y="2012732"/>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4736" y="4298732"/>
            <a:ext cx="548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8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Mitigate Interference</a:t>
            </a:r>
            <a:endParaRPr lang="en-US" sz="2200" b="1" i="1" dirty="0">
              <a:solidFill>
                <a:schemeClr val="accent3">
                  <a:lumMod val="50000"/>
                </a:schemeClr>
              </a:solidFill>
            </a:endParaRPr>
          </a:p>
        </p:txBody>
      </p:sp>
      <p:sp>
        <p:nvSpPr>
          <p:cNvPr id="13" name="TextBox 12"/>
          <p:cNvSpPr txBox="1"/>
          <p:nvPr/>
        </p:nvSpPr>
        <p:spPr>
          <a:xfrm>
            <a:off x="4585136" y="1447800"/>
            <a:ext cx="1752600" cy="769441"/>
          </a:xfrm>
          <a:prstGeom prst="rect">
            <a:avLst/>
          </a:prstGeom>
          <a:noFill/>
        </p:spPr>
        <p:txBody>
          <a:bodyPr wrap="square" rtlCol="0">
            <a:spAutoFit/>
          </a:bodyPr>
          <a:lstStyle/>
          <a:p>
            <a:pPr algn="ctr"/>
            <a:r>
              <a:rPr lang="en-US" sz="2200" b="1" i="1" dirty="0" smtClean="0">
                <a:solidFill>
                  <a:schemeClr val="accent3">
                    <a:lumMod val="50000"/>
                  </a:schemeClr>
                </a:solidFill>
              </a:rPr>
              <a:t>Quantify Interference</a:t>
            </a:r>
            <a:endParaRPr lang="en-US" sz="2200" b="1" i="1" dirty="0">
              <a:solidFill>
                <a:schemeClr val="accent3">
                  <a:lumMod val="50000"/>
                </a:schemeClr>
              </a:solidFill>
            </a:endParaRPr>
          </a:p>
        </p:txBody>
      </p:sp>
      <p:sp>
        <p:nvSpPr>
          <p:cNvPr id="14" name="TextBox 13"/>
          <p:cNvSpPr txBox="1"/>
          <p:nvPr/>
        </p:nvSpPr>
        <p:spPr>
          <a:xfrm>
            <a:off x="-63064" y="2585601"/>
            <a:ext cx="1752600" cy="769441"/>
          </a:xfrm>
          <a:prstGeom prst="rect">
            <a:avLst/>
          </a:prstGeom>
          <a:noFill/>
        </p:spPr>
        <p:txBody>
          <a:bodyPr wrap="square" rtlCol="0">
            <a:spAutoFit/>
          </a:bodyPr>
          <a:lstStyle/>
          <a:p>
            <a:pPr algn="ctr"/>
            <a:r>
              <a:rPr lang="en-US" sz="2200" b="1" i="1" dirty="0" smtClean="0">
                <a:solidFill>
                  <a:srgbClr val="C00000"/>
                </a:solidFill>
              </a:rPr>
              <a:t>Cache </a:t>
            </a:r>
          </a:p>
          <a:p>
            <a:pPr algn="ctr"/>
            <a:r>
              <a:rPr lang="en-US" sz="2200" b="1" i="1" dirty="0" smtClean="0">
                <a:solidFill>
                  <a:srgbClr val="C00000"/>
                </a:solidFill>
              </a:rPr>
              <a:t>Capacity</a:t>
            </a:r>
            <a:endParaRPr lang="en-US" sz="2200" b="1" i="1" dirty="0">
              <a:solidFill>
                <a:srgbClr val="C00000"/>
              </a:solidFill>
            </a:endParaRPr>
          </a:p>
        </p:txBody>
      </p:sp>
      <p:sp>
        <p:nvSpPr>
          <p:cNvPr id="15" name="TextBox 14"/>
          <p:cNvSpPr txBox="1"/>
          <p:nvPr/>
        </p:nvSpPr>
        <p:spPr>
          <a:xfrm>
            <a:off x="-63064" y="4871601"/>
            <a:ext cx="1752600" cy="769441"/>
          </a:xfrm>
          <a:prstGeom prst="rect">
            <a:avLst/>
          </a:prstGeom>
          <a:noFill/>
        </p:spPr>
        <p:txBody>
          <a:bodyPr wrap="square" rtlCol="0">
            <a:spAutoFit/>
          </a:bodyPr>
          <a:lstStyle/>
          <a:p>
            <a:pPr algn="ctr"/>
            <a:r>
              <a:rPr lang="en-US" sz="2200" b="1" i="1" dirty="0" smtClean="0">
                <a:solidFill>
                  <a:srgbClr val="C00000"/>
                </a:solidFill>
              </a:rPr>
              <a:t>Memory Bandwidth</a:t>
            </a:r>
            <a:endParaRPr lang="en-US" sz="2200" b="1" i="1" dirty="0">
              <a:solidFill>
                <a:srgbClr val="C00000"/>
              </a:solidFill>
            </a:endParaRPr>
          </a:p>
        </p:txBody>
      </p:sp>
      <p:sp>
        <p:nvSpPr>
          <p:cNvPr id="16" name="TextBox 15"/>
          <p:cNvSpPr txBox="1"/>
          <p:nvPr/>
        </p:nvSpPr>
        <p:spPr>
          <a:xfrm>
            <a:off x="1505604"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dirty="0" smtClean="0">
                <a:solidFill>
                  <a:schemeClr val="bg1">
                    <a:lumMod val="50000"/>
                  </a:schemeClr>
                </a:solidFill>
              </a:rPr>
              <a:t>Much explored</a:t>
            </a:r>
          </a:p>
          <a:p>
            <a:pPr algn="ctr"/>
            <a:r>
              <a:rPr lang="en-US" sz="2200" b="1" i="1" dirty="0" smtClean="0">
                <a:solidFill>
                  <a:schemeClr val="bg1">
                    <a:lumMod val="50000"/>
                  </a:schemeClr>
                </a:solidFill>
              </a:rPr>
              <a:t>Not our focus</a:t>
            </a:r>
            <a:endParaRPr lang="en-US" sz="2200" dirty="0" smtClean="0">
              <a:solidFill>
                <a:schemeClr val="bg1">
                  <a:lumMod val="50000"/>
                </a:schemeClr>
              </a:solidFill>
            </a:endParaRPr>
          </a:p>
          <a:p>
            <a:endParaRPr lang="en-US" sz="2200" dirty="0" smtClean="0"/>
          </a:p>
          <a:p>
            <a:endParaRPr lang="en-US" sz="2200" dirty="0"/>
          </a:p>
        </p:txBody>
      </p:sp>
      <p:sp>
        <p:nvSpPr>
          <p:cNvPr id="17" name="TextBox 16"/>
          <p:cNvSpPr txBox="1"/>
          <p:nvPr/>
        </p:nvSpPr>
        <p:spPr>
          <a:xfrm>
            <a:off x="1537136" y="4606162"/>
            <a:ext cx="2362200" cy="2123658"/>
          </a:xfrm>
          <a:prstGeom prst="rect">
            <a:avLst/>
          </a:prstGeom>
          <a:noFill/>
        </p:spPr>
        <p:txBody>
          <a:bodyPr wrap="square" rtlCol="0">
            <a:spAutoFit/>
          </a:bodyPr>
          <a:lstStyle/>
          <a:p>
            <a:pPr algn="ctr"/>
            <a:endParaRPr lang="en-US" sz="2200" b="1" dirty="0" smtClean="0">
              <a:solidFill>
                <a:srgbClr val="92D050"/>
              </a:solidFill>
            </a:endParaRPr>
          </a:p>
          <a:p>
            <a:pPr algn="ctr">
              <a:buClr>
                <a:srgbClr val="00B050"/>
              </a:buClr>
              <a:buSzPct val="120000"/>
              <a:buFont typeface="Wingdings" pitchFamily="2" charset="2"/>
              <a:buChar char="ü"/>
            </a:pPr>
            <a:r>
              <a:rPr lang="en-US" sz="2200" b="1" i="1" dirty="0" smtClean="0"/>
              <a:t>Blacklisting Memory Scheduler</a:t>
            </a:r>
          </a:p>
          <a:p>
            <a:pPr algn="ctr"/>
            <a:endParaRPr lang="en-US" sz="2200" b="1" dirty="0" smtClean="0"/>
          </a:p>
          <a:p>
            <a:endParaRPr lang="en-US" sz="2200" dirty="0" smtClean="0"/>
          </a:p>
          <a:p>
            <a:endParaRPr lang="en-US" sz="2200" dirty="0"/>
          </a:p>
        </p:txBody>
      </p:sp>
      <p:sp>
        <p:nvSpPr>
          <p:cNvPr id="19" name="TextBox 18"/>
          <p:cNvSpPr txBox="1"/>
          <p:nvPr/>
        </p:nvSpPr>
        <p:spPr>
          <a:xfrm>
            <a:off x="4159468" y="2165132"/>
            <a:ext cx="2590800" cy="2123658"/>
          </a:xfrm>
          <a:prstGeom prst="rect">
            <a:avLst/>
          </a:prstGeom>
          <a:solidFill>
            <a:schemeClr val="bg1">
              <a:lumMod val="75000"/>
            </a:schemeClr>
          </a:solidFill>
        </p:spPr>
        <p:txBody>
          <a:bodyPr wrap="square" rtlCol="0">
            <a:spAutoFit/>
          </a:bodyPr>
          <a:lstStyle/>
          <a:p>
            <a:pPr algn="ctr"/>
            <a:endParaRPr lang="en-US" sz="2200" b="1" dirty="0" smtClean="0"/>
          </a:p>
          <a:p>
            <a:pPr algn="ctr"/>
            <a:endParaRPr lang="en-US" sz="2200" b="1" dirty="0" smtClean="0"/>
          </a:p>
          <a:p>
            <a:pPr algn="ctr"/>
            <a:r>
              <a:rPr lang="en-US" sz="2200" b="1" i="1" dirty="0" smtClean="0">
                <a:solidFill>
                  <a:schemeClr val="bg1">
                    <a:lumMod val="50000"/>
                  </a:schemeClr>
                </a:solidFill>
              </a:rPr>
              <a:t>Not our focus</a:t>
            </a:r>
          </a:p>
          <a:p>
            <a:endParaRPr lang="en-US" sz="2200" dirty="0" smtClean="0"/>
          </a:p>
          <a:p>
            <a:endParaRPr lang="en-US" sz="2200" dirty="0" smtClean="0"/>
          </a:p>
          <a:p>
            <a:endParaRPr lang="en-US" sz="2200" dirty="0"/>
          </a:p>
        </p:txBody>
      </p:sp>
      <p:sp>
        <p:nvSpPr>
          <p:cNvPr id="20" name="TextBox 19"/>
          <p:cNvSpPr txBox="1"/>
          <p:nvPr/>
        </p:nvSpPr>
        <p:spPr>
          <a:xfrm>
            <a:off x="4127936" y="4114800"/>
            <a:ext cx="2743200" cy="2800767"/>
          </a:xfrm>
          <a:prstGeom prst="rect">
            <a:avLst/>
          </a:prstGeom>
          <a:noFill/>
        </p:spPr>
        <p:txBody>
          <a:bodyPr wrap="square" rtlCol="0">
            <a:spAutoFit/>
          </a:bodyPr>
          <a:lstStyle/>
          <a:p>
            <a:pPr algn="ctr"/>
            <a:endParaRPr lang="en-US" sz="2200" b="1" dirty="0" smtClean="0"/>
          </a:p>
          <a:p>
            <a:pPr algn="ctr">
              <a:buClr>
                <a:srgbClr val="00BC55"/>
              </a:buClr>
              <a:buSzPct val="120000"/>
              <a:buFont typeface="Wingdings" pitchFamily="2" charset="2"/>
              <a:buChar char="ü"/>
            </a:pPr>
            <a:r>
              <a:rPr lang="en-US" sz="2200" b="1" i="1" dirty="0" smtClean="0"/>
              <a:t>Memory </a:t>
            </a:r>
          </a:p>
          <a:p>
            <a:pPr algn="ctr"/>
            <a:r>
              <a:rPr lang="en-US" sz="2200" b="1" i="1" dirty="0" smtClean="0"/>
              <a:t>Interference induced </a:t>
            </a:r>
          </a:p>
          <a:p>
            <a:pPr algn="ctr"/>
            <a:r>
              <a:rPr lang="en-US" sz="2200" b="1" i="1" dirty="0" smtClean="0"/>
              <a:t>Slowdown Estimatio</a:t>
            </a:r>
            <a:r>
              <a:rPr lang="en-US" sz="2200" b="1" dirty="0" smtClean="0"/>
              <a:t>n</a:t>
            </a:r>
          </a:p>
          <a:p>
            <a:pPr algn="ctr"/>
            <a:r>
              <a:rPr lang="en-US" sz="2200" b="1" i="1" dirty="0" smtClean="0"/>
              <a:t>Model</a:t>
            </a:r>
          </a:p>
          <a:p>
            <a:pPr algn="ctr"/>
            <a:r>
              <a:rPr lang="en-US" sz="2200" b="1" i="1" dirty="0" smtClean="0"/>
              <a:t>and its uses</a:t>
            </a:r>
          </a:p>
          <a:p>
            <a:endParaRPr lang="en-US" sz="2200" dirty="0" smtClean="0"/>
          </a:p>
          <a:p>
            <a:endParaRPr lang="en-US" sz="2200" dirty="0"/>
          </a:p>
        </p:txBody>
      </p:sp>
      <p:sp>
        <p:nvSpPr>
          <p:cNvPr id="21" name="Oval 20"/>
          <p:cNvSpPr/>
          <p:nvPr/>
        </p:nvSpPr>
        <p:spPr>
          <a:xfrm>
            <a:off x="6902668" y="2088932"/>
            <a:ext cx="2178268" cy="441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1" dirty="0">
              <a:solidFill>
                <a:schemeClr val="tx1"/>
              </a:solidFill>
            </a:endParaRPr>
          </a:p>
        </p:txBody>
      </p:sp>
      <p:sp>
        <p:nvSpPr>
          <p:cNvPr id="18" name="TextBox 17"/>
          <p:cNvSpPr txBox="1"/>
          <p:nvPr/>
        </p:nvSpPr>
        <p:spPr>
          <a:xfrm>
            <a:off x="7010400" y="3506450"/>
            <a:ext cx="1905000" cy="1446550"/>
          </a:xfrm>
          <a:prstGeom prst="rect">
            <a:avLst/>
          </a:prstGeom>
          <a:noFill/>
        </p:spPr>
        <p:txBody>
          <a:bodyPr wrap="square" rtlCol="0">
            <a:spAutoFit/>
          </a:bodyPr>
          <a:lstStyle/>
          <a:p>
            <a:pPr algn="ctr">
              <a:buClr>
                <a:srgbClr val="00C459"/>
              </a:buClr>
              <a:buSzPct val="120000"/>
              <a:buFont typeface="Wingdings" pitchFamily="2" charset="2"/>
              <a:buChar char="ü"/>
            </a:pPr>
            <a:r>
              <a:rPr lang="en-US" sz="2200" b="1" i="1" dirty="0" smtClean="0"/>
              <a:t>Application Slowdown Model </a:t>
            </a:r>
          </a:p>
          <a:p>
            <a:pPr algn="ctr"/>
            <a:r>
              <a:rPr lang="en-US" sz="2200" b="1" i="1" dirty="0" smtClean="0"/>
              <a:t>and its uses</a:t>
            </a:r>
            <a:endParaRPr lang="en-US" sz="2200" b="1" i="1" dirty="0"/>
          </a:p>
        </p:txBody>
      </p:sp>
    </p:spTree>
  </p:cSld>
  <p:clrMapOvr>
    <a:masterClrMapping/>
  </p:clrMapOvr>
  <p:transition advTm="515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normAutofit/>
          </a:bodyPr>
          <a:lstStyle/>
          <a:p>
            <a:pPr algn="ctr">
              <a:buNone/>
            </a:pPr>
            <a:endParaRPr lang="en-US" sz="3000" dirty="0" smtClean="0"/>
          </a:p>
          <a:p>
            <a:pPr algn="ctr">
              <a:buNone/>
            </a:pPr>
            <a:endParaRPr lang="en-US" sz="3000" dirty="0" smtClean="0"/>
          </a:p>
          <a:p>
            <a:pPr algn="ctr">
              <a:buNone/>
            </a:pPr>
            <a:r>
              <a:rPr lang="en-US" sz="3000" i="1" dirty="0" smtClean="0">
                <a:solidFill>
                  <a:srgbClr val="0070C0"/>
                </a:solidFill>
              </a:rPr>
              <a:t>High and predictable performance </a:t>
            </a:r>
          </a:p>
          <a:p>
            <a:pPr algn="ctr">
              <a:buNone/>
            </a:pPr>
            <a:r>
              <a:rPr lang="en-US" sz="3000" dirty="0" smtClean="0"/>
              <a:t>can be achieved in </a:t>
            </a:r>
            <a:r>
              <a:rPr lang="en-US" sz="3000" dirty="0" err="1" smtClean="0"/>
              <a:t>multicore</a:t>
            </a:r>
            <a:r>
              <a:rPr lang="en-US" sz="3000" dirty="0" smtClean="0"/>
              <a:t> systems through simple/implementable mechanisms to</a:t>
            </a:r>
          </a:p>
          <a:p>
            <a:pPr algn="ctr">
              <a:buNone/>
            </a:pPr>
            <a:r>
              <a:rPr lang="en-US" sz="3000" i="1" dirty="0" smtClean="0">
                <a:solidFill>
                  <a:srgbClr val="0070C0"/>
                </a:solidFill>
              </a:rPr>
              <a:t>mitigate and quantify shared resource interference</a:t>
            </a:r>
            <a:endParaRPr lang="en-US" sz="3000" i="1" dirty="0">
              <a:solidFill>
                <a:srgbClr val="0070C0"/>
              </a:solidFill>
            </a:endParaRPr>
          </a:p>
        </p:txBody>
      </p:sp>
      <p:sp>
        <p:nvSpPr>
          <p:cNvPr id="4" name="Slide Number Placeholder 3"/>
          <p:cNvSpPr>
            <a:spLocks noGrp="1"/>
          </p:cNvSpPr>
          <p:nvPr>
            <p:ph type="sldNum" sz="quarter" idx="12"/>
          </p:nvPr>
        </p:nvSpPr>
        <p:spPr/>
        <p:txBody>
          <a:bodyPr/>
          <a:lstStyle/>
          <a:p>
            <a:fld id="{2CF4AA75-1AE0-4593-99DD-33F3F40BED72}" type="slidenum">
              <a:rPr lang="en-US" smtClean="0"/>
              <a:pPr/>
              <a:t>7</a:t>
            </a:fld>
            <a:endParaRPr lang="en-US"/>
          </a:p>
        </p:txBody>
      </p:sp>
      <p:sp>
        <p:nvSpPr>
          <p:cNvPr id="6" name="Rectangle 5"/>
          <p:cNvSpPr/>
          <p:nvPr/>
        </p:nvSpPr>
        <p:spPr>
          <a:xfrm>
            <a:off x="1828800" y="2696980"/>
            <a:ext cx="5486400" cy="564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flipV="1">
            <a:off x="5943600" y="2133600"/>
            <a:ext cx="1524000" cy="53340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15200" y="1828800"/>
            <a:ext cx="1295400" cy="553998"/>
          </a:xfrm>
          <a:prstGeom prst="rect">
            <a:avLst/>
          </a:prstGeom>
          <a:noFill/>
        </p:spPr>
        <p:txBody>
          <a:bodyPr wrap="square" rtlCol="0">
            <a:spAutoFit/>
          </a:bodyPr>
          <a:lstStyle/>
          <a:p>
            <a:pPr algn="ctr"/>
            <a:r>
              <a:rPr lang="en-US" sz="3000" i="1" dirty="0" smtClean="0"/>
              <a:t>Goals</a:t>
            </a:r>
            <a:endParaRPr lang="en-US" sz="3000" i="1" dirty="0"/>
          </a:p>
        </p:txBody>
      </p:sp>
      <p:sp>
        <p:nvSpPr>
          <p:cNvPr id="10" name="Rectangle 9"/>
          <p:cNvSpPr/>
          <p:nvPr/>
        </p:nvSpPr>
        <p:spPr>
          <a:xfrm>
            <a:off x="533400" y="4267200"/>
            <a:ext cx="8077200" cy="563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p:nvPr/>
        </p:nvCxnSpPr>
        <p:spPr>
          <a:xfrm rot="16200000" flipH="1">
            <a:off x="4381500" y="5052311"/>
            <a:ext cx="838200" cy="45720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5531370"/>
            <a:ext cx="2286000" cy="553998"/>
          </a:xfrm>
          <a:prstGeom prst="rect">
            <a:avLst/>
          </a:prstGeom>
          <a:noFill/>
        </p:spPr>
        <p:txBody>
          <a:bodyPr wrap="square" rtlCol="0">
            <a:spAutoFit/>
          </a:bodyPr>
          <a:lstStyle/>
          <a:p>
            <a:pPr algn="ctr"/>
            <a:r>
              <a:rPr lang="en-US" sz="3000" i="1" dirty="0" smtClean="0"/>
              <a:t>Approaches</a:t>
            </a:r>
            <a:endParaRPr lang="en-US" sz="3000" i="1" dirty="0"/>
          </a:p>
        </p:txBody>
      </p:sp>
    </p:spTree>
  </p:cSld>
  <p:clrMapOvr>
    <a:masterClrMapping/>
  </p:clrMapOvr>
  <p:transition advTm="28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Contributions</a:t>
            </a:r>
            <a:endParaRPr lang="en-US" dirty="0"/>
          </a:p>
        </p:txBody>
      </p:sp>
      <p:sp>
        <p:nvSpPr>
          <p:cNvPr id="3" name="Content Placeholder 2"/>
          <p:cNvSpPr>
            <a:spLocks noGrp="1"/>
          </p:cNvSpPr>
          <p:nvPr>
            <p:ph idx="1"/>
          </p:nvPr>
        </p:nvSpPr>
        <p:spPr/>
        <p:txBody>
          <a:bodyPr>
            <a:normAutofit lnSpcReduction="10000"/>
          </a:bodyPr>
          <a:lstStyle/>
          <a:p>
            <a:r>
              <a:rPr lang="en-US" i="1" dirty="0" smtClean="0">
                <a:solidFill>
                  <a:srgbClr val="C00000"/>
                </a:solidFill>
              </a:rPr>
              <a:t>Principles behind our scheduler and models</a:t>
            </a:r>
          </a:p>
          <a:p>
            <a:pPr lvl="1"/>
            <a:r>
              <a:rPr lang="en-US" dirty="0" smtClean="0"/>
              <a:t>Simple two-level prioritization sufficient to mitigate interference</a:t>
            </a:r>
          </a:p>
          <a:p>
            <a:pPr lvl="1"/>
            <a:r>
              <a:rPr lang="en-US" dirty="0" smtClean="0"/>
              <a:t>Request service rate a proxy for performance</a:t>
            </a:r>
          </a:p>
          <a:p>
            <a:r>
              <a:rPr lang="en-US" i="1" dirty="0" smtClean="0">
                <a:solidFill>
                  <a:srgbClr val="C00000"/>
                </a:solidFill>
              </a:rPr>
              <a:t>Simple and high-performance memory scheduler design</a:t>
            </a:r>
          </a:p>
          <a:p>
            <a:r>
              <a:rPr lang="en-US" i="1" dirty="0" smtClean="0">
                <a:solidFill>
                  <a:srgbClr val="C00000"/>
                </a:solidFill>
              </a:rPr>
              <a:t>Accurate slowdown estimation models</a:t>
            </a:r>
          </a:p>
          <a:p>
            <a:r>
              <a:rPr lang="en-US" i="1" dirty="0" smtClean="0">
                <a:solidFill>
                  <a:srgbClr val="C00000"/>
                </a:solidFill>
              </a:rPr>
              <a:t>Mechanisms that leverage our slowdown estimates</a:t>
            </a:r>
          </a:p>
          <a:p>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70</a:t>
            </a:fld>
            <a:endParaRPr lang="en-US"/>
          </a:p>
        </p:txBody>
      </p:sp>
    </p:spTree>
  </p:cSld>
  <p:clrMapOvr>
    <a:masterClrMapping/>
  </p:clrMapOvr>
  <p:transition advTm="36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solidFill>
                  <a:srgbClr val="0070C0"/>
                </a:solidFill>
              </a:rPr>
              <a:t>Problem:</a:t>
            </a:r>
            <a:r>
              <a:rPr lang="en-US" dirty="0" smtClean="0"/>
              <a:t> Shared resource interference causes high and unpredictable application slowdowns</a:t>
            </a:r>
          </a:p>
          <a:p>
            <a:pPr>
              <a:buNone/>
            </a:pPr>
            <a:endParaRPr lang="en-US" dirty="0" smtClean="0"/>
          </a:p>
          <a:p>
            <a:r>
              <a:rPr lang="en-US" dirty="0" smtClean="0">
                <a:solidFill>
                  <a:srgbClr val="0070C0"/>
                </a:solidFill>
              </a:rPr>
              <a:t>Goals: </a:t>
            </a:r>
            <a:r>
              <a:rPr lang="en-US" dirty="0" smtClean="0"/>
              <a:t>High and predictable performance </a:t>
            </a:r>
          </a:p>
          <a:p>
            <a:endParaRPr lang="en-US" dirty="0" smtClean="0"/>
          </a:p>
          <a:p>
            <a:r>
              <a:rPr lang="en-US" dirty="0" smtClean="0">
                <a:solidFill>
                  <a:srgbClr val="0070C0"/>
                </a:solidFill>
              </a:rPr>
              <a:t>Approaches:</a:t>
            </a:r>
            <a:r>
              <a:rPr lang="en-US" dirty="0" smtClean="0"/>
              <a:t> Mitigate and quantify interference</a:t>
            </a:r>
          </a:p>
          <a:p>
            <a:pPr>
              <a:buNone/>
            </a:pPr>
            <a:endParaRPr lang="en-US" dirty="0" smtClean="0"/>
          </a:p>
          <a:p>
            <a:r>
              <a:rPr lang="en-US" dirty="0" smtClean="0">
                <a:solidFill>
                  <a:srgbClr val="0070C0"/>
                </a:solidFill>
              </a:rPr>
              <a:t>Thesis Contributions:</a:t>
            </a:r>
          </a:p>
          <a:p>
            <a:pPr marL="971550" lvl="1" indent="-514350">
              <a:buFont typeface="+mj-lt"/>
              <a:buAutoNum type="arabicPeriod"/>
            </a:pPr>
            <a:r>
              <a:rPr lang="en-US" dirty="0" smtClean="0"/>
              <a:t>Principles behind our scheduler and models </a:t>
            </a:r>
          </a:p>
          <a:p>
            <a:pPr marL="971550" lvl="1" indent="-514350">
              <a:buFont typeface="+mj-lt"/>
              <a:buAutoNum type="arabicPeriod"/>
            </a:pPr>
            <a:r>
              <a:rPr lang="en-US" dirty="0" smtClean="0"/>
              <a:t>Simple and high-performance memory scheduler</a:t>
            </a:r>
          </a:p>
          <a:p>
            <a:pPr marL="971550" lvl="1" indent="-514350">
              <a:buFont typeface="+mj-lt"/>
              <a:buAutoNum type="arabicPeriod"/>
            </a:pPr>
            <a:r>
              <a:rPr lang="en-US" dirty="0" smtClean="0"/>
              <a:t>Accurate slowdown estimation models</a:t>
            </a:r>
          </a:p>
          <a:p>
            <a:pPr marL="971550" lvl="1" indent="-514350">
              <a:buFont typeface="+mj-lt"/>
              <a:buAutoNum type="arabicPeriod"/>
            </a:pPr>
            <a:r>
              <a:rPr lang="en-US" dirty="0" smtClean="0"/>
              <a:t>Mechanisms that leverage our slowdown estimates</a:t>
            </a:r>
          </a:p>
          <a:p>
            <a:pPr marL="971550" lvl="1" indent="-514350">
              <a:buFont typeface="+mj-lt"/>
              <a:buAutoNum type="arabicPeriod"/>
            </a:pPr>
            <a:endParaRPr lang="en-US" dirty="0" smtClean="0">
              <a:solidFill>
                <a:srgbClr val="0070C0"/>
              </a:solidFill>
            </a:endParaRPr>
          </a:p>
          <a:p>
            <a:pPr marL="971550" lvl="1" indent="-514350">
              <a:buFont typeface="+mj-lt"/>
              <a:buAutoNum type="arabicPeriod"/>
            </a:pPr>
            <a:endParaRPr lang="en-US" dirty="0" smtClean="0">
              <a:solidFill>
                <a:srgbClr val="0070C0"/>
              </a:solidFill>
            </a:endParaRPr>
          </a:p>
          <a:p>
            <a:pPr lvl="1"/>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71</a:t>
            </a:fld>
            <a:endParaRPr lang="en-US"/>
          </a:p>
        </p:txBody>
      </p:sp>
    </p:spTree>
  </p:cSld>
  <p:clrMapOvr>
    <a:masterClrMapping/>
  </p:clrMapOvr>
  <p:transition spd="slow" advTm="17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Leveraging slowdown estimates at the system and cluster level</a:t>
            </a:r>
          </a:p>
          <a:p>
            <a:endParaRPr lang="en-US" i="1" dirty="0" smtClean="0"/>
          </a:p>
          <a:p>
            <a:r>
              <a:rPr lang="en-US" i="1" dirty="0" smtClean="0"/>
              <a:t>Interference estimation and performance predictability for multithreaded applications</a:t>
            </a:r>
          </a:p>
          <a:p>
            <a:endParaRPr lang="en-US" i="1" dirty="0" smtClean="0"/>
          </a:p>
          <a:p>
            <a:r>
              <a:rPr lang="en-US" i="1" dirty="0" smtClean="0"/>
              <a:t>Performance predictability in heterogeneous systems</a:t>
            </a:r>
          </a:p>
          <a:p>
            <a:pPr>
              <a:buNone/>
            </a:pPr>
            <a:endParaRPr lang="en-US" i="1" dirty="0" smtClean="0"/>
          </a:p>
          <a:p>
            <a:r>
              <a:rPr lang="en-US" i="1" dirty="0" smtClean="0"/>
              <a:t>Coordinating the management of main memory and storage</a:t>
            </a:r>
          </a:p>
          <a:p>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72</a:t>
            </a:fld>
            <a:endParaRPr lang="en-US"/>
          </a:p>
        </p:txBody>
      </p:sp>
    </p:spTree>
  </p:cSld>
  <p:clrMapOvr>
    <a:masterClrMapping/>
  </p:clrMapOvr>
  <p:transition advTm="35047"/>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Summary</a:t>
            </a:r>
            <a:endParaRPr lang="en-US" dirty="0"/>
          </a:p>
        </p:txBody>
      </p:sp>
      <p:sp>
        <p:nvSpPr>
          <p:cNvPr id="3" name="Content Placeholder 2"/>
          <p:cNvSpPr>
            <a:spLocks noGrp="1"/>
          </p:cNvSpPr>
          <p:nvPr>
            <p:ph idx="1"/>
          </p:nvPr>
        </p:nvSpPr>
        <p:spPr>
          <a:xfrm>
            <a:off x="457200" y="1600200"/>
            <a:ext cx="8686800" cy="4876800"/>
          </a:xfrm>
        </p:spPr>
        <p:txBody>
          <a:bodyPr>
            <a:normAutofit fontScale="77500" lnSpcReduction="20000"/>
          </a:bodyPr>
          <a:lstStyle/>
          <a:p>
            <a:endParaRPr lang="en-US" dirty="0" smtClean="0"/>
          </a:p>
          <a:p>
            <a:r>
              <a:rPr lang="en-US" dirty="0" smtClean="0"/>
              <a:t>Predictable performance in </a:t>
            </a:r>
            <a:r>
              <a:rPr lang="en-US" dirty="0" err="1" smtClean="0"/>
              <a:t>multicore</a:t>
            </a:r>
            <a:r>
              <a:rPr lang="en-US" dirty="0" smtClean="0"/>
              <a:t> systems </a:t>
            </a:r>
          </a:p>
          <a:p>
            <a:pPr>
              <a:buNone/>
            </a:pPr>
            <a:r>
              <a:rPr lang="en-US" sz="2300" i="1" dirty="0" smtClean="0"/>
              <a:t>	[HPCA ’13, </a:t>
            </a:r>
            <a:r>
              <a:rPr lang="en-US" sz="2300" i="1" dirty="0" err="1" smtClean="0"/>
              <a:t>SuperFri</a:t>
            </a:r>
            <a:r>
              <a:rPr lang="en-US" sz="2300" i="1" dirty="0" smtClean="0"/>
              <a:t>  ’14, KIISE ’15]</a:t>
            </a:r>
          </a:p>
          <a:p>
            <a:pPr>
              <a:buNone/>
            </a:pPr>
            <a:endParaRPr lang="en-US" dirty="0" smtClean="0"/>
          </a:p>
          <a:p>
            <a:r>
              <a:rPr lang="en-US" dirty="0" smtClean="0"/>
              <a:t>High and predictable performance in heterogeneous systems </a:t>
            </a:r>
            <a:r>
              <a:rPr lang="en-US" sz="2300" i="1" dirty="0" smtClean="0"/>
              <a:t>[ISCA ’12, SAFARI Tech Report ’15]</a:t>
            </a:r>
          </a:p>
          <a:p>
            <a:endParaRPr lang="en-US" sz="2600" dirty="0" smtClean="0"/>
          </a:p>
          <a:p>
            <a:r>
              <a:rPr lang="en-US" dirty="0" smtClean="0"/>
              <a:t>Low-complexity memory scheduling </a:t>
            </a:r>
            <a:r>
              <a:rPr lang="en-US" sz="2300" i="1" dirty="0" smtClean="0"/>
              <a:t>[ICCD ’14]</a:t>
            </a:r>
          </a:p>
          <a:p>
            <a:endParaRPr lang="en-US" sz="2600" dirty="0" smtClean="0"/>
          </a:p>
          <a:p>
            <a:r>
              <a:rPr lang="en-US" dirty="0" smtClean="0"/>
              <a:t>Memory channel partitioning </a:t>
            </a:r>
            <a:r>
              <a:rPr lang="en-US" sz="2300" i="1" dirty="0" smtClean="0"/>
              <a:t>[MICRO ’11]</a:t>
            </a:r>
            <a:endParaRPr lang="en-US" sz="2600" dirty="0" smtClean="0"/>
          </a:p>
          <a:p>
            <a:endParaRPr lang="en-US" sz="2300" i="1" dirty="0" smtClean="0"/>
          </a:p>
          <a:p>
            <a:r>
              <a:rPr lang="en-US" dirty="0" smtClean="0"/>
              <a:t>Architecture-aware cluster management </a:t>
            </a:r>
            <a:r>
              <a:rPr lang="en-US" sz="2300" i="1" dirty="0" smtClean="0"/>
              <a:t>[VEE ’15]</a:t>
            </a:r>
          </a:p>
          <a:p>
            <a:endParaRPr lang="en-US" sz="2300" i="1" dirty="0" smtClean="0"/>
          </a:p>
          <a:p>
            <a:r>
              <a:rPr lang="en-US" dirty="0" smtClean="0"/>
              <a:t>Low-latency DRAM architectures </a:t>
            </a:r>
            <a:r>
              <a:rPr lang="en-US" sz="2300" i="1" dirty="0" smtClean="0"/>
              <a:t>[HPCA ’13]</a:t>
            </a:r>
          </a:p>
          <a:p>
            <a:endParaRPr lang="en-US" sz="2300" i="1" dirty="0" smtClean="0"/>
          </a:p>
          <a:p>
            <a:pPr>
              <a:buNone/>
            </a:pPr>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73</a:t>
            </a:fld>
            <a:endParaRPr lang="en-US"/>
          </a:p>
        </p:txBody>
      </p:sp>
    </p:spTree>
  </p:cSld>
  <p:clrMapOvr>
    <a:masterClrMapping/>
  </p:clrMapOvr>
  <p:transition advTm="17547"/>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Blacklisting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F4AA75-1AE0-4593-99DD-33F3F40BED72}"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Previous </a:t>
            </a:r>
            <a:br>
              <a:rPr lang="en-US" dirty="0" smtClean="0"/>
            </a:br>
            <a:r>
              <a:rPr lang="en-US" dirty="0" smtClean="0"/>
              <a:t>Application-aware Memory Schedulers</a:t>
            </a:r>
            <a:endParaRPr lang="en-US" dirty="0"/>
          </a:p>
        </p:txBody>
      </p:sp>
      <p:sp>
        <p:nvSpPr>
          <p:cNvPr id="3" name="Content Placeholder 2"/>
          <p:cNvSpPr>
            <a:spLocks noGrp="1"/>
          </p:cNvSpPr>
          <p:nvPr>
            <p:ph idx="1"/>
          </p:nvPr>
        </p:nvSpPr>
        <p:spPr>
          <a:xfrm>
            <a:off x="152400" y="1600200"/>
            <a:ext cx="8839200" cy="4525963"/>
          </a:xfrm>
        </p:spPr>
        <p:txBody>
          <a:bodyPr/>
          <a:lstStyle/>
          <a:p>
            <a:pPr marL="1200150" lvl="1" indent="-742950">
              <a:buNone/>
            </a:pPr>
            <a:endParaRPr lang="en-US" sz="3600" dirty="0" smtClean="0"/>
          </a:p>
          <a:p>
            <a:pPr marL="1200150" lvl="1" indent="-742950">
              <a:buNone/>
            </a:pPr>
            <a:r>
              <a:rPr lang="en-US" sz="3400" b="1" dirty="0" smtClean="0">
                <a:solidFill>
                  <a:schemeClr val="tx2">
                    <a:lumMod val="60000"/>
                    <a:lumOff val="40000"/>
                  </a:schemeClr>
                </a:solidFill>
              </a:rPr>
              <a:t>1.</a:t>
            </a:r>
            <a:r>
              <a:rPr lang="en-US" sz="3400" b="1" dirty="0" smtClean="0"/>
              <a:t> </a:t>
            </a:r>
            <a:r>
              <a:rPr lang="en-US" sz="3400" b="1" dirty="0" smtClean="0">
                <a:solidFill>
                  <a:srgbClr val="C00000"/>
                </a:solidFill>
              </a:rPr>
              <a:t>Full ranking increases hardware complexity </a:t>
            </a:r>
          </a:p>
          <a:p>
            <a:pPr marL="1200150" lvl="1" indent="-742950">
              <a:buNone/>
            </a:pPr>
            <a:r>
              <a:rPr lang="en-US" sz="3400" dirty="0" smtClean="0">
                <a:solidFill>
                  <a:schemeClr val="tx2">
                    <a:lumMod val="60000"/>
                    <a:lumOff val="40000"/>
                  </a:schemeClr>
                </a:solidFill>
              </a:rPr>
              <a:t>2. </a:t>
            </a:r>
            <a:r>
              <a:rPr lang="en-US" sz="3400" dirty="0" smtClean="0">
                <a:solidFill>
                  <a:srgbClr val="C00000"/>
                </a:solidFill>
              </a:rPr>
              <a:t>Full ranking causes unfair slowdowns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Tree>
    <p:custDataLst>
      <p:tags r:id="rId1"/>
    </p:custDataLst>
  </p:cSld>
  <p:clrMapOvr>
    <a:masterClrMapping/>
  </p:clrMapOvr>
  <p:transition advTm="11938"/>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Ranking Increases Hardware Complexity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77</a:t>
            </a:fld>
            <a:endParaRPr lang="en-US"/>
          </a:p>
        </p:txBody>
      </p:sp>
      <p:sp>
        <p:nvSpPr>
          <p:cNvPr id="82" name="Rectangle 81"/>
          <p:cNvSpPr/>
          <p:nvPr/>
        </p:nvSpPr>
        <p:spPr>
          <a:xfrm>
            <a:off x="7543800" y="2050475"/>
            <a:ext cx="1524000" cy="838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Highest Ranked AID</a:t>
            </a:r>
            <a:endParaRPr lang="en-US" sz="2000" dirty="0">
              <a:solidFill>
                <a:schemeClr val="bg1"/>
              </a:solidFill>
            </a:endParaRPr>
          </a:p>
        </p:txBody>
      </p:sp>
      <p:sp>
        <p:nvSpPr>
          <p:cNvPr id="109" name="TextBox 108"/>
          <p:cNvSpPr txBox="1"/>
          <p:nvPr/>
        </p:nvSpPr>
        <p:spPr>
          <a:xfrm>
            <a:off x="5943600" y="1447800"/>
            <a:ext cx="1524000" cy="954107"/>
          </a:xfrm>
          <a:prstGeom prst="rect">
            <a:avLst/>
          </a:prstGeom>
          <a:noFill/>
        </p:spPr>
        <p:txBody>
          <a:bodyPr wrap="square" rtlCol="0">
            <a:spAutoFit/>
          </a:bodyPr>
          <a:lstStyle/>
          <a:p>
            <a:pPr algn="ctr"/>
            <a:r>
              <a:rPr lang="en-US" sz="2800" i="1" dirty="0" smtClean="0">
                <a:solidFill>
                  <a:srgbClr val="C00000"/>
                </a:solidFill>
              </a:rPr>
              <a:t>Enforce</a:t>
            </a:r>
          </a:p>
          <a:p>
            <a:pPr algn="ctr"/>
            <a:r>
              <a:rPr lang="en-US" sz="2800" i="1" dirty="0" smtClean="0">
                <a:solidFill>
                  <a:srgbClr val="C00000"/>
                </a:solidFill>
              </a:rPr>
              <a:t>Ranks</a:t>
            </a:r>
            <a:endParaRPr lang="en-US" sz="2800" i="1" dirty="0">
              <a:solidFill>
                <a:srgbClr val="C00000"/>
              </a:solidFill>
            </a:endParaRPr>
          </a:p>
        </p:txBody>
      </p:sp>
      <p:grpSp>
        <p:nvGrpSpPr>
          <p:cNvPr id="3" name="Group 118"/>
          <p:cNvGrpSpPr/>
          <p:nvPr/>
        </p:nvGrpSpPr>
        <p:grpSpPr>
          <a:xfrm>
            <a:off x="5306285" y="2279075"/>
            <a:ext cx="2237515" cy="3886200"/>
            <a:chOff x="5306285" y="2209800"/>
            <a:chExt cx="2237515" cy="3886200"/>
          </a:xfrm>
        </p:grpSpPr>
        <p:grpSp>
          <p:nvGrpSpPr>
            <p:cNvPr id="5" name="Group 123"/>
            <p:cNvGrpSpPr/>
            <p:nvPr/>
          </p:nvGrpSpPr>
          <p:grpSpPr>
            <a:xfrm>
              <a:off x="5306285" y="2209800"/>
              <a:ext cx="2133600" cy="3886200"/>
              <a:chOff x="5306285" y="2209800"/>
              <a:chExt cx="2133600" cy="3886200"/>
            </a:xfrm>
          </p:grpSpPr>
          <p:sp>
            <p:nvSpPr>
              <p:cNvPr id="122" name="Rectangle 121"/>
              <p:cNvSpPr/>
              <p:nvPr/>
            </p:nvSpPr>
            <p:spPr>
              <a:xfrm>
                <a:off x="5410200" y="3048000"/>
                <a:ext cx="17526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Rectangle 122"/>
              <p:cNvSpPr/>
              <p:nvPr/>
            </p:nvSpPr>
            <p:spPr>
              <a:xfrm>
                <a:off x="5410200" y="3048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1</a:t>
                </a:r>
                <a:endParaRPr lang="en-US" sz="2400" dirty="0">
                  <a:solidFill>
                    <a:schemeClr val="bg1"/>
                  </a:solidFill>
                </a:endParaRPr>
              </a:p>
            </p:txBody>
          </p:sp>
          <p:sp>
            <p:nvSpPr>
              <p:cNvPr id="124" name="Rectangle 123"/>
              <p:cNvSpPr/>
              <p:nvPr/>
            </p:nvSpPr>
            <p:spPr>
              <a:xfrm>
                <a:off x="6477000" y="3048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125" name="Rectangle 124"/>
              <p:cNvSpPr/>
              <p:nvPr/>
            </p:nvSpPr>
            <p:spPr>
              <a:xfrm>
                <a:off x="5410200" y="3429000"/>
                <a:ext cx="1066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2</a:t>
                </a:r>
                <a:endParaRPr lang="en-US" sz="2400" dirty="0">
                  <a:solidFill>
                    <a:schemeClr val="bg1"/>
                  </a:solidFill>
                </a:endParaRPr>
              </a:p>
            </p:txBody>
          </p:sp>
          <p:sp>
            <p:nvSpPr>
              <p:cNvPr id="126" name="Rectangle 125"/>
              <p:cNvSpPr/>
              <p:nvPr/>
            </p:nvSpPr>
            <p:spPr>
              <a:xfrm>
                <a:off x="6477000" y="3429000"/>
                <a:ext cx="685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4</a:t>
                </a:r>
                <a:endParaRPr lang="en-US" sz="2400" dirty="0">
                  <a:solidFill>
                    <a:schemeClr val="bg1"/>
                  </a:solidFill>
                </a:endParaRPr>
              </a:p>
            </p:txBody>
          </p:sp>
          <p:sp>
            <p:nvSpPr>
              <p:cNvPr id="127" name="Rectangle 126"/>
              <p:cNvSpPr/>
              <p:nvPr/>
            </p:nvSpPr>
            <p:spPr>
              <a:xfrm>
                <a:off x="5410200" y="3810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3</a:t>
                </a:r>
                <a:endParaRPr lang="en-US" sz="2400" dirty="0">
                  <a:solidFill>
                    <a:schemeClr val="bg1"/>
                  </a:solidFill>
                </a:endParaRPr>
              </a:p>
            </p:txBody>
          </p:sp>
          <p:sp>
            <p:nvSpPr>
              <p:cNvPr id="128" name="Rectangle 127"/>
              <p:cNvSpPr/>
              <p:nvPr/>
            </p:nvSpPr>
            <p:spPr>
              <a:xfrm>
                <a:off x="6477000" y="3810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129" name="Rectangle 128"/>
              <p:cNvSpPr/>
              <p:nvPr/>
            </p:nvSpPr>
            <p:spPr>
              <a:xfrm>
                <a:off x="5410200" y="4191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4</a:t>
                </a:r>
                <a:endParaRPr lang="en-US" sz="2400" dirty="0">
                  <a:solidFill>
                    <a:schemeClr val="bg1"/>
                  </a:solidFill>
                </a:endParaRPr>
              </a:p>
            </p:txBody>
          </p:sp>
          <p:sp>
            <p:nvSpPr>
              <p:cNvPr id="130" name="Rectangle 129"/>
              <p:cNvSpPr/>
              <p:nvPr/>
            </p:nvSpPr>
            <p:spPr>
              <a:xfrm>
                <a:off x="6477000" y="4191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131" name="Rectangle 130"/>
              <p:cNvSpPr/>
              <p:nvPr/>
            </p:nvSpPr>
            <p:spPr>
              <a:xfrm>
                <a:off x="5410200" y="4572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5</a:t>
                </a:r>
                <a:endParaRPr lang="en-US" sz="2400" dirty="0">
                  <a:solidFill>
                    <a:schemeClr val="bg1"/>
                  </a:solidFill>
                </a:endParaRPr>
              </a:p>
            </p:txBody>
          </p:sp>
          <p:sp>
            <p:nvSpPr>
              <p:cNvPr id="132" name="Rectangle 131"/>
              <p:cNvSpPr/>
              <p:nvPr/>
            </p:nvSpPr>
            <p:spPr>
              <a:xfrm>
                <a:off x="6477000" y="4572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a:t>
                </a:r>
                <a:endParaRPr lang="en-US" sz="2400" dirty="0">
                  <a:solidFill>
                    <a:schemeClr val="bg1"/>
                  </a:solidFill>
                </a:endParaRPr>
              </a:p>
            </p:txBody>
          </p:sp>
          <p:sp>
            <p:nvSpPr>
              <p:cNvPr id="133" name="Rectangle 132"/>
              <p:cNvSpPr/>
              <p:nvPr/>
            </p:nvSpPr>
            <p:spPr>
              <a:xfrm>
                <a:off x="5410200" y="5334000"/>
                <a:ext cx="1066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7</a:t>
                </a:r>
                <a:endParaRPr lang="en-US" sz="2400" dirty="0">
                  <a:solidFill>
                    <a:schemeClr val="bg1"/>
                  </a:solidFill>
                </a:endParaRPr>
              </a:p>
            </p:txBody>
          </p:sp>
          <p:sp>
            <p:nvSpPr>
              <p:cNvPr id="134" name="Rectangle 133"/>
              <p:cNvSpPr/>
              <p:nvPr/>
            </p:nvSpPr>
            <p:spPr>
              <a:xfrm>
                <a:off x="6477000" y="5334000"/>
                <a:ext cx="685800" cy="3810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135" name="Rectangle 134"/>
              <p:cNvSpPr/>
              <p:nvPr/>
            </p:nvSpPr>
            <p:spPr>
              <a:xfrm>
                <a:off x="5410200" y="5715000"/>
                <a:ext cx="1066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8</a:t>
                </a:r>
                <a:endParaRPr lang="en-US" sz="2400" dirty="0">
                  <a:solidFill>
                    <a:schemeClr val="bg1"/>
                  </a:solidFill>
                </a:endParaRPr>
              </a:p>
            </p:txBody>
          </p:sp>
          <p:sp>
            <p:nvSpPr>
              <p:cNvPr id="136" name="Rectangle 135"/>
              <p:cNvSpPr/>
              <p:nvPr/>
            </p:nvSpPr>
            <p:spPr>
              <a:xfrm>
                <a:off x="6477000" y="5715000"/>
                <a:ext cx="685800" cy="3810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a:t>
                </a:r>
                <a:endParaRPr lang="en-US" sz="2400" dirty="0">
                  <a:solidFill>
                    <a:schemeClr val="bg1"/>
                  </a:solidFill>
                </a:endParaRPr>
              </a:p>
            </p:txBody>
          </p:sp>
          <p:sp>
            <p:nvSpPr>
              <p:cNvPr id="137" name="TextBox 136"/>
              <p:cNvSpPr txBox="1"/>
              <p:nvPr/>
            </p:nvSpPr>
            <p:spPr>
              <a:xfrm>
                <a:off x="5306285" y="2209800"/>
                <a:ext cx="2133600" cy="369332"/>
              </a:xfrm>
              <a:prstGeom prst="rect">
                <a:avLst/>
              </a:prstGeom>
              <a:noFill/>
            </p:spPr>
            <p:txBody>
              <a:bodyPr wrap="square" rtlCol="0">
                <a:spAutoFit/>
              </a:bodyPr>
              <a:lstStyle/>
              <a:p>
                <a:pPr algn="ctr"/>
                <a:r>
                  <a:rPr lang="en-US" b="1" dirty="0" smtClean="0"/>
                  <a:t>Request Buffer</a:t>
                </a:r>
                <a:endParaRPr lang="en-US" b="1" dirty="0"/>
              </a:p>
            </p:txBody>
          </p:sp>
          <p:sp>
            <p:nvSpPr>
              <p:cNvPr id="138" name="Rectangle 137"/>
              <p:cNvSpPr/>
              <p:nvPr/>
            </p:nvSpPr>
            <p:spPr>
              <a:xfrm>
                <a:off x="5410200" y="4959935"/>
                <a:ext cx="1066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Req</a:t>
                </a:r>
                <a:r>
                  <a:rPr lang="en-US" sz="2400" dirty="0" smtClean="0">
                    <a:solidFill>
                      <a:schemeClr val="bg1"/>
                    </a:solidFill>
                  </a:rPr>
                  <a:t> 5</a:t>
                </a:r>
                <a:endParaRPr lang="en-US" sz="2400" dirty="0">
                  <a:solidFill>
                    <a:schemeClr val="bg1"/>
                  </a:solidFill>
                </a:endParaRPr>
              </a:p>
            </p:txBody>
          </p:sp>
          <p:sp>
            <p:nvSpPr>
              <p:cNvPr id="139" name="Rectangle 138"/>
              <p:cNvSpPr/>
              <p:nvPr/>
            </p:nvSpPr>
            <p:spPr>
              <a:xfrm>
                <a:off x="6477000" y="4959935"/>
                <a:ext cx="685800" cy="381000"/>
              </a:xfrm>
              <a:prstGeom prst="rect">
                <a:avLst/>
              </a:prstGeom>
              <a:solidFill>
                <a:srgbClr val="00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4</a:t>
                </a:r>
                <a:endParaRPr lang="en-US" sz="2400" dirty="0">
                  <a:solidFill>
                    <a:schemeClr val="bg1"/>
                  </a:solidFill>
                </a:endParaRPr>
              </a:p>
            </p:txBody>
          </p:sp>
          <p:sp>
            <p:nvSpPr>
              <p:cNvPr id="140" name="TextBox 139"/>
              <p:cNvSpPr txBox="1"/>
              <p:nvPr/>
            </p:nvSpPr>
            <p:spPr>
              <a:xfrm>
                <a:off x="5465620" y="2632365"/>
                <a:ext cx="990600" cy="369332"/>
              </a:xfrm>
              <a:prstGeom prst="rect">
                <a:avLst/>
              </a:prstGeom>
              <a:noFill/>
            </p:spPr>
            <p:txBody>
              <a:bodyPr wrap="square" rtlCol="0">
                <a:spAutoFit/>
              </a:bodyPr>
              <a:lstStyle/>
              <a:p>
                <a:r>
                  <a:rPr lang="en-US" dirty="0" smtClean="0"/>
                  <a:t>Request</a:t>
                </a:r>
                <a:endParaRPr lang="en-US" dirty="0"/>
              </a:p>
            </p:txBody>
          </p:sp>
        </p:grpSp>
        <p:sp>
          <p:nvSpPr>
            <p:cNvPr id="121" name="TextBox 120"/>
            <p:cNvSpPr txBox="1"/>
            <p:nvPr/>
          </p:nvSpPr>
          <p:spPr>
            <a:xfrm>
              <a:off x="6248400" y="2459180"/>
              <a:ext cx="1295400" cy="646331"/>
            </a:xfrm>
            <a:prstGeom prst="rect">
              <a:avLst/>
            </a:prstGeom>
            <a:noFill/>
          </p:spPr>
          <p:txBody>
            <a:bodyPr wrap="square" rtlCol="0">
              <a:spAutoFit/>
            </a:bodyPr>
            <a:lstStyle/>
            <a:p>
              <a:pPr algn="ctr"/>
              <a:r>
                <a:rPr lang="en-US" dirty="0" smtClean="0"/>
                <a:t>App. ID (AID)</a:t>
              </a:r>
              <a:endParaRPr lang="en-US" dirty="0"/>
            </a:p>
          </p:txBody>
        </p:sp>
      </p:grpSp>
      <p:sp>
        <p:nvSpPr>
          <p:cNvPr id="141" name="Rectangle 140"/>
          <p:cNvSpPr/>
          <p:nvPr/>
        </p:nvSpPr>
        <p:spPr>
          <a:xfrm>
            <a:off x="7543800" y="2050495"/>
            <a:ext cx="1524000" cy="8382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Next Highest Ranked AID</a:t>
            </a:r>
            <a:endParaRPr lang="en-US" sz="2000" dirty="0">
              <a:solidFill>
                <a:schemeClr val="bg1"/>
              </a:solidFill>
            </a:endParaRPr>
          </a:p>
        </p:txBody>
      </p:sp>
      <p:sp>
        <p:nvSpPr>
          <p:cNvPr id="143" name="TextBox 142"/>
          <p:cNvSpPr txBox="1"/>
          <p:nvPr/>
        </p:nvSpPr>
        <p:spPr>
          <a:xfrm>
            <a:off x="457200" y="2152659"/>
            <a:ext cx="1524000" cy="523220"/>
          </a:xfrm>
          <a:prstGeom prst="rect">
            <a:avLst/>
          </a:prstGeom>
          <a:noFill/>
        </p:spPr>
        <p:txBody>
          <a:bodyPr wrap="square" rtlCol="0">
            <a:spAutoFit/>
          </a:bodyPr>
          <a:lstStyle/>
          <a:p>
            <a:pPr algn="ctr"/>
            <a:r>
              <a:rPr lang="en-US" sz="2800" i="1" dirty="0" smtClean="0">
                <a:solidFill>
                  <a:srgbClr val="C00000"/>
                </a:solidFill>
              </a:rPr>
              <a:t>Monitor  </a:t>
            </a:r>
            <a:endParaRPr lang="en-US" sz="2800" i="1" dirty="0">
              <a:solidFill>
                <a:srgbClr val="C00000"/>
              </a:solidFill>
            </a:endParaRPr>
          </a:p>
        </p:txBody>
      </p:sp>
      <p:sp>
        <p:nvSpPr>
          <p:cNvPr id="144" name="TextBox 143"/>
          <p:cNvSpPr txBox="1"/>
          <p:nvPr/>
        </p:nvSpPr>
        <p:spPr>
          <a:xfrm>
            <a:off x="2971800" y="2162839"/>
            <a:ext cx="1524000" cy="523220"/>
          </a:xfrm>
          <a:prstGeom prst="rect">
            <a:avLst/>
          </a:prstGeom>
          <a:noFill/>
        </p:spPr>
        <p:txBody>
          <a:bodyPr wrap="square" rtlCol="0">
            <a:spAutoFit/>
          </a:bodyPr>
          <a:lstStyle/>
          <a:p>
            <a:pPr algn="ctr"/>
            <a:r>
              <a:rPr lang="en-US" sz="2800" i="1" dirty="0" smtClean="0">
                <a:solidFill>
                  <a:srgbClr val="C00000"/>
                </a:solidFill>
              </a:rPr>
              <a:t>Rank</a:t>
            </a:r>
            <a:endParaRPr lang="en-US" sz="2800" i="1" dirty="0">
              <a:solidFill>
                <a:srgbClr val="C00000"/>
              </a:solidFill>
            </a:endParaRPr>
          </a:p>
        </p:txBody>
      </p:sp>
      <p:sp>
        <p:nvSpPr>
          <p:cNvPr id="145" name="Rectangle 144"/>
          <p:cNvSpPr/>
          <p:nvPr/>
        </p:nvSpPr>
        <p:spPr>
          <a:xfrm>
            <a:off x="872835" y="4708824"/>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6" name="Rectangle 145"/>
          <p:cNvSpPr/>
          <p:nvPr/>
        </p:nvSpPr>
        <p:spPr>
          <a:xfrm>
            <a:off x="817414" y="4147714"/>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7" name="Rectangle 146"/>
          <p:cNvSpPr/>
          <p:nvPr/>
        </p:nvSpPr>
        <p:spPr>
          <a:xfrm>
            <a:off x="983670" y="3711294"/>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8" name="Rectangle 147"/>
          <p:cNvSpPr/>
          <p:nvPr/>
        </p:nvSpPr>
        <p:spPr>
          <a:xfrm>
            <a:off x="748145" y="2990859"/>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9" name="Rectangle 148"/>
          <p:cNvSpPr/>
          <p:nvPr/>
        </p:nvSpPr>
        <p:spPr>
          <a:xfrm>
            <a:off x="3429000" y="2956224"/>
            <a:ext cx="415636" cy="27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0" name="Rectangle 149"/>
          <p:cNvSpPr/>
          <p:nvPr/>
        </p:nvSpPr>
        <p:spPr>
          <a:xfrm>
            <a:off x="3318165" y="3392644"/>
            <a:ext cx="623450" cy="3255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51" name="Rectangle 150"/>
          <p:cNvSpPr/>
          <p:nvPr/>
        </p:nvSpPr>
        <p:spPr>
          <a:xfrm>
            <a:off x="3262745" y="3905264"/>
            <a:ext cx="741215" cy="4294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2" name="Rectangle 151"/>
          <p:cNvSpPr/>
          <p:nvPr/>
        </p:nvSpPr>
        <p:spPr>
          <a:xfrm>
            <a:off x="3172690" y="4494079"/>
            <a:ext cx="914400" cy="56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53" name="Straight Arrow Connector 152"/>
          <p:cNvCxnSpPr/>
          <p:nvPr/>
        </p:nvCxnSpPr>
        <p:spPr>
          <a:xfrm flipV="1">
            <a:off x="4267200" y="2762259"/>
            <a:ext cx="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66"/>
          <p:cNvGrpSpPr/>
          <p:nvPr/>
        </p:nvGrpSpPr>
        <p:grpSpPr>
          <a:xfrm>
            <a:off x="7162800" y="2908130"/>
            <a:ext cx="1219200" cy="3276600"/>
            <a:chOff x="7162800" y="2888675"/>
            <a:chExt cx="1219200" cy="3276600"/>
          </a:xfrm>
        </p:grpSpPr>
        <p:grpSp>
          <p:nvGrpSpPr>
            <p:cNvPr id="7" name="Group 44"/>
            <p:cNvGrpSpPr/>
            <p:nvPr/>
          </p:nvGrpSpPr>
          <p:grpSpPr>
            <a:xfrm>
              <a:off x="7162800" y="2888675"/>
              <a:ext cx="1219200" cy="3276600"/>
              <a:chOff x="7162800" y="2819400"/>
              <a:chExt cx="1219200" cy="3276600"/>
            </a:xfrm>
          </p:grpSpPr>
          <p:sp>
            <p:nvSpPr>
              <p:cNvPr id="76" name="Oval 75"/>
              <p:cNvSpPr/>
              <p:nvPr/>
            </p:nvSpPr>
            <p:spPr>
              <a:xfrm>
                <a:off x="7543800" y="306376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7" name="Rectangle 76"/>
              <p:cNvSpPr/>
              <p:nvPr/>
            </p:nvSpPr>
            <p:spPr>
              <a:xfrm>
                <a:off x="8229600" y="2819400"/>
                <a:ext cx="1524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 Arrow 77"/>
              <p:cNvSpPr/>
              <p:nvPr/>
            </p:nvSpPr>
            <p:spPr>
              <a:xfrm>
                <a:off x="7848600" y="3092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a:off x="7162800" y="3108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eft Arrow 79"/>
              <p:cNvSpPr/>
              <p:nvPr/>
            </p:nvSpPr>
            <p:spPr>
              <a:xfrm>
                <a:off x="7848600" y="3489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a:off x="7162800" y="3505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 Arrow 109"/>
              <p:cNvSpPr/>
              <p:nvPr/>
            </p:nvSpPr>
            <p:spPr>
              <a:xfrm>
                <a:off x="7848600" y="3854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a:off x="7162800" y="3870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 Arrow 111"/>
              <p:cNvSpPr/>
              <p:nvPr/>
            </p:nvSpPr>
            <p:spPr>
              <a:xfrm>
                <a:off x="7848600" y="4235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p:cNvSpPr/>
              <p:nvPr/>
            </p:nvSpPr>
            <p:spPr>
              <a:xfrm>
                <a:off x="7162800" y="4251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 Arrow 113"/>
              <p:cNvSpPr/>
              <p:nvPr/>
            </p:nvSpPr>
            <p:spPr>
              <a:xfrm>
                <a:off x="7848600" y="4616668"/>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p:cNvSpPr/>
              <p:nvPr/>
            </p:nvSpPr>
            <p:spPr>
              <a:xfrm>
                <a:off x="7162800" y="4632434"/>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 Arrow 115"/>
              <p:cNvSpPr/>
              <p:nvPr/>
            </p:nvSpPr>
            <p:spPr>
              <a:xfrm>
                <a:off x="7848600" y="5013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p:cNvSpPr/>
              <p:nvPr/>
            </p:nvSpPr>
            <p:spPr>
              <a:xfrm>
                <a:off x="7162800" y="5029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 Arrow 117"/>
              <p:cNvSpPr/>
              <p:nvPr/>
            </p:nvSpPr>
            <p:spPr>
              <a:xfrm>
                <a:off x="7848600" y="5394434"/>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Arrow 141"/>
              <p:cNvSpPr/>
              <p:nvPr/>
            </p:nvSpPr>
            <p:spPr>
              <a:xfrm>
                <a:off x="7162800" y="5410200"/>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 Arrow 154"/>
              <p:cNvSpPr/>
              <p:nvPr/>
            </p:nvSpPr>
            <p:spPr>
              <a:xfrm>
                <a:off x="7848600" y="5788570"/>
                <a:ext cx="381000" cy="27589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155"/>
              <p:cNvSpPr/>
              <p:nvPr/>
            </p:nvSpPr>
            <p:spPr>
              <a:xfrm>
                <a:off x="7162800" y="5804336"/>
                <a:ext cx="381000" cy="2443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7543800" y="3514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0" name="Oval 69"/>
            <p:cNvSpPr/>
            <p:nvPr/>
          </p:nvSpPr>
          <p:spPr>
            <a:xfrm>
              <a:off x="7543800" y="3895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1" name="Oval 70"/>
            <p:cNvSpPr/>
            <p:nvPr/>
          </p:nvSpPr>
          <p:spPr>
            <a:xfrm>
              <a:off x="7543800" y="427766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2" name="Oval 71"/>
            <p:cNvSpPr/>
            <p:nvPr/>
          </p:nvSpPr>
          <p:spPr>
            <a:xfrm>
              <a:off x="7543800" y="4657041"/>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3" name="Oval 72"/>
            <p:cNvSpPr/>
            <p:nvPr/>
          </p:nvSpPr>
          <p:spPr>
            <a:xfrm>
              <a:off x="7543800" y="5057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4" name="Oval 73"/>
            <p:cNvSpPr/>
            <p:nvPr/>
          </p:nvSpPr>
          <p:spPr>
            <a:xfrm>
              <a:off x="7543800" y="5438496"/>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75" name="Oval 74"/>
            <p:cNvSpPr/>
            <p:nvPr/>
          </p:nvSpPr>
          <p:spPr>
            <a:xfrm>
              <a:off x="7543800" y="5830110"/>
              <a:ext cx="304800" cy="2959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grpSp>
      <p:sp>
        <p:nvSpPr>
          <p:cNvPr id="157" name="TextBox 156"/>
          <p:cNvSpPr txBox="1"/>
          <p:nvPr/>
        </p:nvSpPr>
        <p:spPr>
          <a:xfrm>
            <a:off x="209145" y="5231249"/>
            <a:ext cx="8686800" cy="1169551"/>
          </a:xfrm>
          <a:prstGeom prst="rect">
            <a:avLst/>
          </a:prstGeom>
          <a:solidFill>
            <a:schemeClr val="bg1"/>
          </a:solidFill>
          <a:ln w="25400">
            <a:solidFill>
              <a:schemeClr val="tx1"/>
            </a:solidFill>
          </a:ln>
        </p:spPr>
        <p:txBody>
          <a:bodyPr wrap="square" anchor="ctr">
            <a:spAutoFit/>
          </a:bodyPr>
          <a:lstStyle/>
          <a:p>
            <a:pPr algn="ctr">
              <a:defRPr/>
            </a:pPr>
            <a:r>
              <a:rPr lang="en-US" sz="3500" dirty="0" smtClean="0">
                <a:solidFill>
                  <a:srgbClr val="C00000"/>
                </a:solidFill>
                <a:latin typeface="+mj-lt"/>
                <a:ea typeface="Tahoma" pitchFamily="34" charset="0"/>
                <a:cs typeface="Tahoma" pitchFamily="34" charset="0"/>
              </a:rPr>
              <a:t>Hardware complexity increases with application/core count</a:t>
            </a:r>
            <a:endParaRPr lang="en-US" sz="3500" dirty="0">
              <a:solidFill>
                <a:srgbClr val="C00000"/>
              </a:solidFill>
              <a:latin typeface="+mj-lt"/>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55"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p:cTn id="29" dur="1000" fill="hold"/>
                                        <p:tgtEl>
                                          <p:spTgt spid="153"/>
                                        </p:tgtEl>
                                        <p:attrNameLst>
                                          <p:attrName>ppt_w</p:attrName>
                                        </p:attrNameLst>
                                      </p:cBhvr>
                                      <p:tavLst>
                                        <p:tav tm="0">
                                          <p:val>
                                            <p:strVal val="#ppt_w*0.70"/>
                                          </p:val>
                                        </p:tav>
                                        <p:tav tm="100000">
                                          <p:val>
                                            <p:strVal val="#ppt_w"/>
                                          </p:val>
                                        </p:tav>
                                      </p:tavLst>
                                    </p:anim>
                                    <p:anim calcmode="lin" valueType="num">
                                      <p:cBhvr>
                                        <p:cTn id="30" dur="1000" fill="hold"/>
                                        <p:tgtEl>
                                          <p:spTgt spid="153"/>
                                        </p:tgtEl>
                                        <p:attrNameLst>
                                          <p:attrName>ppt_h</p:attrName>
                                        </p:attrNameLst>
                                      </p:cBhvr>
                                      <p:tavLst>
                                        <p:tav tm="0">
                                          <p:val>
                                            <p:strVal val="#ppt_h"/>
                                          </p:val>
                                        </p:tav>
                                        <p:tav tm="100000">
                                          <p:val>
                                            <p:strVal val="#ppt_h"/>
                                          </p:val>
                                        </p:tav>
                                      </p:tavLst>
                                    </p:anim>
                                    <p:animEffect transition="in" filter="fade">
                                      <p:cBhvr>
                                        <p:cTn id="31" dur="1000"/>
                                        <p:tgtEl>
                                          <p:spTgt spid="15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1"/>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8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109" grpId="0"/>
      <p:bldP spid="141" grpId="0" animBg="1"/>
      <p:bldP spid="143" grpId="0"/>
      <p:bldP spid="144" grpId="0"/>
      <p:bldP spid="145" grpId="0" animBg="1"/>
      <p:bldP spid="146" grpId="0" animBg="1"/>
      <p:bldP spid="147" grpId="0" animBg="1"/>
      <p:bldP spid="148" grpId="0" animBg="1"/>
      <p:bldP spid="149" grpId="0" animBg="1"/>
      <p:bldP spid="150" grpId="0" animBg="1"/>
      <p:bldP spid="151" grpId="0" animBg="1"/>
      <p:bldP spid="152" grpId="0" animBg="1"/>
      <p:bldP spid="1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F4AA75-1AE0-4593-99DD-33F3F40BED72}" type="slidenum">
              <a:rPr lang="en-US" smtClean="0"/>
              <a:pPr/>
              <a:t>78</a:t>
            </a:fld>
            <a:endParaRPr lang="en-US" dirty="0"/>
          </a:p>
        </p:txBody>
      </p:sp>
      <p:graphicFrame>
        <p:nvGraphicFramePr>
          <p:cNvPr id="5" name="Chart 4"/>
          <p:cNvGraphicFramePr/>
          <p:nvPr/>
        </p:nvGraphicFramePr>
        <p:xfrm>
          <a:off x="-115110" y="1981200"/>
          <a:ext cx="4648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191000" y="1981200"/>
          <a:ext cx="50292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p:cNvSpPr>
            <a:spLocks noGrp="1"/>
          </p:cNvSpPr>
          <p:nvPr>
            <p:ph type="title"/>
          </p:nvPr>
        </p:nvSpPr>
        <p:spPr>
          <a:xfrm>
            <a:off x="325580" y="274638"/>
            <a:ext cx="8458200" cy="1143000"/>
          </a:xfrm>
        </p:spPr>
        <p:txBody>
          <a:bodyPr>
            <a:normAutofit fontScale="90000"/>
          </a:bodyPr>
          <a:lstStyle/>
          <a:p>
            <a:r>
              <a:rPr lang="en-US" dirty="0" smtClean="0"/>
              <a:t>Ranking Increases Hardware Complexity</a:t>
            </a:r>
            <a:endParaRPr lang="en-US" dirty="0"/>
          </a:p>
        </p:txBody>
      </p:sp>
      <p:sp>
        <p:nvSpPr>
          <p:cNvPr id="14" name="TextBox 13"/>
          <p:cNvSpPr txBox="1"/>
          <p:nvPr/>
        </p:nvSpPr>
        <p:spPr>
          <a:xfrm>
            <a:off x="951690" y="3567550"/>
            <a:ext cx="533400" cy="461665"/>
          </a:xfrm>
          <a:prstGeom prst="rect">
            <a:avLst/>
          </a:prstGeom>
          <a:noFill/>
        </p:spPr>
        <p:txBody>
          <a:bodyPr wrap="square" rtlCol="0">
            <a:spAutoFit/>
          </a:bodyPr>
          <a:lstStyle/>
          <a:p>
            <a:r>
              <a:rPr lang="en-US" sz="2400" dirty="0" smtClean="0"/>
              <a:t>8x</a:t>
            </a:r>
            <a:endParaRPr lang="en-US" sz="2400" dirty="0"/>
          </a:p>
        </p:txBody>
      </p:sp>
      <p:sp>
        <p:nvSpPr>
          <p:cNvPr id="15" name="TextBox 14"/>
          <p:cNvSpPr txBox="1"/>
          <p:nvPr/>
        </p:nvSpPr>
        <p:spPr>
          <a:xfrm>
            <a:off x="5464290" y="2828790"/>
            <a:ext cx="762000" cy="461665"/>
          </a:xfrm>
          <a:prstGeom prst="rect">
            <a:avLst/>
          </a:prstGeom>
          <a:noFill/>
        </p:spPr>
        <p:txBody>
          <a:bodyPr wrap="square" rtlCol="0">
            <a:spAutoFit/>
          </a:bodyPr>
          <a:lstStyle/>
          <a:p>
            <a:r>
              <a:rPr lang="en-US" sz="2400" dirty="0" smtClean="0"/>
              <a:t>1.8x</a:t>
            </a:r>
            <a:endParaRPr lang="en-US" sz="2400" dirty="0"/>
          </a:p>
        </p:txBody>
      </p:sp>
      <p:sp>
        <p:nvSpPr>
          <p:cNvPr id="16" name="Rectangle 15"/>
          <p:cNvSpPr/>
          <p:nvPr/>
        </p:nvSpPr>
        <p:spPr>
          <a:xfrm>
            <a:off x="2780490" y="38100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495310" y="374765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9145" y="5334000"/>
            <a:ext cx="8686800" cy="1169551"/>
          </a:xfrm>
          <a:prstGeom prst="rect">
            <a:avLst/>
          </a:prstGeom>
          <a:solidFill>
            <a:schemeClr val="bg1"/>
          </a:solidFill>
          <a:ln w="25400">
            <a:solidFill>
              <a:schemeClr val="tx1"/>
            </a:solidFill>
          </a:ln>
        </p:spPr>
        <p:txBody>
          <a:bodyPr wrap="square" anchor="ctr">
            <a:spAutoFit/>
          </a:bodyPr>
          <a:lstStyle/>
          <a:p>
            <a:pPr algn="ctr">
              <a:defRPr/>
            </a:pPr>
            <a:r>
              <a:rPr lang="en-US" sz="3500" dirty="0" smtClean="0">
                <a:solidFill>
                  <a:srgbClr val="C00000"/>
                </a:solidFill>
                <a:latin typeface="+mj-lt"/>
                <a:ea typeface="Tahoma" pitchFamily="34" charset="0"/>
                <a:cs typeface="Tahoma" pitchFamily="34" charset="0"/>
              </a:rPr>
              <a:t>Ranking-based application-aware schedulers incur high hardware cost</a:t>
            </a:r>
            <a:endParaRPr lang="en-US" sz="3500" dirty="0">
              <a:solidFill>
                <a:srgbClr val="C00000"/>
              </a:solidFill>
              <a:latin typeface="+mj-lt"/>
              <a:ea typeface="Tahoma" pitchFamily="34" charset="0"/>
              <a:cs typeface="Tahoma" pitchFamily="34" charset="0"/>
            </a:endParaRPr>
          </a:p>
        </p:txBody>
      </p:sp>
      <p:sp>
        <p:nvSpPr>
          <p:cNvPr id="19" name="TextBox 18"/>
          <p:cNvSpPr txBox="1"/>
          <p:nvPr/>
        </p:nvSpPr>
        <p:spPr>
          <a:xfrm>
            <a:off x="789710" y="1447800"/>
            <a:ext cx="7848600" cy="461665"/>
          </a:xfrm>
          <a:prstGeom prst="rect">
            <a:avLst/>
          </a:prstGeom>
          <a:noFill/>
        </p:spPr>
        <p:txBody>
          <a:bodyPr wrap="square" rtlCol="0">
            <a:spAutoFit/>
          </a:bodyPr>
          <a:lstStyle/>
          <a:p>
            <a:r>
              <a:rPr lang="en-US" sz="2400" i="1" dirty="0" smtClean="0"/>
              <a:t>From synthesis of RTL implementations using a 32nm library</a:t>
            </a:r>
            <a:endParaRPr lang="en-US" sz="2400" i="1" dirty="0"/>
          </a:p>
        </p:txBody>
      </p:sp>
      <p:cxnSp>
        <p:nvCxnSpPr>
          <p:cNvPr id="22" name="Straight Arrow Connector 21"/>
          <p:cNvCxnSpPr/>
          <p:nvPr/>
        </p:nvCxnSpPr>
        <p:spPr>
          <a:xfrm flipV="1">
            <a:off x="1408890" y="2590800"/>
            <a:ext cx="0" cy="2590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2457855"/>
            <a:ext cx="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9" dur="500"/>
                                        <p:tgtEl>
                                          <p:spTgt spid="5">
                                            <p:graphicEl>
                                              <a:chart seriesIdx="-3" categoryIdx="-3" bldStep="gridLegend"/>
                                            </p:graphicEl>
                                          </p:spTgt>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5" dur="500"/>
                                        <p:tgtEl>
                                          <p:spTgt spid="6">
                                            <p:graphicEl>
                                              <a:chart seriesIdx="-3" categoryIdx="-3" bldStep="gridLegend"/>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8" dur="500"/>
                                        <p:tgtEl>
                                          <p:spTgt spid="6">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23" dur="500"/>
                                        <p:tgtEl>
                                          <p:spTgt spid="5">
                                            <p:graphicEl>
                                              <a:chart seriesIdx="1" categoryIdx="-4" bldStep="series"/>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26" dur="500"/>
                                        <p:tgtEl>
                                          <p:spTgt spid="6">
                                            <p:graphicEl>
                                              <a:chart seriesIdx="1" categoryIdx="-4" bldStep="series"/>
                                            </p:graphic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strVal val="#ppt_w*0.70"/>
                                          </p:val>
                                        </p:tav>
                                        <p:tav tm="100000">
                                          <p:val>
                                            <p:strVal val="#ppt_w"/>
                                          </p:val>
                                        </p:tav>
                                      </p:tavLst>
                                    </p:anim>
                                    <p:anim calcmode="lin" valueType="num">
                                      <p:cBhvr>
                                        <p:cTn id="35" dur="1000" fill="hold"/>
                                        <p:tgtEl>
                                          <p:spTgt spid="26"/>
                                        </p:tgtEl>
                                        <p:attrNameLst>
                                          <p:attrName>ppt_h</p:attrName>
                                        </p:attrNameLst>
                                      </p:cBhvr>
                                      <p:tavLst>
                                        <p:tav tm="0">
                                          <p:val>
                                            <p:strVal val="#ppt_h"/>
                                          </p:val>
                                        </p:tav>
                                        <p:tav tm="100000">
                                          <p:val>
                                            <p:strVal val="#ppt_h"/>
                                          </p:val>
                                        </p:tav>
                                      </p:tavLst>
                                    </p:anim>
                                    <p:animEffect transition="in" filter="fade">
                                      <p:cBhvr>
                                        <p:cTn id="36" dur="1000"/>
                                        <p:tgtEl>
                                          <p:spTgt spid="2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6" grpId="0">
        <p:bldSub>
          <a:bldChart bld="series"/>
        </p:bldSub>
      </p:bldGraphic>
      <p:bldP spid="14" grpId="0"/>
      <p:bldP spid="15" grpId="0"/>
      <p:bldP spid="16" grpId="0" animBg="1"/>
      <p:bldP spid="17" grpId="0" animBg="1"/>
      <p:bldP spid="18" grpId="0" animBg="1"/>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Previous </a:t>
            </a:r>
            <a:br>
              <a:rPr lang="en-US" dirty="0" smtClean="0"/>
            </a:br>
            <a:r>
              <a:rPr lang="en-US" dirty="0" smtClean="0"/>
              <a:t>Application-aware Memory Schedulers</a:t>
            </a:r>
            <a:endParaRPr lang="en-US" dirty="0"/>
          </a:p>
        </p:txBody>
      </p:sp>
      <p:sp>
        <p:nvSpPr>
          <p:cNvPr id="3" name="Content Placeholder 2"/>
          <p:cNvSpPr>
            <a:spLocks noGrp="1"/>
          </p:cNvSpPr>
          <p:nvPr>
            <p:ph idx="1"/>
          </p:nvPr>
        </p:nvSpPr>
        <p:spPr>
          <a:xfrm>
            <a:off x="152400" y="1600200"/>
            <a:ext cx="8839200" cy="4525963"/>
          </a:xfrm>
        </p:spPr>
        <p:txBody>
          <a:bodyPr/>
          <a:lstStyle/>
          <a:p>
            <a:pPr marL="1200150" lvl="1" indent="-742950">
              <a:buNone/>
            </a:pPr>
            <a:endParaRPr lang="en-US" sz="3600" dirty="0" smtClean="0"/>
          </a:p>
          <a:p>
            <a:pPr marL="1200150" lvl="1" indent="-742950">
              <a:buNone/>
            </a:pPr>
            <a:r>
              <a:rPr lang="en-US" sz="3400" dirty="0" smtClean="0">
                <a:solidFill>
                  <a:schemeClr val="tx2">
                    <a:lumMod val="60000"/>
                    <a:lumOff val="40000"/>
                  </a:schemeClr>
                </a:solidFill>
              </a:rPr>
              <a:t>1.</a:t>
            </a:r>
            <a:r>
              <a:rPr lang="en-US" sz="3400" dirty="0" smtClean="0"/>
              <a:t> </a:t>
            </a:r>
            <a:r>
              <a:rPr lang="en-US" sz="3400" dirty="0" smtClean="0">
                <a:solidFill>
                  <a:srgbClr val="C00000"/>
                </a:solidFill>
              </a:rPr>
              <a:t>Full ranking increases hardware complexity </a:t>
            </a:r>
          </a:p>
          <a:p>
            <a:pPr marL="1200150" lvl="1" indent="-742950">
              <a:buNone/>
            </a:pPr>
            <a:r>
              <a:rPr lang="en-US" sz="3400" b="1" dirty="0" smtClean="0">
                <a:solidFill>
                  <a:schemeClr val="tx2">
                    <a:lumMod val="60000"/>
                    <a:lumOff val="40000"/>
                  </a:schemeClr>
                </a:solidFill>
              </a:rPr>
              <a:t>2. </a:t>
            </a:r>
            <a:r>
              <a:rPr lang="en-US" sz="3400" b="1" dirty="0" smtClean="0">
                <a:solidFill>
                  <a:srgbClr val="C00000"/>
                </a:solidFill>
              </a:rPr>
              <a:t>Full ranking causes unfair slowdowns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custDataLst>
      <p:tags r:id="rId1"/>
    </p:custDataLst>
  </p:cSld>
  <p:clrMapOvr>
    <a:masterClrMapping/>
  </p:clrMapOvr>
  <p:transition advTm="1193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Approaches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8</a:t>
            </a:fld>
            <a:endParaRPr lang="en-US"/>
          </a:p>
        </p:txBody>
      </p:sp>
      <p:sp>
        <p:nvSpPr>
          <p:cNvPr id="5" name="Rectangle 4"/>
          <p:cNvSpPr/>
          <p:nvPr/>
        </p:nvSpPr>
        <p:spPr>
          <a:xfrm>
            <a:off x="2427894" y="1524000"/>
            <a:ext cx="42672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solidFill>
                <a:schemeClr val="tx1"/>
              </a:solidFill>
            </a:endParaRPr>
          </a:p>
          <a:p>
            <a:pPr algn="ctr"/>
            <a:r>
              <a:rPr lang="en-US" sz="2600" b="1" dirty="0" smtClean="0">
                <a:solidFill>
                  <a:schemeClr val="tx1"/>
                </a:solidFill>
              </a:rPr>
              <a:t>Goals:</a:t>
            </a:r>
          </a:p>
          <a:p>
            <a:pPr algn="ctr"/>
            <a:r>
              <a:rPr lang="en-US" sz="2600" b="1" dirty="0" smtClean="0">
                <a:solidFill>
                  <a:schemeClr val="tx1"/>
                </a:solidFill>
              </a:rPr>
              <a:t>1. High Performance</a:t>
            </a:r>
          </a:p>
          <a:p>
            <a:pPr algn="ctr"/>
            <a:r>
              <a:rPr lang="en-US" sz="2600" b="1" dirty="0" smtClean="0">
                <a:solidFill>
                  <a:schemeClr val="tx1"/>
                </a:solidFill>
              </a:rPr>
              <a:t>2. Predictable Performance</a:t>
            </a:r>
          </a:p>
          <a:p>
            <a:pPr algn="ctr"/>
            <a:endParaRPr lang="en-US" sz="2600" dirty="0">
              <a:solidFill>
                <a:schemeClr val="tx1"/>
              </a:solidFill>
            </a:endParaRPr>
          </a:p>
        </p:txBody>
      </p:sp>
      <p:sp>
        <p:nvSpPr>
          <p:cNvPr id="10" name="Rectangle 9"/>
          <p:cNvSpPr/>
          <p:nvPr/>
        </p:nvSpPr>
        <p:spPr>
          <a:xfrm>
            <a:off x="152400" y="4233038"/>
            <a:ext cx="4159468" cy="1786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sz="2500" b="1" i="1" dirty="0" smtClean="0">
                <a:solidFill>
                  <a:srgbClr val="0070C0"/>
                </a:solidFill>
              </a:rPr>
              <a:t>Mitigate Interference</a:t>
            </a:r>
          </a:p>
          <a:p>
            <a:pPr algn="ctr"/>
            <a:endParaRPr lang="en-US" sz="2200" dirty="0">
              <a:solidFill>
                <a:schemeClr val="tx1"/>
              </a:solidFill>
            </a:endParaRPr>
          </a:p>
        </p:txBody>
      </p:sp>
      <p:sp>
        <p:nvSpPr>
          <p:cNvPr id="11" name="Rectangle 10"/>
          <p:cNvSpPr/>
          <p:nvPr/>
        </p:nvSpPr>
        <p:spPr>
          <a:xfrm>
            <a:off x="4648200" y="4235668"/>
            <a:ext cx="4343400" cy="1784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sz="2500" b="1" i="1" dirty="0" smtClean="0">
              <a:solidFill>
                <a:srgbClr val="C00000"/>
              </a:solidFill>
            </a:endParaRPr>
          </a:p>
          <a:p>
            <a:pPr algn="ctr"/>
            <a:r>
              <a:rPr lang="en-US" sz="2500" b="1" i="1" dirty="0" smtClean="0">
                <a:solidFill>
                  <a:srgbClr val="C00000"/>
                </a:solidFill>
              </a:rPr>
              <a:t>Quantify  Interference</a:t>
            </a:r>
            <a:endParaRPr lang="en-US" sz="2500" b="1" dirty="0" smtClean="0">
              <a:solidFill>
                <a:srgbClr val="C00000"/>
              </a:solidFill>
            </a:endParaRPr>
          </a:p>
          <a:p>
            <a:pPr algn="ctr"/>
            <a:endParaRPr lang="en-US" sz="2200" b="1" dirty="0" smtClean="0">
              <a:solidFill>
                <a:srgbClr val="C00000"/>
              </a:solidFill>
            </a:endParaRPr>
          </a:p>
          <a:p>
            <a:pPr algn="ctr"/>
            <a:endParaRPr lang="en-US" dirty="0">
              <a:solidFill>
                <a:srgbClr val="C00000"/>
              </a:solidFill>
            </a:endParaRPr>
          </a:p>
        </p:txBody>
      </p:sp>
      <p:sp>
        <p:nvSpPr>
          <p:cNvPr id="12" name="Rectangle 11"/>
          <p:cNvSpPr/>
          <p:nvPr/>
        </p:nvSpPr>
        <p:spPr>
          <a:xfrm>
            <a:off x="3613661" y="3244334"/>
            <a:ext cx="1916679" cy="492443"/>
          </a:xfrm>
          <a:prstGeom prst="rect">
            <a:avLst/>
          </a:prstGeom>
        </p:spPr>
        <p:txBody>
          <a:bodyPr wrap="none">
            <a:spAutoFit/>
          </a:bodyPr>
          <a:lstStyle/>
          <a:p>
            <a:pPr algn="ctr"/>
            <a:r>
              <a:rPr lang="en-US" sz="2600" b="1" i="1" dirty="0" smtClean="0"/>
              <a:t>Approaches:</a:t>
            </a:r>
          </a:p>
        </p:txBody>
      </p:sp>
      <p:sp>
        <p:nvSpPr>
          <p:cNvPr id="8" name="Rectangle 7"/>
          <p:cNvSpPr/>
          <p:nvPr/>
        </p:nvSpPr>
        <p:spPr>
          <a:xfrm>
            <a:off x="3048000" y="1981200"/>
            <a:ext cx="29718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1981200"/>
            <a:ext cx="38862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90800" y="2362200"/>
            <a:ext cx="3886200" cy="376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1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p:bldP spid="8" grpId="0" animBg="1"/>
      <p:bldP spid="8" grpId="1" animBg="1"/>
      <p:bldP spid="9" grpId="0" animBg="1"/>
      <p:bldP spid="14" grpId="0" animBg="1"/>
      <p:bldP spid="1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Ranking Causes Unfair Slowdowns</a:t>
            </a:r>
            <a:endParaRPr lang="en-US" dirty="0"/>
          </a:p>
        </p:txBody>
      </p:sp>
      <p:sp>
        <p:nvSpPr>
          <p:cNvPr id="3" name="Content Placeholder 2"/>
          <p:cNvSpPr>
            <a:spLocks noGrp="1"/>
          </p:cNvSpPr>
          <p:nvPr>
            <p:ph idx="1"/>
          </p:nvPr>
        </p:nvSpPr>
        <p:spPr>
          <a:xfrm>
            <a:off x="457200" y="2179637"/>
            <a:ext cx="8229600" cy="4525963"/>
          </a:xfrm>
        </p:spPr>
        <p:txBody>
          <a:bodyPr>
            <a:normAutofit/>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80</a:t>
            </a:fld>
            <a:endParaRPr lang="en-US" dirty="0"/>
          </a:p>
        </p:txBody>
      </p:sp>
      <p:sp>
        <p:nvSpPr>
          <p:cNvPr id="7" name="TextBox 6"/>
          <p:cNvSpPr txBox="1"/>
          <p:nvPr/>
        </p:nvSpPr>
        <p:spPr>
          <a:xfrm>
            <a:off x="3415145" y="1371600"/>
            <a:ext cx="1600200" cy="461665"/>
          </a:xfrm>
          <a:prstGeom prst="rect">
            <a:avLst/>
          </a:prstGeom>
          <a:noFill/>
        </p:spPr>
        <p:txBody>
          <a:bodyPr wrap="square" rtlCol="0">
            <a:spAutoFit/>
          </a:bodyPr>
          <a:lstStyle/>
          <a:p>
            <a:pPr algn="ctr"/>
            <a:r>
              <a:rPr lang="en-US" sz="2400" dirty="0" err="1" smtClean="0"/>
              <a:t>GemsFDTD</a:t>
            </a:r>
            <a:endParaRPr lang="en-US" sz="2400" dirty="0"/>
          </a:p>
        </p:txBody>
      </p:sp>
      <p:sp>
        <p:nvSpPr>
          <p:cNvPr id="13" name="Rectangle 12"/>
          <p:cNvSpPr/>
          <p:nvPr/>
        </p:nvSpPr>
        <p:spPr>
          <a:xfrm>
            <a:off x="7429500" y="29718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p:cNvGraphicFramePr/>
          <p:nvPr/>
        </p:nvGraphicFramePr>
        <p:xfrm>
          <a:off x="0" y="1828800"/>
          <a:ext cx="88392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7391400" y="3048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58765" y="1371600"/>
            <a:ext cx="4953000" cy="461665"/>
          </a:xfrm>
          <a:prstGeom prst="rect">
            <a:avLst/>
          </a:prstGeom>
          <a:noFill/>
        </p:spPr>
        <p:txBody>
          <a:bodyPr wrap="square" rtlCol="0">
            <a:spAutoFit/>
          </a:bodyPr>
          <a:lstStyle/>
          <a:p>
            <a:pPr algn="ctr"/>
            <a:r>
              <a:rPr lang="en-US" sz="2400" dirty="0" err="1" smtClean="0"/>
              <a:t>GemsFDTD</a:t>
            </a:r>
            <a:r>
              <a:rPr lang="en-US" sz="2400" dirty="0" smtClean="0"/>
              <a:t> </a:t>
            </a:r>
            <a:r>
              <a:rPr lang="en-US" sz="2400" i="1" dirty="0" smtClean="0"/>
              <a:t>(high memory intensity)</a:t>
            </a:r>
            <a:endParaRPr lang="en-US" sz="2400" i="1" dirty="0"/>
          </a:p>
        </p:txBody>
      </p:sp>
      <p:sp>
        <p:nvSpPr>
          <p:cNvPr id="19" name="TextBox 18"/>
          <p:cNvSpPr txBox="1"/>
          <p:nvPr/>
        </p:nvSpPr>
        <p:spPr>
          <a:xfrm>
            <a:off x="3463640" y="4128655"/>
            <a:ext cx="1219200" cy="461665"/>
          </a:xfrm>
          <a:prstGeom prst="rect">
            <a:avLst/>
          </a:prstGeom>
          <a:noFill/>
        </p:spPr>
        <p:txBody>
          <a:bodyPr wrap="square" rtlCol="0">
            <a:spAutoFit/>
          </a:bodyPr>
          <a:lstStyle/>
          <a:p>
            <a:pPr algn="ctr"/>
            <a:r>
              <a:rPr lang="en-US" sz="2400" dirty="0" err="1" smtClean="0"/>
              <a:t>sjeng</a:t>
            </a:r>
            <a:endParaRPr lang="en-US" sz="2400" dirty="0"/>
          </a:p>
        </p:txBody>
      </p:sp>
      <p:sp>
        <p:nvSpPr>
          <p:cNvPr id="22" name="Rectangle 21"/>
          <p:cNvSpPr/>
          <p:nvPr/>
        </p:nvSpPr>
        <p:spPr>
          <a:xfrm>
            <a:off x="4381500" y="58674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p:cNvGraphicFramePr/>
          <p:nvPr/>
        </p:nvGraphicFramePr>
        <p:xfrm>
          <a:off x="0" y="4419600"/>
          <a:ext cx="87630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3365330" y="4120809"/>
            <a:ext cx="4343400" cy="461665"/>
          </a:xfrm>
          <a:prstGeom prst="rect">
            <a:avLst/>
          </a:prstGeom>
          <a:noFill/>
        </p:spPr>
        <p:txBody>
          <a:bodyPr wrap="square" rtlCol="0">
            <a:spAutoFit/>
          </a:bodyPr>
          <a:lstStyle/>
          <a:p>
            <a:pPr algn="ctr"/>
            <a:r>
              <a:rPr lang="en-US" sz="2400" dirty="0" err="1" smtClean="0"/>
              <a:t>sjeng</a:t>
            </a:r>
            <a:r>
              <a:rPr lang="en-US" sz="2400" dirty="0" smtClean="0"/>
              <a:t> </a:t>
            </a:r>
            <a:r>
              <a:rPr lang="en-US" sz="2400" i="1" dirty="0" smtClean="0"/>
              <a:t>(low memory intensity)</a:t>
            </a:r>
            <a:endParaRPr lang="en-US" sz="2400" i="1" dirty="0"/>
          </a:p>
        </p:txBody>
      </p:sp>
      <p:sp>
        <p:nvSpPr>
          <p:cNvPr id="29" name="Rectangle 28"/>
          <p:cNvSpPr/>
          <p:nvPr/>
        </p:nvSpPr>
        <p:spPr>
          <a:xfrm>
            <a:off x="7239000" y="56388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hart 29"/>
          <p:cNvGraphicFramePr/>
          <p:nvPr/>
        </p:nvGraphicFramePr>
        <p:xfrm>
          <a:off x="0" y="1828800"/>
          <a:ext cx="88392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32" name="Oval 31"/>
          <p:cNvSpPr/>
          <p:nvPr/>
        </p:nvSpPr>
        <p:spPr>
          <a:xfrm>
            <a:off x="3061855" y="3297380"/>
            <a:ext cx="990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91000" y="3276600"/>
            <a:ext cx="762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276600"/>
            <a:ext cx="1752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71855" y="4774049"/>
            <a:ext cx="8763000" cy="1169551"/>
          </a:xfrm>
          <a:prstGeom prst="rect">
            <a:avLst/>
          </a:prstGeom>
          <a:solidFill>
            <a:schemeClr val="bg1"/>
          </a:solidFill>
          <a:ln w="25400">
            <a:solidFill>
              <a:schemeClr val="tx1"/>
            </a:solidFill>
          </a:ln>
        </p:spPr>
        <p:txBody>
          <a:bodyPr wrap="square" anchor="ctr">
            <a:spAutoFit/>
          </a:bodyPr>
          <a:lstStyle/>
          <a:p>
            <a:pPr algn="ctr">
              <a:defRPr/>
            </a:pPr>
            <a:r>
              <a:rPr lang="en-US" sz="3500" i="1" dirty="0" smtClean="0">
                <a:solidFill>
                  <a:srgbClr val="0070C0"/>
                </a:solidFill>
                <a:ea typeface="Tahoma" pitchFamily="34" charset="0"/>
                <a:cs typeface="Tahoma" pitchFamily="34" charset="0"/>
              </a:rPr>
              <a:t>Full </a:t>
            </a:r>
            <a:r>
              <a:rPr lang="en-US" sz="3500" i="1" dirty="0">
                <a:solidFill>
                  <a:srgbClr val="0070C0"/>
                </a:solidFill>
                <a:ea typeface="Tahoma" pitchFamily="34" charset="0"/>
                <a:cs typeface="Tahoma" pitchFamily="34" charset="0"/>
              </a:rPr>
              <a:t>ordered ranking of </a:t>
            </a:r>
            <a:r>
              <a:rPr lang="en-US" sz="3500" i="1" dirty="0" smtClean="0">
                <a:solidFill>
                  <a:srgbClr val="0070C0"/>
                </a:solidFill>
                <a:ea typeface="Tahoma" pitchFamily="34" charset="0"/>
                <a:cs typeface="Tahoma" pitchFamily="34" charset="0"/>
              </a:rPr>
              <a:t>applications</a:t>
            </a:r>
            <a:endParaRPr lang="en-US" sz="3500" dirty="0" smtClean="0">
              <a:solidFill>
                <a:srgbClr val="C00000"/>
              </a:solidFill>
              <a:latin typeface="+mj-lt"/>
              <a:ea typeface="Tahoma" pitchFamily="34" charset="0"/>
              <a:cs typeface="Tahoma" pitchFamily="34" charset="0"/>
            </a:endParaRPr>
          </a:p>
          <a:p>
            <a:pPr algn="ctr">
              <a:defRPr/>
            </a:pPr>
            <a:r>
              <a:rPr lang="en-US" sz="3500" dirty="0" err="1" smtClean="0">
                <a:solidFill>
                  <a:srgbClr val="C00000"/>
                </a:solidFill>
                <a:latin typeface="+mj-lt"/>
                <a:ea typeface="Tahoma" pitchFamily="34" charset="0"/>
                <a:cs typeface="Tahoma" pitchFamily="34" charset="0"/>
              </a:rPr>
              <a:t>GemsFDTD</a:t>
            </a:r>
            <a:r>
              <a:rPr lang="en-US" sz="3500" dirty="0" smtClean="0">
                <a:solidFill>
                  <a:srgbClr val="C00000"/>
                </a:solidFill>
                <a:latin typeface="+mj-lt"/>
                <a:ea typeface="Tahoma" pitchFamily="34" charset="0"/>
                <a:cs typeface="Tahoma" pitchFamily="34" charset="0"/>
              </a:rPr>
              <a:t> denied request service</a:t>
            </a:r>
            <a:endParaRPr lang="en-US" sz="3500" dirty="0">
              <a:solidFill>
                <a:srgbClr val="C00000"/>
              </a:solidFill>
              <a:latin typeface="+mj-lt"/>
              <a:ea typeface="Tahoma" pitchFamily="34" charset="0"/>
              <a:cs typeface="Tahoma" pitchFamily="34" charset="0"/>
            </a:endParaRPr>
          </a:p>
        </p:txBody>
      </p:sp>
    </p:spTree>
  </p:cSld>
  <p:clrMapOvr>
    <a:masterClrMapping/>
  </p:clrMapOvr>
  <p:transition advTm="436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7" dur="500"/>
                                        <p:tgtEl>
                                          <p:spTgt spid="18">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0" dur="500"/>
                                        <p:tgtEl>
                                          <p:spTgt spid="26">
                                            <p:graphicEl>
                                              <a:chart seriesIdx="-3" categoryIdx="-3" bldStep="gridLegend"/>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13" dur="500"/>
                                        <p:tgtEl>
                                          <p:spTgt spid="18">
                                            <p:graphicEl>
                                              <a:chart seriesIdx="0" categoryIdx="-4" bldStep="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6" dur="500"/>
                                        <p:tgtEl>
                                          <p:spTgt spid="26">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21" dur="500"/>
                                        <p:tgtEl>
                                          <p:spTgt spid="18">
                                            <p:graphicEl>
                                              <a:chart seriesIdx="1" categoryIdx="-4" bldStep="series"/>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4" dur="500"/>
                                        <p:tgtEl>
                                          <p:spTgt spid="26">
                                            <p:graphicEl>
                                              <a:chart seriesIdx="1" categoryIdx="-4" bldStep="series"/>
                                            </p:graphicEl>
                                          </p:spTgt>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8" grpId="0">
        <p:bldSub>
          <a:bldChart bld="series"/>
        </p:bldSub>
      </p:bldGraphic>
      <p:bldP spid="25" grpId="0" animBg="1"/>
      <p:bldP spid="20" grpId="0"/>
      <p:bldP spid="19" grpId="0"/>
      <p:bldGraphic spid="26" grpId="0">
        <p:bldSub>
          <a:bldChart bld="series"/>
        </p:bldSub>
      </p:bldGraphic>
      <p:bldP spid="28" grpId="0"/>
      <p:bldP spid="29" grpId="0" animBg="1"/>
      <p:bldGraphic spid="30" grpId="0">
        <p:bldAsOne/>
      </p:bldGraphic>
      <p:bldP spid="32" grpId="0" animBg="1"/>
      <p:bldP spid="36" grpId="0" animBg="1"/>
      <p:bldP spid="37" grpId="0" animBg="1"/>
      <p:bldP spid="40" grpId="0" build="allAtOnce"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Causes Unfair Slowdowns</a:t>
            </a:r>
            <a:endParaRPr lang="en-US" dirty="0"/>
          </a:p>
        </p:txBody>
      </p:sp>
      <p:sp>
        <p:nvSpPr>
          <p:cNvPr id="4" name="Slide Number Placeholder 3"/>
          <p:cNvSpPr>
            <a:spLocks noGrp="1"/>
          </p:cNvSpPr>
          <p:nvPr>
            <p:ph type="sldNum" sz="quarter" idx="12"/>
          </p:nvPr>
        </p:nvSpPr>
        <p:spPr>
          <a:xfrm>
            <a:off x="7010400" y="6496455"/>
            <a:ext cx="2133600" cy="365125"/>
          </a:xfrm>
        </p:spPr>
        <p:txBody>
          <a:bodyPr/>
          <a:lstStyle/>
          <a:p>
            <a:fld id="{2CF4AA75-1AE0-4593-99DD-33F3F40BED72}" type="slidenum">
              <a:rPr lang="en-US" smtClean="0"/>
              <a:pPr/>
              <a:t>81</a:t>
            </a:fld>
            <a:endParaRPr lang="en-US" dirty="0"/>
          </a:p>
        </p:txBody>
      </p:sp>
      <p:graphicFrame>
        <p:nvGraphicFramePr>
          <p:cNvPr id="5" name="Chart 4"/>
          <p:cNvGraphicFramePr/>
          <p:nvPr/>
        </p:nvGraphicFramePr>
        <p:xfrm>
          <a:off x="228600" y="1985665"/>
          <a:ext cx="44196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648200" y="1985665"/>
          <a:ext cx="4495800" cy="3505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7"/>
          <p:cNvCxnSpPr/>
          <p:nvPr/>
        </p:nvCxnSpPr>
        <p:spPr>
          <a:xfrm flipV="1">
            <a:off x="1752600" y="2290465"/>
            <a:ext cx="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54090" y="4500265"/>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9145" y="5326904"/>
            <a:ext cx="8686800" cy="1169551"/>
          </a:xfrm>
          <a:prstGeom prst="rect">
            <a:avLst/>
          </a:prstGeom>
          <a:solidFill>
            <a:schemeClr val="bg1"/>
          </a:solidFill>
          <a:ln w="25400">
            <a:solidFill>
              <a:schemeClr val="tx1"/>
            </a:solidFill>
          </a:ln>
        </p:spPr>
        <p:txBody>
          <a:bodyPr wrap="square" anchor="ctr">
            <a:spAutoFit/>
          </a:bodyPr>
          <a:lstStyle/>
          <a:p>
            <a:pPr algn="ctr">
              <a:defRPr/>
            </a:pPr>
            <a:r>
              <a:rPr lang="en-US" sz="3500" dirty="0" smtClean="0">
                <a:solidFill>
                  <a:srgbClr val="C00000"/>
                </a:solidFill>
                <a:latin typeface="+mj-lt"/>
                <a:ea typeface="Tahoma" pitchFamily="34" charset="0"/>
                <a:cs typeface="Tahoma" pitchFamily="34" charset="0"/>
              </a:rPr>
              <a:t>Ranking-based application-aware schedulers cause unfair slowdowns</a:t>
            </a:r>
            <a:endParaRPr lang="en-US" sz="3500" dirty="0">
              <a:solidFill>
                <a:srgbClr val="C00000"/>
              </a:solidFill>
              <a:latin typeface="+mj-lt"/>
              <a:ea typeface="Tahoma" pitchFamily="34" charset="0"/>
              <a:cs typeface="Tahoma" pitchFamily="34" charset="0"/>
            </a:endParaRPr>
          </a:p>
        </p:txBody>
      </p:sp>
      <p:sp>
        <p:nvSpPr>
          <p:cNvPr id="13" name="TextBox 12"/>
          <p:cNvSpPr txBox="1"/>
          <p:nvPr/>
        </p:nvSpPr>
        <p:spPr>
          <a:xfrm>
            <a:off x="-152400" y="1332690"/>
            <a:ext cx="4953000" cy="830997"/>
          </a:xfrm>
          <a:prstGeom prst="rect">
            <a:avLst/>
          </a:prstGeom>
          <a:noFill/>
        </p:spPr>
        <p:txBody>
          <a:bodyPr wrap="square" rtlCol="0">
            <a:spAutoFit/>
          </a:bodyPr>
          <a:lstStyle/>
          <a:p>
            <a:pPr algn="ctr"/>
            <a:r>
              <a:rPr lang="en-US" sz="2400" dirty="0" err="1" smtClean="0"/>
              <a:t>GemsFDTD</a:t>
            </a:r>
            <a:r>
              <a:rPr lang="en-US" sz="2400" dirty="0" smtClean="0"/>
              <a:t> </a:t>
            </a:r>
          </a:p>
          <a:p>
            <a:pPr algn="ctr"/>
            <a:r>
              <a:rPr lang="en-US" sz="2400" i="1" dirty="0" smtClean="0"/>
              <a:t>(high memory intensity)</a:t>
            </a:r>
            <a:endParaRPr lang="en-US" sz="2400" i="1" dirty="0"/>
          </a:p>
        </p:txBody>
      </p:sp>
      <p:sp>
        <p:nvSpPr>
          <p:cNvPr id="14" name="TextBox 13"/>
          <p:cNvSpPr txBox="1"/>
          <p:nvPr/>
        </p:nvSpPr>
        <p:spPr>
          <a:xfrm>
            <a:off x="4495800" y="1314855"/>
            <a:ext cx="4343400" cy="830997"/>
          </a:xfrm>
          <a:prstGeom prst="rect">
            <a:avLst/>
          </a:prstGeom>
          <a:noFill/>
        </p:spPr>
        <p:txBody>
          <a:bodyPr wrap="square" rtlCol="0">
            <a:spAutoFit/>
          </a:bodyPr>
          <a:lstStyle/>
          <a:p>
            <a:pPr algn="ctr"/>
            <a:r>
              <a:rPr lang="en-US" sz="2400" dirty="0" err="1" smtClean="0"/>
              <a:t>sjeng</a:t>
            </a:r>
            <a:r>
              <a:rPr lang="en-US" sz="2400" dirty="0" smtClean="0"/>
              <a:t> </a:t>
            </a:r>
          </a:p>
          <a:p>
            <a:pPr algn="ctr"/>
            <a:r>
              <a:rPr lang="en-US" sz="2400" i="1" dirty="0" smtClean="0"/>
              <a:t>(low memory intensity)</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900" dirty="0" smtClean="0"/>
              <a:t>Key Observation 1: Group Rather Than Rank</a:t>
            </a:r>
            <a:endParaRPr lang="en-US" sz="3900" dirty="0"/>
          </a:p>
        </p:txBody>
      </p:sp>
      <p:sp>
        <p:nvSpPr>
          <p:cNvPr id="3" name="Content Placeholder 2"/>
          <p:cNvSpPr>
            <a:spLocks noGrp="1"/>
          </p:cNvSpPr>
          <p:nvPr>
            <p:ph idx="1"/>
          </p:nvPr>
        </p:nvSpPr>
        <p:spPr>
          <a:xfrm>
            <a:off x="457200" y="1447800"/>
            <a:ext cx="8229600" cy="4876800"/>
          </a:xfrm>
        </p:spPr>
        <p:txBody>
          <a:bodyPr>
            <a:normAutofit/>
          </a:bodyPr>
          <a:lstStyle/>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lgn="ctr">
              <a:buNone/>
            </a:pPr>
            <a:endParaRPr lang="en-US" i="1" dirty="0" smtClean="0"/>
          </a:p>
          <a:p>
            <a:pPr>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82</a:t>
            </a:fld>
            <a:endParaRPr lang="en-US"/>
          </a:p>
        </p:txBody>
      </p:sp>
      <p:sp>
        <p:nvSpPr>
          <p:cNvPr id="31" name="Rectangle 30"/>
          <p:cNvSpPr/>
          <p:nvPr/>
        </p:nvSpPr>
        <p:spPr>
          <a:xfrm>
            <a:off x="7429500" y="29718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391400" y="30480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133600" y="1443335"/>
            <a:ext cx="4953000" cy="461665"/>
          </a:xfrm>
          <a:prstGeom prst="rect">
            <a:avLst/>
          </a:prstGeom>
          <a:noFill/>
        </p:spPr>
        <p:txBody>
          <a:bodyPr wrap="square" rtlCol="0">
            <a:spAutoFit/>
          </a:bodyPr>
          <a:lstStyle/>
          <a:p>
            <a:pPr algn="ctr"/>
            <a:r>
              <a:rPr lang="en-US" sz="2400" dirty="0" err="1" smtClean="0"/>
              <a:t>GemsFDTD</a:t>
            </a:r>
            <a:r>
              <a:rPr lang="en-US" sz="2400" dirty="0" smtClean="0"/>
              <a:t> </a:t>
            </a:r>
            <a:r>
              <a:rPr lang="en-US" sz="2400" i="1" dirty="0" smtClean="0"/>
              <a:t>(high memory intensity)</a:t>
            </a:r>
            <a:endParaRPr lang="en-US" sz="2400" i="1" dirty="0"/>
          </a:p>
        </p:txBody>
      </p:sp>
      <p:sp>
        <p:nvSpPr>
          <p:cNvPr id="36" name="Rectangle 35"/>
          <p:cNvSpPr/>
          <p:nvPr/>
        </p:nvSpPr>
        <p:spPr>
          <a:xfrm>
            <a:off x="4381500" y="58674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8400" y="4114800"/>
            <a:ext cx="4343400" cy="461665"/>
          </a:xfrm>
          <a:prstGeom prst="rect">
            <a:avLst/>
          </a:prstGeom>
          <a:noFill/>
        </p:spPr>
        <p:txBody>
          <a:bodyPr wrap="square" rtlCol="0">
            <a:spAutoFit/>
          </a:bodyPr>
          <a:lstStyle/>
          <a:p>
            <a:pPr algn="ctr"/>
            <a:r>
              <a:rPr lang="en-US" sz="2400" dirty="0" err="1" smtClean="0"/>
              <a:t>sjeng</a:t>
            </a:r>
            <a:r>
              <a:rPr lang="en-US" sz="2400" dirty="0" smtClean="0"/>
              <a:t> </a:t>
            </a:r>
            <a:r>
              <a:rPr lang="en-US" sz="2400" i="1" dirty="0" smtClean="0"/>
              <a:t>(low memory intensity)</a:t>
            </a:r>
            <a:endParaRPr lang="en-US" sz="2400" i="1" dirty="0"/>
          </a:p>
        </p:txBody>
      </p:sp>
      <p:sp>
        <p:nvSpPr>
          <p:cNvPr id="39" name="Rectangle 38"/>
          <p:cNvSpPr/>
          <p:nvPr/>
        </p:nvSpPr>
        <p:spPr>
          <a:xfrm>
            <a:off x="7239000" y="56388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81500" y="5861391"/>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239000" y="5632791"/>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hart 50"/>
          <p:cNvGraphicFramePr/>
          <p:nvPr/>
        </p:nvGraphicFramePr>
        <p:xfrm>
          <a:off x="83125" y="1752600"/>
          <a:ext cx="8717106" cy="2481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Chart 51"/>
          <p:cNvGraphicFramePr/>
          <p:nvPr/>
        </p:nvGraphicFramePr>
        <p:xfrm>
          <a:off x="83125" y="4343400"/>
          <a:ext cx="87630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53" name="Oval 52"/>
          <p:cNvSpPr/>
          <p:nvPr/>
        </p:nvSpPr>
        <p:spPr>
          <a:xfrm>
            <a:off x="3061855" y="3297380"/>
            <a:ext cx="990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191000" y="3276600"/>
            <a:ext cx="762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105400" y="3276600"/>
            <a:ext cx="1752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39000" y="31242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239000" y="5715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239000" y="3103420"/>
            <a:ext cx="1219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07820" y="4114800"/>
            <a:ext cx="8686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No unfairness due to denial of request service</a:t>
            </a:r>
            <a:endParaRPr lang="en-US" sz="3500" i="1" dirty="0">
              <a:solidFill>
                <a:srgbClr val="C00000"/>
              </a:solidFill>
            </a:endParaRPr>
          </a:p>
        </p:txBody>
      </p:sp>
    </p:spTree>
  </p:cSld>
  <p:clrMapOvr>
    <a:masterClrMapping/>
  </p:clrMapOvr>
  <p:transition advTm="68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
                                            <p:graphicEl>
                                              <a:chart seriesIdx="-3" categoryIdx="-3" bldStep="gridLegend"/>
                                            </p:graphicEl>
                                          </p:spTgt>
                                        </p:tgtEl>
                                        <p:attrNameLst>
                                          <p:attrName>style.visibility</p:attrName>
                                        </p:attrNameLst>
                                      </p:cBhvr>
                                      <p:to>
                                        <p:strVal val="visible"/>
                                      </p:to>
                                    </p:set>
                                    <p:animEffect transition="in" filter="wipe(down)">
                                      <p:cBhvr>
                                        <p:cTn id="7" dur="500"/>
                                        <p:tgtEl>
                                          <p:spTgt spid="51">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graphicEl>
                                              <a:chart seriesIdx="0" categoryIdx="-4" bldStep="series"/>
                                            </p:graphicEl>
                                          </p:spTgt>
                                        </p:tgtEl>
                                        <p:attrNameLst>
                                          <p:attrName>style.visibility</p:attrName>
                                        </p:attrNameLst>
                                      </p:cBhvr>
                                      <p:to>
                                        <p:strVal val="visible"/>
                                      </p:to>
                                    </p:set>
                                    <p:animEffect transition="in" filter="wipe(down)">
                                      <p:cBhvr>
                                        <p:cTn id="10" dur="500"/>
                                        <p:tgtEl>
                                          <p:spTgt spid="51">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graphicEl>
                                              <a:chart seriesIdx="1" categoryIdx="-4" bldStep="series"/>
                                            </p:graphicEl>
                                          </p:spTgt>
                                        </p:tgtEl>
                                        <p:attrNameLst>
                                          <p:attrName>style.visibility</p:attrName>
                                        </p:attrNameLst>
                                      </p:cBhvr>
                                      <p:to>
                                        <p:strVal val="visible"/>
                                      </p:to>
                                    </p:set>
                                    <p:animEffect transition="in" filter="wipe(down)">
                                      <p:cBhvr>
                                        <p:cTn id="13" dur="500"/>
                                        <p:tgtEl>
                                          <p:spTgt spid="51">
                                            <p:graphicEl>
                                              <a:chart seriesIdx="1" categoryIdx="-4" bldStep="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graphicEl>
                                              <a:chart seriesIdx="-3" categoryIdx="-3" bldStep="gridLegend"/>
                                            </p:graphicEl>
                                          </p:spTgt>
                                        </p:tgtEl>
                                        <p:attrNameLst>
                                          <p:attrName>style.visibility</p:attrName>
                                        </p:attrNameLst>
                                      </p:cBhvr>
                                      <p:to>
                                        <p:strVal val="visible"/>
                                      </p:to>
                                    </p:set>
                                    <p:animEffect transition="in" filter="wipe(down)">
                                      <p:cBhvr>
                                        <p:cTn id="16" dur="500"/>
                                        <p:tgtEl>
                                          <p:spTgt spid="52">
                                            <p:graphicEl>
                                              <a:chart seriesIdx="-3" categoryIdx="-3" bldStep="gridLegend"/>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2">
                                            <p:graphicEl>
                                              <a:chart seriesIdx="0" categoryIdx="-4" bldStep="series"/>
                                            </p:graphicEl>
                                          </p:spTgt>
                                        </p:tgtEl>
                                        <p:attrNameLst>
                                          <p:attrName>style.visibility</p:attrName>
                                        </p:attrNameLst>
                                      </p:cBhvr>
                                      <p:to>
                                        <p:strVal val="visible"/>
                                      </p:to>
                                    </p:set>
                                    <p:animEffect transition="in" filter="wipe(down)">
                                      <p:cBhvr>
                                        <p:cTn id="19" dur="500"/>
                                        <p:tgtEl>
                                          <p:spTgt spid="52">
                                            <p:graphicEl>
                                              <a:chart seriesIdx="0" categoryIdx="-4" bldStep="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graphicEl>
                                              <a:chart seriesIdx="1" categoryIdx="-4" bldStep="series"/>
                                            </p:graphicEl>
                                          </p:spTgt>
                                        </p:tgtEl>
                                        <p:attrNameLst>
                                          <p:attrName>style.visibility</p:attrName>
                                        </p:attrNameLst>
                                      </p:cBhvr>
                                      <p:to>
                                        <p:strVal val="visible"/>
                                      </p:to>
                                    </p:set>
                                    <p:animEffect transition="in" filter="wipe(down)">
                                      <p:cBhvr>
                                        <p:cTn id="22" dur="500"/>
                                        <p:tgtEl>
                                          <p:spTgt spid="52">
                                            <p:graphicEl>
                                              <a:chart seriesIdx="1" categoryIdx="-4" bldStep="series"/>
                                            </p:graphicEl>
                                          </p:spTgt>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hidden"/>
                                      </p:to>
                                    </p:set>
                                  </p:childTnLst>
                                </p:cTn>
                              </p:par>
                              <p:par>
                                <p:cTn id="49" presetID="22" presetClass="entr" presetSubtype="4" fill="hold" grpId="0" nodeType="withEffect">
                                  <p:stCondLst>
                                    <p:cond delay="0"/>
                                  </p:stCondLst>
                                  <p:childTnLst>
                                    <p:set>
                                      <p:cBhvr>
                                        <p:cTn id="50" dur="1" fill="hold">
                                          <p:stCondLst>
                                            <p:cond delay="0"/>
                                          </p:stCondLst>
                                        </p:cTn>
                                        <p:tgtEl>
                                          <p:spTgt spid="51">
                                            <p:graphicEl>
                                              <a:chart seriesIdx="2" categoryIdx="-4" bldStep="series"/>
                                            </p:graphicEl>
                                          </p:spTgt>
                                        </p:tgtEl>
                                        <p:attrNameLst>
                                          <p:attrName>style.visibility</p:attrName>
                                        </p:attrNameLst>
                                      </p:cBhvr>
                                      <p:to>
                                        <p:strVal val="visible"/>
                                      </p:to>
                                    </p:set>
                                    <p:animEffect transition="in" filter="wipe(down)">
                                      <p:cBhvr>
                                        <p:cTn id="51" dur="500"/>
                                        <p:tgtEl>
                                          <p:spTgt spid="51">
                                            <p:graphicEl>
                                              <a:chart seriesIdx="2" categoryIdx="-4" bldStep="series"/>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2">
                                            <p:graphicEl>
                                              <a:chart seriesIdx="2" categoryIdx="-4" bldStep="series"/>
                                            </p:graphicEl>
                                          </p:spTgt>
                                        </p:tgtEl>
                                        <p:attrNameLst>
                                          <p:attrName>style.visibility</p:attrName>
                                        </p:attrNameLst>
                                      </p:cBhvr>
                                      <p:to>
                                        <p:strVal val="visible"/>
                                      </p:to>
                                    </p:set>
                                    <p:animEffect transition="in" filter="wipe(down)">
                                      <p:cBhvr>
                                        <p:cTn id="54" dur="500"/>
                                        <p:tgtEl>
                                          <p:spTgt spid="52">
                                            <p:graphicEl>
                                              <a:chart seriesIdx="2"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Graphic spid="51" grpId="0">
        <p:bldSub>
          <a:bldChart bld="series"/>
        </p:bldSub>
      </p:bldGraphic>
      <p:bldGraphic spid="52" grpId="0">
        <p:bldSub>
          <a:bldChart bld="series"/>
        </p:bldSub>
      </p:bldGraphic>
      <p:bldP spid="53" grpId="0" animBg="1"/>
      <p:bldP spid="53" grpId="1" animBg="1"/>
      <p:bldP spid="54" grpId="0" animBg="1"/>
      <p:bldP spid="54" grpId="1" animBg="1"/>
      <p:bldP spid="55" grpId="0" animBg="1"/>
      <p:bldP spid="55" grpId="1" animBg="1"/>
      <p:bldP spid="57" grpId="0" animBg="1"/>
      <p:bldP spid="58" grpId="0" animBg="1"/>
      <p:bldP spid="6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F4AA75-1AE0-4593-99DD-33F3F40BED72}" type="slidenum">
              <a:rPr lang="en-US" smtClean="0"/>
              <a:pPr/>
              <a:t>83</a:t>
            </a:fld>
            <a:endParaRPr lang="en-US"/>
          </a:p>
        </p:txBody>
      </p:sp>
      <p:sp>
        <p:nvSpPr>
          <p:cNvPr id="5" name="Title 1"/>
          <p:cNvSpPr>
            <a:spLocks noGrp="1"/>
          </p:cNvSpPr>
          <p:nvPr>
            <p:ph type="title"/>
          </p:nvPr>
        </p:nvSpPr>
        <p:spPr>
          <a:xfrm>
            <a:off x="0" y="274638"/>
            <a:ext cx="9144000" cy="1143000"/>
          </a:xfrm>
        </p:spPr>
        <p:txBody>
          <a:bodyPr>
            <a:noAutofit/>
          </a:bodyPr>
          <a:lstStyle/>
          <a:p>
            <a:r>
              <a:rPr lang="en-US" sz="3900" dirty="0" smtClean="0"/>
              <a:t>Key Observation 1: Group Rather Than Rank</a:t>
            </a:r>
            <a:endParaRPr lang="en-US" sz="3900" dirty="0"/>
          </a:p>
        </p:txBody>
      </p:sp>
      <p:graphicFrame>
        <p:nvGraphicFramePr>
          <p:cNvPr id="10" name="Chart 9"/>
          <p:cNvGraphicFramePr/>
          <p:nvPr/>
        </p:nvGraphicFramePr>
        <p:xfrm>
          <a:off x="228600" y="2133600"/>
          <a:ext cx="46482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724400" y="2133600"/>
          <a:ext cx="44196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570690" y="5525310"/>
            <a:ext cx="7924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Benefit 2: Lower slowdowns than ranking</a:t>
            </a:r>
            <a:endParaRPr lang="en-US" sz="3500" i="1" dirty="0">
              <a:solidFill>
                <a:srgbClr val="C00000"/>
              </a:solidFill>
            </a:endParaRPr>
          </a:p>
        </p:txBody>
      </p:sp>
      <p:sp>
        <p:nvSpPr>
          <p:cNvPr id="13" name="TextBox 12"/>
          <p:cNvSpPr txBox="1"/>
          <p:nvPr/>
        </p:nvSpPr>
        <p:spPr>
          <a:xfrm>
            <a:off x="-152400" y="1378803"/>
            <a:ext cx="4953000" cy="830997"/>
          </a:xfrm>
          <a:prstGeom prst="rect">
            <a:avLst/>
          </a:prstGeom>
          <a:noFill/>
        </p:spPr>
        <p:txBody>
          <a:bodyPr wrap="square" rtlCol="0">
            <a:spAutoFit/>
          </a:bodyPr>
          <a:lstStyle/>
          <a:p>
            <a:pPr algn="ctr"/>
            <a:r>
              <a:rPr lang="en-US" sz="2400" dirty="0" err="1" smtClean="0"/>
              <a:t>GemsFDTD</a:t>
            </a:r>
            <a:r>
              <a:rPr lang="en-US" sz="2400" dirty="0" smtClean="0"/>
              <a:t> </a:t>
            </a:r>
          </a:p>
          <a:p>
            <a:pPr algn="ctr"/>
            <a:r>
              <a:rPr lang="en-US" sz="2400" i="1" dirty="0" smtClean="0"/>
              <a:t>(high memory intensity)</a:t>
            </a:r>
            <a:endParaRPr lang="en-US" sz="2400" i="1" dirty="0"/>
          </a:p>
        </p:txBody>
      </p:sp>
      <p:sp>
        <p:nvSpPr>
          <p:cNvPr id="14" name="TextBox 13"/>
          <p:cNvSpPr txBox="1"/>
          <p:nvPr/>
        </p:nvSpPr>
        <p:spPr>
          <a:xfrm>
            <a:off x="4495800" y="1360968"/>
            <a:ext cx="4343400" cy="830997"/>
          </a:xfrm>
          <a:prstGeom prst="rect">
            <a:avLst/>
          </a:prstGeom>
          <a:noFill/>
        </p:spPr>
        <p:txBody>
          <a:bodyPr wrap="square" rtlCol="0">
            <a:spAutoFit/>
          </a:bodyPr>
          <a:lstStyle/>
          <a:p>
            <a:pPr algn="ctr"/>
            <a:r>
              <a:rPr lang="en-US" sz="2400" dirty="0" err="1" smtClean="0"/>
              <a:t>sjeng</a:t>
            </a:r>
            <a:r>
              <a:rPr lang="en-US" sz="2400" dirty="0" smtClean="0"/>
              <a:t> </a:t>
            </a:r>
          </a:p>
          <a:p>
            <a:pPr algn="ctr"/>
            <a:r>
              <a:rPr lang="en-US" sz="2400" i="1" dirty="0" smtClean="0"/>
              <a:t>(low memory intensity)</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Memory Schedulers</a:t>
            </a:r>
            <a:endParaRPr lang="en-US" dirty="0"/>
          </a:p>
        </p:txBody>
      </p:sp>
      <p:sp>
        <p:nvSpPr>
          <p:cNvPr id="3" name="Content Placeholder 2"/>
          <p:cNvSpPr>
            <a:spLocks noGrp="1"/>
          </p:cNvSpPr>
          <p:nvPr>
            <p:ph idx="1"/>
          </p:nvPr>
        </p:nvSpPr>
        <p:spPr>
          <a:xfrm>
            <a:off x="228600" y="1442120"/>
            <a:ext cx="8610600" cy="5339680"/>
          </a:xfrm>
        </p:spPr>
        <p:txBody>
          <a:bodyPr>
            <a:normAutofit fontScale="85000" lnSpcReduction="20000"/>
          </a:bodyPr>
          <a:lstStyle/>
          <a:p>
            <a:r>
              <a:rPr lang="en-US" dirty="0" smtClean="0">
                <a:solidFill>
                  <a:srgbClr val="C00000"/>
                </a:solidFill>
              </a:rPr>
              <a:t>FRFCFS</a:t>
            </a:r>
            <a:r>
              <a:rPr lang="en-US" sz="2100" dirty="0" smtClean="0">
                <a:solidFill>
                  <a:srgbClr val="0070C0"/>
                </a:solidFill>
              </a:rPr>
              <a:t> </a:t>
            </a:r>
            <a:r>
              <a:rPr lang="en-US" sz="2400" dirty="0" smtClean="0"/>
              <a:t>[</a:t>
            </a:r>
            <a:r>
              <a:rPr lang="en-US" sz="2400" dirty="0" err="1" smtClean="0"/>
              <a:t>Zuravleff</a:t>
            </a:r>
            <a:r>
              <a:rPr lang="en-US" sz="2400" dirty="0" smtClean="0"/>
              <a:t> and Robinson, US Patent 1997, </a:t>
            </a:r>
            <a:r>
              <a:rPr lang="en-US" sz="2400" dirty="0" err="1" smtClean="0"/>
              <a:t>Rixner</a:t>
            </a:r>
            <a:r>
              <a:rPr lang="en-US" sz="2400" dirty="0" smtClean="0"/>
              <a:t> et al., ISCA 2000]</a:t>
            </a:r>
          </a:p>
          <a:p>
            <a:pPr lvl="1"/>
            <a:r>
              <a:rPr lang="en-US" sz="2400" dirty="0" smtClean="0"/>
              <a:t>Prioritizes row-buffer hits and older requests</a:t>
            </a:r>
            <a:endParaRPr lang="en-US" sz="2000" dirty="0" smtClean="0"/>
          </a:p>
          <a:p>
            <a:pPr lvl="1">
              <a:buNone/>
            </a:pPr>
            <a:endParaRPr lang="en-US" sz="2000" dirty="0" smtClean="0"/>
          </a:p>
          <a:p>
            <a:r>
              <a:rPr lang="en-US" dirty="0" smtClean="0">
                <a:solidFill>
                  <a:srgbClr val="C00000"/>
                </a:solidFill>
              </a:rPr>
              <a:t>FRFCFS-Cap </a:t>
            </a:r>
            <a:r>
              <a:rPr lang="en-US" sz="2400" dirty="0" smtClean="0"/>
              <a:t>[</a:t>
            </a:r>
            <a:r>
              <a:rPr lang="en-US" sz="2400" dirty="0" err="1" smtClean="0"/>
              <a:t>Mutlu</a:t>
            </a:r>
            <a:r>
              <a:rPr lang="en-US" sz="2400" dirty="0" smtClean="0"/>
              <a:t> and </a:t>
            </a:r>
            <a:r>
              <a:rPr lang="en-US" sz="2400" dirty="0" err="1" smtClean="0"/>
              <a:t>Moscibroda</a:t>
            </a:r>
            <a:r>
              <a:rPr lang="en-US" sz="2400" dirty="0" smtClean="0"/>
              <a:t>, MICRO 2007]</a:t>
            </a:r>
          </a:p>
          <a:p>
            <a:pPr lvl="1"/>
            <a:r>
              <a:rPr lang="en-US" sz="2400" dirty="0" smtClean="0"/>
              <a:t>Caps number of consecutive row-buffer hits</a:t>
            </a:r>
            <a:endParaRPr lang="en-US" sz="2000" dirty="0" smtClean="0"/>
          </a:p>
          <a:p>
            <a:pPr lvl="1">
              <a:buNone/>
            </a:pPr>
            <a:endParaRPr lang="en-US" sz="2000" dirty="0" smtClean="0"/>
          </a:p>
          <a:p>
            <a:r>
              <a:rPr lang="en-US" dirty="0" smtClean="0">
                <a:solidFill>
                  <a:srgbClr val="C00000"/>
                </a:solidFill>
              </a:rPr>
              <a:t>PARBS</a:t>
            </a:r>
            <a:r>
              <a:rPr lang="en-US" dirty="0" smtClean="0"/>
              <a:t> </a:t>
            </a:r>
            <a:r>
              <a:rPr lang="en-US" sz="2400" dirty="0" smtClean="0"/>
              <a:t>[</a:t>
            </a:r>
            <a:r>
              <a:rPr lang="en-US" sz="2400" dirty="0" err="1" smtClean="0"/>
              <a:t>Mutlu</a:t>
            </a:r>
            <a:r>
              <a:rPr lang="en-US" sz="2400" dirty="0" smtClean="0"/>
              <a:t> and </a:t>
            </a:r>
            <a:r>
              <a:rPr lang="en-US" sz="2400" dirty="0" err="1" smtClean="0"/>
              <a:t>Moscibroda</a:t>
            </a:r>
            <a:r>
              <a:rPr lang="en-US" sz="2400" dirty="0" smtClean="0"/>
              <a:t>, ISCA 2008]</a:t>
            </a:r>
          </a:p>
          <a:p>
            <a:pPr lvl="1"/>
            <a:r>
              <a:rPr lang="en-US" sz="2400" dirty="0" smtClean="0"/>
              <a:t>Batches oldest requests from each application; prioritizes batch</a:t>
            </a:r>
          </a:p>
          <a:p>
            <a:pPr lvl="1"/>
            <a:r>
              <a:rPr lang="en-US" sz="2400" dirty="0" smtClean="0"/>
              <a:t>Employs ranking within a batch</a:t>
            </a:r>
            <a:endParaRPr lang="en-US" sz="2000" dirty="0" smtClean="0"/>
          </a:p>
          <a:p>
            <a:pPr lvl="1">
              <a:buNone/>
            </a:pPr>
            <a:endParaRPr lang="en-US" sz="2000" dirty="0" smtClean="0"/>
          </a:p>
          <a:p>
            <a:r>
              <a:rPr lang="en-US" dirty="0" smtClean="0">
                <a:solidFill>
                  <a:srgbClr val="C00000"/>
                </a:solidFill>
              </a:rPr>
              <a:t>ATLAS</a:t>
            </a:r>
            <a:r>
              <a:rPr lang="en-US" sz="2100" dirty="0" smtClean="0">
                <a:solidFill>
                  <a:srgbClr val="0070C0"/>
                </a:solidFill>
              </a:rPr>
              <a:t> </a:t>
            </a:r>
            <a:r>
              <a:rPr lang="en-US" sz="2400" dirty="0" smtClean="0"/>
              <a:t>[Kim et al., HPCA 2010]</a:t>
            </a:r>
          </a:p>
          <a:p>
            <a:pPr lvl="1"/>
            <a:r>
              <a:rPr lang="en-US" sz="2400" dirty="0" smtClean="0"/>
              <a:t>Prioritizes applications  with low memory-intensity</a:t>
            </a:r>
            <a:endParaRPr lang="en-US" sz="2000" dirty="0" smtClean="0"/>
          </a:p>
          <a:p>
            <a:pPr lvl="1">
              <a:buNone/>
            </a:pPr>
            <a:endParaRPr lang="en-US" sz="2000" dirty="0" smtClean="0"/>
          </a:p>
          <a:p>
            <a:r>
              <a:rPr lang="en-US" dirty="0" smtClean="0">
                <a:solidFill>
                  <a:srgbClr val="C00000"/>
                </a:solidFill>
              </a:rPr>
              <a:t>TCM</a:t>
            </a:r>
            <a:r>
              <a:rPr lang="en-US" sz="2100" dirty="0" smtClean="0">
                <a:solidFill>
                  <a:srgbClr val="0070C0"/>
                </a:solidFill>
              </a:rPr>
              <a:t> </a:t>
            </a:r>
            <a:r>
              <a:rPr lang="en-US" sz="2400" dirty="0" smtClean="0"/>
              <a:t>[Kim et al., MICRO 2010]</a:t>
            </a:r>
          </a:p>
          <a:p>
            <a:pPr lvl="1"/>
            <a:r>
              <a:rPr lang="en-US" sz="2400" dirty="0" smtClean="0"/>
              <a:t>Always prioritizes low memory-intensity applications</a:t>
            </a:r>
          </a:p>
          <a:p>
            <a:pPr lvl="1"/>
            <a:r>
              <a:rPr lang="en-US" sz="2400" dirty="0" smtClean="0"/>
              <a:t>Shuffles thread ranks of high memory-intensity applications</a:t>
            </a:r>
            <a:endParaRPr lang="en-US" sz="2400" dirty="0"/>
          </a:p>
        </p:txBody>
      </p:sp>
      <p:sp>
        <p:nvSpPr>
          <p:cNvPr id="4" name="Slide Number Placeholder 3"/>
          <p:cNvSpPr>
            <a:spLocks noGrp="1"/>
          </p:cNvSpPr>
          <p:nvPr>
            <p:ph type="sldNum" sz="quarter" idx="11"/>
          </p:nvPr>
        </p:nvSpPr>
        <p:spPr>
          <a:xfrm>
            <a:off x="6248400" y="6393980"/>
            <a:ext cx="2895600" cy="365125"/>
          </a:xfrm>
        </p:spPr>
        <p:txBody>
          <a:bodyPr/>
          <a:lstStyle/>
          <a:p>
            <a:pPr algn="r"/>
            <a:r>
              <a:rPr lang="en-US" altLang="en-US" sz="1400" dirty="0" smtClean="0">
                <a:solidFill>
                  <a:schemeClr val="tx1"/>
                </a:solidFill>
              </a:rPr>
              <a:t>                                                                 </a:t>
            </a:r>
            <a:fld id="{323594FA-E141-4234-AE05-360401972BE7}" type="slidenum">
              <a:rPr lang="en-US" altLang="en-US" sz="1400" smtClean="0">
                <a:solidFill>
                  <a:schemeClr val="tx1"/>
                </a:solidFill>
              </a:rPr>
              <a:pPr algn="r"/>
              <a:t>84</a:t>
            </a:fld>
            <a:endParaRPr lang="en-US" altLang="en-US" sz="1400" dirty="0">
              <a:solidFill>
                <a:schemeClr val="tx1"/>
              </a:solidFill>
            </a:endParaRPr>
          </a:p>
        </p:txBody>
      </p:sp>
      <p:sp>
        <p:nvSpPr>
          <p:cNvPr id="5" name="Rectangle 4"/>
          <p:cNvSpPr/>
          <p:nvPr/>
        </p:nvSpPr>
        <p:spPr>
          <a:xfrm>
            <a:off x="0" y="1447800"/>
            <a:ext cx="9144000" cy="1828800"/>
          </a:xfrm>
          <a:prstGeom prst="rect">
            <a:avLst/>
          </a:prstGeom>
          <a:solidFill>
            <a:schemeClr val="bg2">
              <a:lumMod val="9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i="1" dirty="0" smtClean="0">
                <a:solidFill>
                  <a:schemeClr val="tx1"/>
                </a:solidFill>
              </a:rPr>
              <a:t>Application-unaware</a:t>
            </a:r>
          </a:p>
          <a:p>
            <a:pPr algn="ctr"/>
            <a:r>
              <a:rPr lang="en-US" sz="3000" i="1" dirty="0" smtClean="0">
                <a:solidFill>
                  <a:srgbClr val="0070C0"/>
                </a:solidFill>
              </a:rPr>
              <a:t>+ Low complexity</a:t>
            </a:r>
          </a:p>
          <a:p>
            <a:pPr algn="ctr"/>
            <a:r>
              <a:rPr lang="en-US" sz="3000" i="1" dirty="0" smtClean="0">
                <a:solidFill>
                  <a:srgbClr val="C00000"/>
                </a:solidFill>
              </a:rPr>
              <a:t>- Low performance and fairness</a:t>
            </a:r>
            <a:endParaRPr lang="en-US" sz="3000" i="1" dirty="0">
              <a:solidFill>
                <a:srgbClr val="C00000"/>
              </a:solidFill>
            </a:endParaRPr>
          </a:p>
        </p:txBody>
      </p:sp>
      <p:sp>
        <p:nvSpPr>
          <p:cNvPr id="6" name="Rectangle 5"/>
          <p:cNvSpPr/>
          <p:nvPr/>
        </p:nvSpPr>
        <p:spPr>
          <a:xfrm>
            <a:off x="0" y="3390090"/>
            <a:ext cx="9144000" cy="3200400"/>
          </a:xfrm>
          <a:prstGeom prst="rect">
            <a:avLst/>
          </a:prstGeom>
          <a:solidFill>
            <a:schemeClr val="bg2">
              <a:lumMod val="9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i="1" dirty="0" smtClean="0">
                <a:solidFill>
                  <a:prstClr val="black"/>
                </a:solidFill>
              </a:rPr>
              <a:t>Application-aware</a:t>
            </a:r>
          </a:p>
          <a:p>
            <a:pPr lvl="0" algn="ctr"/>
            <a:r>
              <a:rPr lang="en-US" sz="3000" i="1" dirty="0" smtClean="0">
                <a:solidFill>
                  <a:srgbClr val="0070C0"/>
                </a:solidFill>
              </a:rPr>
              <a:t>+ High performance and fairness</a:t>
            </a:r>
          </a:p>
          <a:p>
            <a:pPr lvl="0" algn="ctr"/>
            <a:r>
              <a:rPr lang="en-US" sz="3000" i="1" dirty="0" smtClean="0">
                <a:solidFill>
                  <a:srgbClr val="C00000"/>
                </a:solidFill>
              </a:rPr>
              <a:t>- High complexity</a:t>
            </a:r>
            <a:endParaRPr lang="en-US" dirty="0">
              <a:solidFill>
                <a:srgbClr val="C00000"/>
              </a:solidFill>
            </a:endParaRPr>
          </a:p>
        </p:txBody>
      </p:sp>
    </p:spTree>
    <p:custDataLst>
      <p:tags r:id="rId1"/>
    </p:custDataLst>
  </p:cSld>
  <p:clrMapOvr>
    <a:masterClrMapping/>
  </p:clrMapOvr>
  <p:transition advTm="536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and Fairness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85</a:t>
            </a:fld>
            <a:endParaRPr lang="en-US"/>
          </a:p>
        </p:txBody>
      </p:sp>
      <p:graphicFrame>
        <p:nvGraphicFramePr>
          <p:cNvPr id="5" name="Chart 4"/>
          <p:cNvGraphicFramePr/>
          <p:nvPr/>
        </p:nvGraphicFramePr>
        <p:xfrm>
          <a:off x="1420080" y="1170700"/>
          <a:ext cx="6096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5"/>
          <p:cNvGrpSpPr/>
          <p:nvPr/>
        </p:nvGrpSpPr>
        <p:grpSpPr>
          <a:xfrm>
            <a:off x="6307270" y="4113542"/>
            <a:ext cx="1138937" cy="745958"/>
            <a:chOff x="6307270" y="4113542"/>
            <a:chExt cx="1138937" cy="745958"/>
          </a:xfrm>
        </p:grpSpPr>
        <p:sp>
          <p:nvSpPr>
            <p:cNvPr id="6" name="Right Arrow 5"/>
            <p:cNvSpPr/>
            <p:nvPr/>
          </p:nvSpPr>
          <p:spPr>
            <a:xfrm rot="2594606">
              <a:off x="6349315" y="4113542"/>
              <a:ext cx="1054204" cy="74595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531437">
              <a:off x="6307270" y="4242849"/>
              <a:ext cx="1138937" cy="477054"/>
            </a:xfrm>
            <a:prstGeom prst="rect">
              <a:avLst/>
            </a:prstGeom>
            <a:noFill/>
          </p:spPr>
          <p:txBody>
            <a:bodyPr wrap="square" rtlCol="0">
              <a:spAutoFit/>
            </a:bodyPr>
            <a:lstStyle/>
            <a:p>
              <a:r>
                <a:rPr lang="en-US" sz="2500" b="1" dirty="0" smtClean="0">
                  <a:latin typeface="Helvetica" pitchFamily="34" charset="0"/>
                  <a:cs typeface="Helvetica" pitchFamily="34" charset="0"/>
                </a:rPr>
                <a:t>Ideal</a:t>
              </a:r>
              <a:endParaRPr lang="en-US" sz="2500" b="1" dirty="0">
                <a:latin typeface="Helvetica" pitchFamily="34" charset="0"/>
                <a:cs typeface="Helvetica" pitchFamily="34" charset="0"/>
              </a:endParaRPr>
            </a:p>
          </p:txBody>
        </p:sp>
      </p:grpSp>
      <p:cxnSp>
        <p:nvCxnSpPr>
          <p:cNvPr id="11" name="Straight Arrow Connector 10"/>
          <p:cNvCxnSpPr/>
          <p:nvPr/>
        </p:nvCxnSpPr>
        <p:spPr>
          <a:xfrm>
            <a:off x="4897570" y="4017810"/>
            <a:ext cx="846667"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70755" y="3616030"/>
            <a:ext cx="677333" cy="461665"/>
          </a:xfrm>
          <a:prstGeom prst="rect">
            <a:avLst/>
          </a:prstGeom>
          <a:noFill/>
        </p:spPr>
        <p:txBody>
          <a:bodyPr wrap="square" rtlCol="0">
            <a:spAutoFit/>
          </a:bodyPr>
          <a:lstStyle/>
          <a:p>
            <a:r>
              <a:rPr lang="en-US" sz="2400" i="1" dirty="0" smtClean="0">
                <a:solidFill>
                  <a:srgbClr val="C00000"/>
                </a:solidFill>
              </a:rPr>
              <a:t>5%</a:t>
            </a:r>
            <a:endParaRPr lang="en-US" sz="2400" i="1" dirty="0">
              <a:solidFill>
                <a:srgbClr val="C00000"/>
              </a:solidFill>
            </a:endParaRPr>
          </a:p>
        </p:txBody>
      </p:sp>
      <p:cxnSp>
        <p:nvCxnSpPr>
          <p:cNvPr id="16" name="Straight Connector 15"/>
          <p:cNvCxnSpPr/>
          <p:nvPr/>
        </p:nvCxnSpPr>
        <p:spPr>
          <a:xfrm>
            <a:off x="5673425" y="3990100"/>
            <a:ext cx="0" cy="497305"/>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11090" y="3997035"/>
            <a:ext cx="921325" cy="461665"/>
          </a:xfrm>
          <a:prstGeom prst="rect">
            <a:avLst/>
          </a:prstGeom>
          <a:noFill/>
        </p:spPr>
        <p:txBody>
          <a:bodyPr wrap="square" rtlCol="0">
            <a:spAutoFit/>
          </a:bodyPr>
          <a:lstStyle/>
          <a:p>
            <a:r>
              <a:rPr lang="en-US" sz="2400" i="1" dirty="0" smtClean="0">
                <a:solidFill>
                  <a:srgbClr val="C00000"/>
                </a:solidFill>
              </a:rPr>
              <a:t>21%</a:t>
            </a:r>
            <a:endParaRPr lang="en-US" sz="2400" i="1" dirty="0">
              <a:solidFill>
                <a:srgbClr val="C00000"/>
              </a:solidFill>
            </a:endParaRPr>
          </a:p>
        </p:txBody>
      </p:sp>
      <p:sp>
        <p:nvSpPr>
          <p:cNvPr id="24" name="Rectangle 23"/>
          <p:cNvSpPr/>
          <p:nvPr/>
        </p:nvSpPr>
        <p:spPr>
          <a:xfrm>
            <a:off x="242455" y="5410200"/>
            <a:ext cx="86106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sz="3300" i="1" dirty="0" smtClean="0">
                <a:solidFill>
                  <a:srgbClr val="C00000"/>
                </a:solidFill>
              </a:rPr>
              <a:t>1. Blacklisting achieves the highest performance </a:t>
            </a:r>
          </a:p>
          <a:p>
            <a:pPr marL="514350" indent="-514350" algn="ctr"/>
            <a:r>
              <a:rPr lang="en-US" sz="3300" i="1" dirty="0" smtClean="0">
                <a:solidFill>
                  <a:srgbClr val="C00000"/>
                </a:solidFill>
              </a:rPr>
              <a:t>2. Blacklisting balances performance and fairness</a:t>
            </a:r>
            <a:endParaRPr lang="en-US" sz="3300" i="1" dirty="0">
              <a:solidFill>
                <a:srgbClr val="C00000"/>
              </a:solidFill>
            </a:endParaRPr>
          </a:p>
        </p:txBody>
      </p:sp>
    </p:spTree>
  </p:cSld>
  <p:clrMapOvr>
    <a:masterClrMapping/>
  </p:clrMapOvr>
  <p:transition advTm="69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6" dur="500"/>
                                        <p:tgtEl>
                                          <p:spTgt spid="5">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21" dur="500"/>
                                        <p:tgtEl>
                                          <p:spTgt spid="5">
                                            <p:graphicEl>
                                              <a:chart seriesIdx="1" categoryIdx="-4" bldStep="series"/>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4" dur="500"/>
                                        <p:tgtEl>
                                          <p:spTgt spid="5">
                                            <p:graphicEl>
                                              <a:chart seriesIdx="2"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9" dur="500"/>
                                        <p:tgtEl>
                                          <p:spTgt spid="5">
                                            <p:graphicEl>
                                              <a:chart seriesIdx="3" categoryIdx="-4" bldStep="series"/>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down)">
                                      <p:cBhvr>
                                        <p:cTn id="32" dur="5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down)">
                                      <p:cBhvr>
                                        <p:cTn id="37" dur="500"/>
                                        <p:tgtEl>
                                          <p:spTgt spid="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4" grpId="0"/>
      <p:bldP spid="24" grpId="0"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Performance vs. Fairness vs. Simplicity</a:t>
            </a:r>
            <a:endParaRPr lang="en-US" sz="3900"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86</a:t>
            </a:fld>
            <a:endParaRPr lang="en-US"/>
          </a:p>
        </p:txBody>
      </p:sp>
      <p:pic>
        <p:nvPicPr>
          <p:cNvPr id="330761" name="Picture 9"/>
          <p:cNvPicPr>
            <a:picLocks noChangeAspect="1" noChangeArrowheads="1"/>
          </p:cNvPicPr>
          <p:nvPr/>
        </p:nvPicPr>
        <p:blipFill>
          <a:blip r:embed="rId3" cstate="print"/>
          <a:srcRect/>
          <a:stretch>
            <a:fillRect/>
          </a:stretch>
        </p:blipFill>
        <p:spPr bwMode="auto">
          <a:xfrm>
            <a:off x="1795462" y="1600200"/>
            <a:ext cx="9525" cy="5067300"/>
          </a:xfrm>
          <a:prstGeom prst="rect">
            <a:avLst/>
          </a:prstGeom>
          <a:noFill/>
          <a:ln w="9525">
            <a:noFill/>
            <a:miter lim="800000"/>
            <a:headEnd/>
            <a:tailEnd/>
          </a:ln>
        </p:spPr>
      </p:pic>
      <p:pic>
        <p:nvPicPr>
          <p:cNvPr id="330762" name="Picture 10"/>
          <p:cNvPicPr>
            <a:picLocks noChangeAspect="1" noChangeArrowheads="1"/>
          </p:cNvPicPr>
          <p:nvPr/>
        </p:nvPicPr>
        <p:blipFill>
          <a:blip r:embed="rId4" cstate="print"/>
          <a:srcRect/>
          <a:stretch>
            <a:fillRect/>
          </a:stretch>
        </p:blipFill>
        <p:spPr bwMode="auto">
          <a:xfrm>
            <a:off x="1795462" y="1600200"/>
            <a:ext cx="9525" cy="5067300"/>
          </a:xfrm>
          <a:prstGeom prst="rect">
            <a:avLst/>
          </a:prstGeom>
          <a:noFill/>
          <a:ln w="9525">
            <a:noFill/>
            <a:miter lim="800000"/>
            <a:headEnd/>
            <a:tailEnd/>
          </a:ln>
        </p:spPr>
      </p:pic>
      <p:sp>
        <p:nvSpPr>
          <p:cNvPr id="330765" name="Freeform 13"/>
          <p:cNvSpPr>
            <a:spLocks noEditPoints="1"/>
          </p:cNvSpPr>
          <p:nvPr/>
        </p:nvSpPr>
        <p:spPr bwMode="auto">
          <a:xfrm>
            <a:off x="485775" y="1930400"/>
            <a:ext cx="3944938" cy="4398963"/>
          </a:xfrm>
          <a:custGeom>
            <a:avLst/>
            <a:gdLst/>
            <a:ahLst/>
            <a:cxnLst>
              <a:cxn ang="0">
                <a:pos x="6399" y="3576"/>
              </a:cxn>
              <a:cxn ang="0">
                <a:pos x="6057" y="3368"/>
              </a:cxn>
              <a:cxn ang="0">
                <a:pos x="5666" y="3149"/>
              </a:cxn>
              <a:cxn ang="0">
                <a:pos x="5309" y="2968"/>
              </a:cxn>
              <a:cxn ang="0">
                <a:pos x="4980" y="2803"/>
              </a:cxn>
              <a:cxn ang="0">
                <a:pos x="4701" y="2647"/>
              </a:cxn>
              <a:cxn ang="0">
                <a:pos x="4477" y="2522"/>
              </a:cxn>
              <a:cxn ang="0">
                <a:pos x="4164" y="2329"/>
              </a:cxn>
              <a:cxn ang="0">
                <a:pos x="3822" y="2120"/>
              </a:cxn>
              <a:cxn ang="0">
                <a:pos x="3431" y="1901"/>
              </a:cxn>
              <a:cxn ang="0">
                <a:pos x="3074" y="1720"/>
              </a:cxn>
              <a:cxn ang="0">
                <a:pos x="2745" y="1555"/>
              </a:cxn>
              <a:cxn ang="0">
                <a:pos x="2465" y="1399"/>
              </a:cxn>
              <a:cxn ang="0">
                <a:pos x="2242" y="1274"/>
              </a:cxn>
              <a:cxn ang="0">
                <a:pos x="1928" y="1081"/>
              </a:cxn>
              <a:cxn ang="0">
                <a:pos x="1587" y="872"/>
              </a:cxn>
              <a:cxn ang="0">
                <a:pos x="1196" y="653"/>
              </a:cxn>
              <a:cxn ang="0">
                <a:pos x="839" y="472"/>
              </a:cxn>
              <a:cxn ang="0">
                <a:pos x="510" y="307"/>
              </a:cxn>
              <a:cxn ang="0">
                <a:pos x="230" y="151"/>
              </a:cxn>
              <a:cxn ang="0">
                <a:pos x="32" y="16"/>
              </a:cxn>
              <a:cxn ang="0">
                <a:pos x="16" y="384"/>
              </a:cxn>
              <a:cxn ang="0">
                <a:pos x="0" y="784"/>
              </a:cxn>
              <a:cxn ang="0">
                <a:pos x="0" y="1232"/>
              </a:cxn>
              <a:cxn ang="0">
                <a:pos x="16" y="1632"/>
              </a:cxn>
              <a:cxn ang="0">
                <a:pos x="32" y="2000"/>
              </a:cxn>
              <a:cxn ang="0">
                <a:pos x="32" y="2320"/>
              </a:cxn>
              <a:cxn ang="0">
                <a:pos x="32" y="2576"/>
              </a:cxn>
              <a:cxn ang="0">
                <a:pos x="16" y="2944"/>
              </a:cxn>
              <a:cxn ang="0">
                <a:pos x="0" y="3344"/>
              </a:cxn>
              <a:cxn ang="0">
                <a:pos x="0" y="3792"/>
              </a:cxn>
              <a:cxn ang="0">
                <a:pos x="16" y="4192"/>
              </a:cxn>
              <a:cxn ang="0">
                <a:pos x="32" y="4560"/>
              </a:cxn>
              <a:cxn ang="0">
                <a:pos x="32" y="4880"/>
              </a:cxn>
              <a:cxn ang="0">
                <a:pos x="32" y="5136"/>
              </a:cxn>
              <a:cxn ang="0">
                <a:pos x="16" y="5504"/>
              </a:cxn>
              <a:cxn ang="0">
                <a:pos x="0" y="5904"/>
              </a:cxn>
              <a:cxn ang="0">
                <a:pos x="0" y="6352"/>
              </a:cxn>
              <a:cxn ang="0">
                <a:pos x="16" y="6752"/>
              </a:cxn>
              <a:cxn ang="0">
                <a:pos x="32" y="7120"/>
              </a:cxn>
              <a:cxn ang="0">
                <a:pos x="8" y="7387"/>
              </a:cxn>
              <a:cxn ang="0">
                <a:pos x="346" y="7171"/>
              </a:cxn>
              <a:cxn ang="0">
                <a:pos x="625" y="7015"/>
              </a:cxn>
              <a:cxn ang="0">
                <a:pos x="849" y="6890"/>
              </a:cxn>
              <a:cxn ang="0">
                <a:pos x="1178" y="6725"/>
              </a:cxn>
              <a:cxn ang="0">
                <a:pos x="1535" y="6544"/>
              </a:cxn>
              <a:cxn ang="0">
                <a:pos x="1926" y="6326"/>
              </a:cxn>
              <a:cxn ang="0">
                <a:pos x="2268" y="6117"/>
              </a:cxn>
              <a:cxn ang="0">
                <a:pos x="2581" y="5923"/>
              </a:cxn>
              <a:cxn ang="0">
                <a:pos x="2861" y="5767"/>
              </a:cxn>
              <a:cxn ang="0">
                <a:pos x="3084" y="5643"/>
              </a:cxn>
              <a:cxn ang="0">
                <a:pos x="3413" y="5477"/>
              </a:cxn>
              <a:cxn ang="0">
                <a:pos x="3770" y="5296"/>
              </a:cxn>
              <a:cxn ang="0">
                <a:pos x="4162" y="5078"/>
              </a:cxn>
              <a:cxn ang="0">
                <a:pos x="4503" y="4869"/>
              </a:cxn>
              <a:cxn ang="0">
                <a:pos x="4817" y="4675"/>
              </a:cxn>
              <a:cxn ang="0">
                <a:pos x="5096" y="4519"/>
              </a:cxn>
              <a:cxn ang="0">
                <a:pos x="5320" y="4395"/>
              </a:cxn>
              <a:cxn ang="0">
                <a:pos x="5649" y="4229"/>
              </a:cxn>
              <a:cxn ang="0">
                <a:pos x="6006" y="4048"/>
              </a:cxn>
              <a:cxn ang="0">
                <a:pos x="6397" y="3830"/>
              </a:cxn>
            </a:cxnLst>
            <a:rect l="0" t="0" r="r" b="b"/>
            <a:pathLst>
              <a:path w="6627" h="7390">
                <a:moveTo>
                  <a:pt x="6601" y="3707"/>
                </a:moveTo>
                <a:lnTo>
                  <a:pt x="6545" y="3676"/>
                </a:lnTo>
                <a:cubicBezTo>
                  <a:pt x="6537" y="3672"/>
                  <a:pt x="6534" y="3662"/>
                  <a:pt x="6539" y="3654"/>
                </a:cubicBezTo>
                <a:cubicBezTo>
                  <a:pt x="6543" y="3647"/>
                  <a:pt x="6553" y="3644"/>
                  <a:pt x="6560" y="3648"/>
                </a:cubicBezTo>
                <a:lnTo>
                  <a:pt x="6616" y="3679"/>
                </a:lnTo>
                <a:cubicBezTo>
                  <a:pt x="6624" y="3684"/>
                  <a:pt x="6627" y="3694"/>
                  <a:pt x="6622" y="3701"/>
                </a:cubicBezTo>
                <a:cubicBezTo>
                  <a:pt x="6618" y="3709"/>
                  <a:pt x="6608" y="3712"/>
                  <a:pt x="6601" y="3707"/>
                </a:cubicBezTo>
                <a:close/>
                <a:moveTo>
                  <a:pt x="6489" y="3645"/>
                </a:moveTo>
                <a:lnTo>
                  <a:pt x="6433" y="3614"/>
                </a:lnTo>
                <a:cubicBezTo>
                  <a:pt x="6425" y="3610"/>
                  <a:pt x="6423" y="3600"/>
                  <a:pt x="6427" y="3592"/>
                </a:cubicBezTo>
                <a:cubicBezTo>
                  <a:pt x="6431" y="3584"/>
                  <a:pt x="6441" y="3582"/>
                  <a:pt x="6449" y="3586"/>
                </a:cubicBezTo>
                <a:lnTo>
                  <a:pt x="6505" y="3617"/>
                </a:lnTo>
                <a:cubicBezTo>
                  <a:pt x="6512" y="3621"/>
                  <a:pt x="6515" y="3631"/>
                  <a:pt x="6511" y="3639"/>
                </a:cubicBezTo>
                <a:cubicBezTo>
                  <a:pt x="6506" y="3647"/>
                  <a:pt x="6497" y="3649"/>
                  <a:pt x="6489" y="3645"/>
                </a:cubicBezTo>
                <a:close/>
                <a:moveTo>
                  <a:pt x="6377" y="3583"/>
                </a:moveTo>
                <a:lnTo>
                  <a:pt x="6321" y="3551"/>
                </a:lnTo>
                <a:cubicBezTo>
                  <a:pt x="6314" y="3547"/>
                  <a:pt x="6311" y="3537"/>
                  <a:pt x="6315" y="3530"/>
                </a:cubicBezTo>
                <a:cubicBezTo>
                  <a:pt x="6319" y="3522"/>
                  <a:pt x="6329" y="3519"/>
                  <a:pt x="6337" y="3524"/>
                </a:cubicBezTo>
                <a:lnTo>
                  <a:pt x="6393" y="3555"/>
                </a:lnTo>
                <a:cubicBezTo>
                  <a:pt x="6400" y="3559"/>
                  <a:pt x="6403" y="3569"/>
                  <a:pt x="6399" y="3576"/>
                </a:cubicBezTo>
                <a:cubicBezTo>
                  <a:pt x="6395" y="3584"/>
                  <a:pt x="6385" y="3587"/>
                  <a:pt x="6377" y="3583"/>
                </a:cubicBezTo>
                <a:close/>
                <a:moveTo>
                  <a:pt x="6265" y="3520"/>
                </a:moveTo>
                <a:lnTo>
                  <a:pt x="6209" y="3489"/>
                </a:lnTo>
                <a:cubicBezTo>
                  <a:pt x="6202" y="3485"/>
                  <a:pt x="6199" y="3475"/>
                  <a:pt x="6203" y="3467"/>
                </a:cubicBezTo>
                <a:cubicBezTo>
                  <a:pt x="6208" y="3460"/>
                  <a:pt x="6217" y="3457"/>
                  <a:pt x="6225" y="3461"/>
                </a:cubicBezTo>
                <a:lnTo>
                  <a:pt x="6281" y="3492"/>
                </a:lnTo>
                <a:cubicBezTo>
                  <a:pt x="6289" y="3497"/>
                  <a:pt x="6291" y="3506"/>
                  <a:pt x="6287" y="3514"/>
                </a:cubicBezTo>
                <a:cubicBezTo>
                  <a:pt x="6283" y="3522"/>
                  <a:pt x="6273" y="3525"/>
                  <a:pt x="6265" y="3520"/>
                </a:cubicBezTo>
                <a:close/>
                <a:moveTo>
                  <a:pt x="6154" y="3458"/>
                </a:moveTo>
                <a:lnTo>
                  <a:pt x="6098" y="3427"/>
                </a:lnTo>
                <a:cubicBezTo>
                  <a:pt x="6090" y="3422"/>
                  <a:pt x="6087" y="3413"/>
                  <a:pt x="6092" y="3405"/>
                </a:cubicBezTo>
                <a:cubicBezTo>
                  <a:pt x="6096" y="3397"/>
                  <a:pt x="6106" y="3394"/>
                  <a:pt x="6113" y="3399"/>
                </a:cubicBezTo>
                <a:lnTo>
                  <a:pt x="6169" y="3430"/>
                </a:lnTo>
                <a:cubicBezTo>
                  <a:pt x="6177" y="3434"/>
                  <a:pt x="6180" y="3444"/>
                  <a:pt x="6175" y="3452"/>
                </a:cubicBezTo>
                <a:cubicBezTo>
                  <a:pt x="6171" y="3459"/>
                  <a:pt x="6161" y="3462"/>
                  <a:pt x="6154" y="3458"/>
                </a:cubicBezTo>
                <a:close/>
                <a:moveTo>
                  <a:pt x="6042" y="3395"/>
                </a:moveTo>
                <a:lnTo>
                  <a:pt x="5986" y="3364"/>
                </a:lnTo>
                <a:cubicBezTo>
                  <a:pt x="5978" y="3360"/>
                  <a:pt x="5975" y="3350"/>
                  <a:pt x="5980" y="3343"/>
                </a:cubicBezTo>
                <a:cubicBezTo>
                  <a:pt x="5984" y="3335"/>
                  <a:pt x="5994" y="3332"/>
                  <a:pt x="6002" y="3336"/>
                </a:cubicBezTo>
                <a:lnTo>
                  <a:pt x="6057" y="3368"/>
                </a:lnTo>
                <a:cubicBezTo>
                  <a:pt x="6065" y="3372"/>
                  <a:pt x="6068" y="3382"/>
                  <a:pt x="6064" y="3389"/>
                </a:cubicBezTo>
                <a:cubicBezTo>
                  <a:pt x="6059" y="3397"/>
                  <a:pt x="6050" y="3400"/>
                  <a:pt x="6042" y="3395"/>
                </a:cubicBezTo>
                <a:close/>
                <a:moveTo>
                  <a:pt x="5930" y="3333"/>
                </a:moveTo>
                <a:lnTo>
                  <a:pt x="5874" y="3302"/>
                </a:lnTo>
                <a:cubicBezTo>
                  <a:pt x="5866" y="3298"/>
                  <a:pt x="5864" y="3288"/>
                  <a:pt x="5868" y="3280"/>
                </a:cubicBezTo>
                <a:cubicBezTo>
                  <a:pt x="5872" y="3272"/>
                  <a:pt x="5882" y="3270"/>
                  <a:pt x="5890" y="3274"/>
                </a:cubicBezTo>
                <a:lnTo>
                  <a:pt x="5946" y="3305"/>
                </a:lnTo>
                <a:cubicBezTo>
                  <a:pt x="5953" y="3309"/>
                  <a:pt x="5956" y="3319"/>
                  <a:pt x="5952" y="3327"/>
                </a:cubicBezTo>
                <a:cubicBezTo>
                  <a:pt x="5948" y="3335"/>
                  <a:pt x="5938" y="3337"/>
                  <a:pt x="5930" y="3333"/>
                </a:cubicBezTo>
                <a:close/>
                <a:moveTo>
                  <a:pt x="5818" y="3271"/>
                </a:moveTo>
                <a:lnTo>
                  <a:pt x="5762" y="3239"/>
                </a:lnTo>
                <a:cubicBezTo>
                  <a:pt x="5755" y="3235"/>
                  <a:pt x="5752" y="3225"/>
                  <a:pt x="5756" y="3218"/>
                </a:cubicBezTo>
                <a:cubicBezTo>
                  <a:pt x="5761" y="3210"/>
                  <a:pt x="5770" y="3207"/>
                  <a:pt x="5778" y="3212"/>
                </a:cubicBezTo>
                <a:lnTo>
                  <a:pt x="5834" y="3243"/>
                </a:lnTo>
                <a:cubicBezTo>
                  <a:pt x="5842" y="3247"/>
                  <a:pt x="5844" y="3257"/>
                  <a:pt x="5840" y="3265"/>
                </a:cubicBezTo>
                <a:cubicBezTo>
                  <a:pt x="5836" y="3272"/>
                  <a:pt x="5826" y="3275"/>
                  <a:pt x="5818" y="3271"/>
                </a:cubicBezTo>
                <a:close/>
                <a:moveTo>
                  <a:pt x="5707" y="3208"/>
                </a:moveTo>
                <a:lnTo>
                  <a:pt x="5651" y="3177"/>
                </a:lnTo>
                <a:cubicBezTo>
                  <a:pt x="5643" y="3173"/>
                  <a:pt x="5640" y="3163"/>
                  <a:pt x="5644" y="3155"/>
                </a:cubicBezTo>
                <a:cubicBezTo>
                  <a:pt x="5649" y="3148"/>
                  <a:pt x="5659" y="3145"/>
                  <a:pt x="5666" y="3149"/>
                </a:cubicBezTo>
                <a:lnTo>
                  <a:pt x="5722" y="3180"/>
                </a:lnTo>
                <a:cubicBezTo>
                  <a:pt x="5730" y="3185"/>
                  <a:pt x="5733" y="3194"/>
                  <a:pt x="5728" y="3202"/>
                </a:cubicBezTo>
                <a:cubicBezTo>
                  <a:pt x="5724" y="3210"/>
                  <a:pt x="5714" y="3213"/>
                  <a:pt x="5707" y="3208"/>
                </a:cubicBezTo>
                <a:close/>
                <a:moveTo>
                  <a:pt x="5595" y="3146"/>
                </a:moveTo>
                <a:lnTo>
                  <a:pt x="5539" y="3115"/>
                </a:lnTo>
                <a:cubicBezTo>
                  <a:pt x="5531" y="3110"/>
                  <a:pt x="5528" y="3101"/>
                  <a:pt x="5533" y="3093"/>
                </a:cubicBezTo>
                <a:cubicBezTo>
                  <a:pt x="5537" y="3085"/>
                  <a:pt x="5547" y="3082"/>
                  <a:pt x="5554" y="3087"/>
                </a:cubicBezTo>
                <a:lnTo>
                  <a:pt x="5610" y="3118"/>
                </a:lnTo>
                <a:cubicBezTo>
                  <a:pt x="5618" y="3122"/>
                  <a:pt x="5621" y="3132"/>
                  <a:pt x="5617" y="3140"/>
                </a:cubicBezTo>
                <a:cubicBezTo>
                  <a:pt x="5612" y="3147"/>
                  <a:pt x="5602" y="3150"/>
                  <a:pt x="5595" y="3146"/>
                </a:cubicBezTo>
                <a:close/>
                <a:moveTo>
                  <a:pt x="5483" y="3084"/>
                </a:moveTo>
                <a:lnTo>
                  <a:pt x="5427" y="3052"/>
                </a:lnTo>
                <a:cubicBezTo>
                  <a:pt x="5419" y="3048"/>
                  <a:pt x="5417" y="3038"/>
                  <a:pt x="5421" y="3031"/>
                </a:cubicBezTo>
                <a:cubicBezTo>
                  <a:pt x="5425" y="3023"/>
                  <a:pt x="5435" y="3020"/>
                  <a:pt x="5443" y="3024"/>
                </a:cubicBezTo>
                <a:lnTo>
                  <a:pt x="5499" y="3056"/>
                </a:lnTo>
                <a:cubicBezTo>
                  <a:pt x="5506" y="3060"/>
                  <a:pt x="5509" y="3070"/>
                  <a:pt x="5505" y="3077"/>
                </a:cubicBezTo>
                <a:cubicBezTo>
                  <a:pt x="5500" y="3085"/>
                  <a:pt x="5491" y="3088"/>
                  <a:pt x="5483" y="3084"/>
                </a:cubicBezTo>
                <a:close/>
                <a:moveTo>
                  <a:pt x="5371" y="3021"/>
                </a:moveTo>
                <a:lnTo>
                  <a:pt x="5315" y="2990"/>
                </a:lnTo>
                <a:cubicBezTo>
                  <a:pt x="5308" y="2986"/>
                  <a:pt x="5305" y="2976"/>
                  <a:pt x="5309" y="2968"/>
                </a:cubicBezTo>
                <a:cubicBezTo>
                  <a:pt x="5314" y="2960"/>
                  <a:pt x="5323" y="2958"/>
                  <a:pt x="5331" y="2962"/>
                </a:cubicBezTo>
                <a:lnTo>
                  <a:pt x="5387" y="2993"/>
                </a:lnTo>
                <a:cubicBezTo>
                  <a:pt x="5395" y="2997"/>
                  <a:pt x="5397" y="3007"/>
                  <a:pt x="5393" y="3015"/>
                </a:cubicBezTo>
                <a:cubicBezTo>
                  <a:pt x="5389" y="3023"/>
                  <a:pt x="5379" y="3025"/>
                  <a:pt x="5371" y="3021"/>
                </a:cubicBezTo>
                <a:close/>
                <a:moveTo>
                  <a:pt x="5259" y="2959"/>
                </a:moveTo>
                <a:lnTo>
                  <a:pt x="5204" y="2928"/>
                </a:lnTo>
                <a:cubicBezTo>
                  <a:pt x="5196" y="2923"/>
                  <a:pt x="5193" y="2913"/>
                  <a:pt x="5197" y="2906"/>
                </a:cubicBezTo>
                <a:cubicBezTo>
                  <a:pt x="5202" y="2898"/>
                  <a:pt x="5211" y="2895"/>
                  <a:pt x="5219" y="2900"/>
                </a:cubicBezTo>
                <a:lnTo>
                  <a:pt x="5275" y="2931"/>
                </a:lnTo>
                <a:cubicBezTo>
                  <a:pt x="5283" y="2935"/>
                  <a:pt x="5286" y="2945"/>
                  <a:pt x="5281" y="2953"/>
                </a:cubicBezTo>
                <a:cubicBezTo>
                  <a:pt x="5277" y="2960"/>
                  <a:pt x="5267" y="2963"/>
                  <a:pt x="5259" y="2959"/>
                </a:cubicBezTo>
                <a:close/>
                <a:moveTo>
                  <a:pt x="5148" y="2896"/>
                </a:moveTo>
                <a:lnTo>
                  <a:pt x="5092" y="2865"/>
                </a:lnTo>
                <a:cubicBezTo>
                  <a:pt x="5084" y="2861"/>
                  <a:pt x="5081" y="2851"/>
                  <a:pt x="5086" y="2843"/>
                </a:cubicBezTo>
                <a:cubicBezTo>
                  <a:pt x="5090" y="2836"/>
                  <a:pt x="5100" y="2833"/>
                  <a:pt x="5107" y="2837"/>
                </a:cubicBezTo>
                <a:lnTo>
                  <a:pt x="5163" y="2868"/>
                </a:lnTo>
                <a:cubicBezTo>
                  <a:pt x="5171" y="2873"/>
                  <a:pt x="5174" y="2882"/>
                  <a:pt x="5169" y="2890"/>
                </a:cubicBezTo>
                <a:cubicBezTo>
                  <a:pt x="5165" y="2898"/>
                  <a:pt x="5155" y="2901"/>
                  <a:pt x="5148" y="2896"/>
                </a:cubicBezTo>
                <a:close/>
                <a:moveTo>
                  <a:pt x="5036" y="2834"/>
                </a:moveTo>
                <a:lnTo>
                  <a:pt x="4980" y="2803"/>
                </a:lnTo>
                <a:cubicBezTo>
                  <a:pt x="4972" y="2798"/>
                  <a:pt x="4970" y="2789"/>
                  <a:pt x="4974" y="2781"/>
                </a:cubicBezTo>
                <a:cubicBezTo>
                  <a:pt x="4978" y="2773"/>
                  <a:pt x="4988" y="2770"/>
                  <a:pt x="4996" y="2775"/>
                </a:cubicBezTo>
                <a:lnTo>
                  <a:pt x="5052" y="2806"/>
                </a:lnTo>
                <a:cubicBezTo>
                  <a:pt x="5059" y="2810"/>
                  <a:pt x="5062" y="2820"/>
                  <a:pt x="5058" y="2828"/>
                </a:cubicBezTo>
                <a:cubicBezTo>
                  <a:pt x="5053" y="2835"/>
                  <a:pt x="5044" y="2838"/>
                  <a:pt x="5036" y="2834"/>
                </a:cubicBezTo>
                <a:close/>
                <a:moveTo>
                  <a:pt x="4924" y="2772"/>
                </a:moveTo>
                <a:lnTo>
                  <a:pt x="4868" y="2740"/>
                </a:lnTo>
                <a:cubicBezTo>
                  <a:pt x="4861" y="2736"/>
                  <a:pt x="4858" y="2726"/>
                  <a:pt x="4862" y="2719"/>
                </a:cubicBezTo>
                <a:cubicBezTo>
                  <a:pt x="4866" y="2711"/>
                  <a:pt x="4876" y="2708"/>
                  <a:pt x="4884" y="2712"/>
                </a:cubicBezTo>
                <a:lnTo>
                  <a:pt x="4940" y="2744"/>
                </a:lnTo>
                <a:cubicBezTo>
                  <a:pt x="4948" y="2748"/>
                  <a:pt x="4950" y="2758"/>
                  <a:pt x="4946" y="2765"/>
                </a:cubicBezTo>
                <a:cubicBezTo>
                  <a:pt x="4942" y="2773"/>
                  <a:pt x="4932" y="2776"/>
                  <a:pt x="4924" y="2772"/>
                </a:cubicBezTo>
                <a:close/>
                <a:moveTo>
                  <a:pt x="4812" y="2709"/>
                </a:moveTo>
                <a:lnTo>
                  <a:pt x="4757" y="2678"/>
                </a:lnTo>
                <a:cubicBezTo>
                  <a:pt x="4749" y="2674"/>
                  <a:pt x="4746" y="2664"/>
                  <a:pt x="4750" y="2656"/>
                </a:cubicBezTo>
                <a:cubicBezTo>
                  <a:pt x="4755" y="2648"/>
                  <a:pt x="4764" y="2646"/>
                  <a:pt x="4772" y="2650"/>
                </a:cubicBezTo>
                <a:lnTo>
                  <a:pt x="4828" y="2681"/>
                </a:lnTo>
                <a:cubicBezTo>
                  <a:pt x="4836" y="2686"/>
                  <a:pt x="4839" y="2695"/>
                  <a:pt x="4834" y="2703"/>
                </a:cubicBezTo>
                <a:cubicBezTo>
                  <a:pt x="4830" y="2711"/>
                  <a:pt x="4820" y="2713"/>
                  <a:pt x="4812" y="2709"/>
                </a:cubicBezTo>
                <a:close/>
                <a:moveTo>
                  <a:pt x="4701" y="2647"/>
                </a:moveTo>
                <a:lnTo>
                  <a:pt x="4645" y="2616"/>
                </a:lnTo>
                <a:cubicBezTo>
                  <a:pt x="4637" y="2611"/>
                  <a:pt x="4634" y="2602"/>
                  <a:pt x="4639" y="2594"/>
                </a:cubicBezTo>
                <a:cubicBezTo>
                  <a:pt x="4643" y="2586"/>
                  <a:pt x="4653" y="2583"/>
                  <a:pt x="4660" y="2588"/>
                </a:cubicBezTo>
                <a:lnTo>
                  <a:pt x="4716" y="2619"/>
                </a:lnTo>
                <a:cubicBezTo>
                  <a:pt x="4724" y="2623"/>
                  <a:pt x="4727" y="2633"/>
                  <a:pt x="4722" y="2641"/>
                </a:cubicBezTo>
                <a:cubicBezTo>
                  <a:pt x="4718" y="2648"/>
                  <a:pt x="4708" y="2651"/>
                  <a:pt x="4701" y="2647"/>
                </a:cubicBezTo>
                <a:close/>
                <a:moveTo>
                  <a:pt x="4589" y="2584"/>
                </a:moveTo>
                <a:lnTo>
                  <a:pt x="4533" y="2553"/>
                </a:lnTo>
                <a:cubicBezTo>
                  <a:pt x="4525" y="2549"/>
                  <a:pt x="4523" y="2539"/>
                  <a:pt x="4527" y="2531"/>
                </a:cubicBezTo>
                <a:cubicBezTo>
                  <a:pt x="4531" y="2524"/>
                  <a:pt x="4541" y="2521"/>
                  <a:pt x="4549" y="2525"/>
                </a:cubicBezTo>
                <a:lnTo>
                  <a:pt x="4605" y="2556"/>
                </a:lnTo>
                <a:cubicBezTo>
                  <a:pt x="4612" y="2561"/>
                  <a:pt x="4615" y="2570"/>
                  <a:pt x="4611" y="2578"/>
                </a:cubicBezTo>
                <a:cubicBezTo>
                  <a:pt x="4606" y="2586"/>
                  <a:pt x="4597" y="2589"/>
                  <a:pt x="4589" y="2584"/>
                </a:cubicBezTo>
                <a:close/>
                <a:moveTo>
                  <a:pt x="4477" y="2522"/>
                </a:moveTo>
                <a:lnTo>
                  <a:pt x="4421" y="2491"/>
                </a:lnTo>
                <a:cubicBezTo>
                  <a:pt x="4414" y="2486"/>
                  <a:pt x="4411" y="2477"/>
                  <a:pt x="4415" y="2469"/>
                </a:cubicBezTo>
                <a:cubicBezTo>
                  <a:pt x="4419" y="2461"/>
                  <a:pt x="4429" y="2459"/>
                  <a:pt x="4437" y="2463"/>
                </a:cubicBezTo>
                <a:lnTo>
                  <a:pt x="4493" y="2494"/>
                </a:lnTo>
                <a:cubicBezTo>
                  <a:pt x="4500" y="2498"/>
                  <a:pt x="4503" y="2508"/>
                  <a:pt x="4499" y="2516"/>
                </a:cubicBezTo>
                <a:cubicBezTo>
                  <a:pt x="4495" y="2524"/>
                  <a:pt x="4485" y="2526"/>
                  <a:pt x="4477" y="2522"/>
                </a:cubicBezTo>
                <a:close/>
                <a:moveTo>
                  <a:pt x="4365" y="2460"/>
                </a:moveTo>
                <a:lnTo>
                  <a:pt x="4309" y="2428"/>
                </a:lnTo>
                <a:cubicBezTo>
                  <a:pt x="4302" y="2424"/>
                  <a:pt x="4299" y="2414"/>
                  <a:pt x="4303" y="2407"/>
                </a:cubicBezTo>
                <a:cubicBezTo>
                  <a:pt x="4308" y="2399"/>
                  <a:pt x="4317" y="2396"/>
                  <a:pt x="4325" y="2400"/>
                </a:cubicBezTo>
                <a:lnTo>
                  <a:pt x="4381" y="2432"/>
                </a:lnTo>
                <a:cubicBezTo>
                  <a:pt x="4389" y="2436"/>
                  <a:pt x="4391" y="2446"/>
                  <a:pt x="4387" y="2453"/>
                </a:cubicBezTo>
                <a:cubicBezTo>
                  <a:pt x="4383" y="2461"/>
                  <a:pt x="4373" y="2464"/>
                  <a:pt x="4365" y="2460"/>
                </a:cubicBezTo>
                <a:close/>
                <a:moveTo>
                  <a:pt x="4254" y="2397"/>
                </a:moveTo>
                <a:lnTo>
                  <a:pt x="4198" y="2366"/>
                </a:lnTo>
                <a:cubicBezTo>
                  <a:pt x="4190" y="2362"/>
                  <a:pt x="4187" y="2352"/>
                  <a:pt x="4192" y="2344"/>
                </a:cubicBezTo>
                <a:cubicBezTo>
                  <a:pt x="4196" y="2337"/>
                  <a:pt x="4206" y="2334"/>
                  <a:pt x="4213" y="2338"/>
                </a:cubicBezTo>
                <a:lnTo>
                  <a:pt x="4269" y="2369"/>
                </a:lnTo>
                <a:cubicBezTo>
                  <a:pt x="4277" y="2374"/>
                  <a:pt x="4280" y="2383"/>
                  <a:pt x="4275" y="2391"/>
                </a:cubicBezTo>
                <a:cubicBezTo>
                  <a:pt x="4271" y="2399"/>
                  <a:pt x="4261" y="2402"/>
                  <a:pt x="4254" y="2397"/>
                </a:cubicBezTo>
                <a:close/>
                <a:moveTo>
                  <a:pt x="4142" y="2335"/>
                </a:moveTo>
                <a:lnTo>
                  <a:pt x="4086" y="2304"/>
                </a:lnTo>
                <a:cubicBezTo>
                  <a:pt x="4078" y="2299"/>
                  <a:pt x="4075" y="2290"/>
                  <a:pt x="4080" y="2282"/>
                </a:cubicBezTo>
                <a:cubicBezTo>
                  <a:pt x="4084" y="2274"/>
                  <a:pt x="4094" y="2271"/>
                  <a:pt x="4102" y="2276"/>
                </a:cubicBezTo>
                <a:lnTo>
                  <a:pt x="4157" y="2307"/>
                </a:lnTo>
                <a:cubicBezTo>
                  <a:pt x="4165" y="2311"/>
                  <a:pt x="4168" y="2321"/>
                  <a:pt x="4164" y="2329"/>
                </a:cubicBezTo>
                <a:cubicBezTo>
                  <a:pt x="4159" y="2336"/>
                  <a:pt x="4150" y="2339"/>
                  <a:pt x="4142" y="2335"/>
                </a:cubicBezTo>
                <a:close/>
                <a:moveTo>
                  <a:pt x="4030" y="2272"/>
                </a:moveTo>
                <a:lnTo>
                  <a:pt x="3974" y="2241"/>
                </a:lnTo>
                <a:cubicBezTo>
                  <a:pt x="3966" y="2237"/>
                  <a:pt x="3964" y="2227"/>
                  <a:pt x="3968" y="2219"/>
                </a:cubicBezTo>
                <a:cubicBezTo>
                  <a:pt x="3972" y="2212"/>
                  <a:pt x="3982" y="2209"/>
                  <a:pt x="3990" y="2213"/>
                </a:cubicBezTo>
                <a:lnTo>
                  <a:pt x="4046" y="2244"/>
                </a:lnTo>
                <a:cubicBezTo>
                  <a:pt x="4053" y="2249"/>
                  <a:pt x="4056" y="2259"/>
                  <a:pt x="4052" y="2266"/>
                </a:cubicBezTo>
                <a:cubicBezTo>
                  <a:pt x="4048" y="2274"/>
                  <a:pt x="4038" y="2277"/>
                  <a:pt x="4030" y="2272"/>
                </a:cubicBezTo>
                <a:close/>
                <a:moveTo>
                  <a:pt x="3918" y="2210"/>
                </a:moveTo>
                <a:lnTo>
                  <a:pt x="3862" y="2179"/>
                </a:lnTo>
                <a:cubicBezTo>
                  <a:pt x="3855" y="2175"/>
                  <a:pt x="3852" y="2165"/>
                  <a:pt x="3856" y="2157"/>
                </a:cubicBezTo>
                <a:cubicBezTo>
                  <a:pt x="3861" y="2149"/>
                  <a:pt x="3870" y="2147"/>
                  <a:pt x="3878" y="2151"/>
                </a:cubicBezTo>
                <a:lnTo>
                  <a:pt x="3934" y="2182"/>
                </a:lnTo>
                <a:cubicBezTo>
                  <a:pt x="3942" y="2186"/>
                  <a:pt x="3944" y="2196"/>
                  <a:pt x="3940" y="2204"/>
                </a:cubicBezTo>
                <a:cubicBezTo>
                  <a:pt x="3936" y="2212"/>
                  <a:pt x="3926" y="2214"/>
                  <a:pt x="3918" y="2210"/>
                </a:cubicBezTo>
                <a:close/>
                <a:moveTo>
                  <a:pt x="3807" y="2148"/>
                </a:moveTo>
                <a:lnTo>
                  <a:pt x="3751" y="2116"/>
                </a:lnTo>
                <a:cubicBezTo>
                  <a:pt x="3743" y="2112"/>
                  <a:pt x="3740" y="2102"/>
                  <a:pt x="3745" y="2095"/>
                </a:cubicBezTo>
                <a:cubicBezTo>
                  <a:pt x="3749" y="2087"/>
                  <a:pt x="3759" y="2084"/>
                  <a:pt x="3766" y="2088"/>
                </a:cubicBezTo>
                <a:lnTo>
                  <a:pt x="3822" y="2120"/>
                </a:lnTo>
                <a:cubicBezTo>
                  <a:pt x="3830" y="2124"/>
                  <a:pt x="3833" y="2134"/>
                  <a:pt x="3828" y="2141"/>
                </a:cubicBezTo>
                <a:cubicBezTo>
                  <a:pt x="3824" y="2149"/>
                  <a:pt x="3814" y="2152"/>
                  <a:pt x="3807" y="2148"/>
                </a:cubicBezTo>
                <a:close/>
                <a:moveTo>
                  <a:pt x="3695" y="2085"/>
                </a:moveTo>
                <a:lnTo>
                  <a:pt x="3639" y="2054"/>
                </a:lnTo>
                <a:cubicBezTo>
                  <a:pt x="3631" y="2050"/>
                  <a:pt x="3628" y="2040"/>
                  <a:pt x="3633" y="2032"/>
                </a:cubicBezTo>
                <a:cubicBezTo>
                  <a:pt x="3637" y="2025"/>
                  <a:pt x="3647" y="2022"/>
                  <a:pt x="3655" y="2026"/>
                </a:cubicBezTo>
                <a:lnTo>
                  <a:pt x="3710" y="2057"/>
                </a:lnTo>
                <a:cubicBezTo>
                  <a:pt x="3718" y="2062"/>
                  <a:pt x="3721" y="2071"/>
                  <a:pt x="3717" y="2079"/>
                </a:cubicBezTo>
                <a:cubicBezTo>
                  <a:pt x="3712" y="2087"/>
                  <a:pt x="3703" y="2090"/>
                  <a:pt x="3695" y="2085"/>
                </a:cubicBezTo>
                <a:close/>
                <a:moveTo>
                  <a:pt x="3583" y="2023"/>
                </a:moveTo>
                <a:lnTo>
                  <a:pt x="3527" y="1992"/>
                </a:lnTo>
                <a:cubicBezTo>
                  <a:pt x="3519" y="1987"/>
                  <a:pt x="3517" y="1978"/>
                  <a:pt x="3521" y="1970"/>
                </a:cubicBezTo>
                <a:cubicBezTo>
                  <a:pt x="3525" y="1962"/>
                  <a:pt x="3535" y="1959"/>
                  <a:pt x="3543" y="1964"/>
                </a:cubicBezTo>
                <a:lnTo>
                  <a:pt x="3599" y="1995"/>
                </a:lnTo>
                <a:cubicBezTo>
                  <a:pt x="3606" y="1999"/>
                  <a:pt x="3609" y="2009"/>
                  <a:pt x="3605" y="2017"/>
                </a:cubicBezTo>
                <a:cubicBezTo>
                  <a:pt x="3600" y="2024"/>
                  <a:pt x="3591" y="2027"/>
                  <a:pt x="3583" y="2023"/>
                </a:cubicBezTo>
                <a:close/>
                <a:moveTo>
                  <a:pt x="3471" y="1960"/>
                </a:moveTo>
                <a:lnTo>
                  <a:pt x="3415" y="1929"/>
                </a:lnTo>
                <a:cubicBezTo>
                  <a:pt x="3408" y="1925"/>
                  <a:pt x="3405" y="1915"/>
                  <a:pt x="3409" y="1907"/>
                </a:cubicBezTo>
                <a:cubicBezTo>
                  <a:pt x="3414" y="1900"/>
                  <a:pt x="3423" y="1897"/>
                  <a:pt x="3431" y="1901"/>
                </a:cubicBezTo>
                <a:lnTo>
                  <a:pt x="3487" y="1933"/>
                </a:lnTo>
                <a:cubicBezTo>
                  <a:pt x="3495" y="1937"/>
                  <a:pt x="3497" y="1947"/>
                  <a:pt x="3493" y="1954"/>
                </a:cubicBezTo>
                <a:cubicBezTo>
                  <a:pt x="3489" y="1962"/>
                  <a:pt x="3479" y="1965"/>
                  <a:pt x="3471" y="1960"/>
                </a:cubicBezTo>
                <a:close/>
                <a:moveTo>
                  <a:pt x="3360" y="1898"/>
                </a:moveTo>
                <a:lnTo>
                  <a:pt x="3304" y="1867"/>
                </a:lnTo>
                <a:cubicBezTo>
                  <a:pt x="3296" y="1863"/>
                  <a:pt x="3293" y="1853"/>
                  <a:pt x="3297" y="1845"/>
                </a:cubicBezTo>
                <a:cubicBezTo>
                  <a:pt x="3302" y="1837"/>
                  <a:pt x="3312" y="1835"/>
                  <a:pt x="3319" y="1839"/>
                </a:cubicBezTo>
                <a:lnTo>
                  <a:pt x="3375" y="1870"/>
                </a:lnTo>
                <a:cubicBezTo>
                  <a:pt x="3383" y="1874"/>
                  <a:pt x="3386" y="1884"/>
                  <a:pt x="3381" y="1892"/>
                </a:cubicBezTo>
                <a:cubicBezTo>
                  <a:pt x="3377" y="1900"/>
                  <a:pt x="3367" y="1902"/>
                  <a:pt x="3360" y="1898"/>
                </a:cubicBezTo>
                <a:close/>
                <a:moveTo>
                  <a:pt x="3248" y="1836"/>
                </a:moveTo>
                <a:lnTo>
                  <a:pt x="3192" y="1804"/>
                </a:lnTo>
                <a:cubicBezTo>
                  <a:pt x="3184" y="1800"/>
                  <a:pt x="3181" y="1790"/>
                  <a:pt x="3186" y="1783"/>
                </a:cubicBezTo>
                <a:cubicBezTo>
                  <a:pt x="3190" y="1775"/>
                  <a:pt x="3200" y="1772"/>
                  <a:pt x="3207" y="1777"/>
                </a:cubicBezTo>
                <a:lnTo>
                  <a:pt x="3263" y="1808"/>
                </a:lnTo>
                <a:cubicBezTo>
                  <a:pt x="3271" y="1812"/>
                  <a:pt x="3274" y="1822"/>
                  <a:pt x="3270" y="1829"/>
                </a:cubicBezTo>
                <a:cubicBezTo>
                  <a:pt x="3265" y="1837"/>
                  <a:pt x="3255" y="1840"/>
                  <a:pt x="3248" y="1836"/>
                </a:cubicBezTo>
                <a:close/>
                <a:moveTo>
                  <a:pt x="3136" y="1773"/>
                </a:moveTo>
                <a:lnTo>
                  <a:pt x="3080" y="1742"/>
                </a:lnTo>
                <a:cubicBezTo>
                  <a:pt x="3072" y="1738"/>
                  <a:pt x="3070" y="1728"/>
                  <a:pt x="3074" y="1720"/>
                </a:cubicBezTo>
                <a:cubicBezTo>
                  <a:pt x="3078" y="1713"/>
                  <a:pt x="3088" y="1710"/>
                  <a:pt x="3096" y="1714"/>
                </a:cubicBezTo>
                <a:lnTo>
                  <a:pt x="3152" y="1745"/>
                </a:lnTo>
                <a:cubicBezTo>
                  <a:pt x="3159" y="1750"/>
                  <a:pt x="3162" y="1759"/>
                  <a:pt x="3158" y="1767"/>
                </a:cubicBezTo>
                <a:cubicBezTo>
                  <a:pt x="3153" y="1775"/>
                  <a:pt x="3144" y="1778"/>
                  <a:pt x="3136" y="1773"/>
                </a:cubicBezTo>
                <a:close/>
                <a:moveTo>
                  <a:pt x="3024" y="1711"/>
                </a:moveTo>
                <a:lnTo>
                  <a:pt x="2968" y="1680"/>
                </a:lnTo>
                <a:cubicBezTo>
                  <a:pt x="2961" y="1675"/>
                  <a:pt x="2958" y="1666"/>
                  <a:pt x="2962" y="1658"/>
                </a:cubicBezTo>
                <a:cubicBezTo>
                  <a:pt x="2966" y="1650"/>
                  <a:pt x="2976" y="1647"/>
                  <a:pt x="2984" y="1652"/>
                </a:cubicBezTo>
                <a:lnTo>
                  <a:pt x="3040" y="1683"/>
                </a:lnTo>
                <a:cubicBezTo>
                  <a:pt x="3048" y="1687"/>
                  <a:pt x="3050" y="1697"/>
                  <a:pt x="3046" y="1705"/>
                </a:cubicBezTo>
                <a:cubicBezTo>
                  <a:pt x="3042" y="1712"/>
                  <a:pt x="3032" y="1715"/>
                  <a:pt x="3024" y="1711"/>
                </a:cubicBezTo>
                <a:close/>
                <a:moveTo>
                  <a:pt x="2912" y="1648"/>
                </a:moveTo>
                <a:lnTo>
                  <a:pt x="2857" y="1617"/>
                </a:lnTo>
                <a:cubicBezTo>
                  <a:pt x="2849" y="1613"/>
                  <a:pt x="2846" y="1603"/>
                  <a:pt x="2850" y="1596"/>
                </a:cubicBezTo>
                <a:cubicBezTo>
                  <a:pt x="2855" y="1588"/>
                  <a:pt x="2864" y="1585"/>
                  <a:pt x="2872" y="1589"/>
                </a:cubicBezTo>
                <a:lnTo>
                  <a:pt x="2928" y="1621"/>
                </a:lnTo>
                <a:cubicBezTo>
                  <a:pt x="2936" y="1625"/>
                  <a:pt x="2939" y="1635"/>
                  <a:pt x="2934" y="1642"/>
                </a:cubicBezTo>
                <a:cubicBezTo>
                  <a:pt x="2930" y="1650"/>
                  <a:pt x="2920" y="1653"/>
                  <a:pt x="2912" y="1648"/>
                </a:cubicBezTo>
                <a:close/>
                <a:moveTo>
                  <a:pt x="2801" y="1586"/>
                </a:moveTo>
                <a:lnTo>
                  <a:pt x="2745" y="1555"/>
                </a:lnTo>
                <a:cubicBezTo>
                  <a:pt x="2737" y="1551"/>
                  <a:pt x="2734" y="1541"/>
                  <a:pt x="2739" y="1533"/>
                </a:cubicBezTo>
                <a:cubicBezTo>
                  <a:pt x="2743" y="1525"/>
                  <a:pt x="2753" y="1523"/>
                  <a:pt x="2760" y="1527"/>
                </a:cubicBezTo>
                <a:lnTo>
                  <a:pt x="2816" y="1558"/>
                </a:lnTo>
                <a:cubicBezTo>
                  <a:pt x="2824" y="1562"/>
                  <a:pt x="2827" y="1572"/>
                  <a:pt x="2822" y="1580"/>
                </a:cubicBezTo>
                <a:cubicBezTo>
                  <a:pt x="2818" y="1588"/>
                  <a:pt x="2808" y="1590"/>
                  <a:pt x="2801" y="1586"/>
                </a:cubicBezTo>
                <a:close/>
                <a:moveTo>
                  <a:pt x="2689" y="1524"/>
                </a:moveTo>
                <a:lnTo>
                  <a:pt x="2633" y="1493"/>
                </a:lnTo>
                <a:cubicBezTo>
                  <a:pt x="2625" y="1488"/>
                  <a:pt x="2623" y="1478"/>
                  <a:pt x="2627" y="1471"/>
                </a:cubicBezTo>
                <a:cubicBezTo>
                  <a:pt x="2631" y="1463"/>
                  <a:pt x="2641" y="1460"/>
                  <a:pt x="2649" y="1465"/>
                </a:cubicBezTo>
                <a:lnTo>
                  <a:pt x="2705" y="1496"/>
                </a:lnTo>
                <a:cubicBezTo>
                  <a:pt x="2712" y="1500"/>
                  <a:pt x="2715" y="1510"/>
                  <a:pt x="2711" y="1518"/>
                </a:cubicBezTo>
                <a:cubicBezTo>
                  <a:pt x="2706" y="1525"/>
                  <a:pt x="2697" y="1528"/>
                  <a:pt x="2689" y="1524"/>
                </a:cubicBezTo>
                <a:close/>
                <a:moveTo>
                  <a:pt x="2577" y="1461"/>
                </a:moveTo>
                <a:lnTo>
                  <a:pt x="2521" y="1430"/>
                </a:lnTo>
                <a:cubicBezTo>
                  <a:pt x="2514" y="1426"/>
                  <a:pt x="2511" y="1416"/>
                  <a:pt x="2515" y="1408"/>
                </a:cubicBezTo>
                <a:cubicBezTo>
                  <a:pt x="2519" y="1401"/>
                  <a:pt x="2529" y="1398"/>
                  <a:pt x="2537" y="1402"/>
                </a:cubicBezTo>
                <a:lnTo>
                  <a:pt x="2593" y="1433"/>
                </a:lnTo>
                <a:cubicBezTo>
                  <a:pt x="2600" y="1438"/>
                  <a:pt x="2603" y="1447"/>
                  <a:pt x="2599" y="1455"/>
                </a:cubicBezTo>
                <a:cubicBezTo>
                  <a:pt x="2595" y="1463"/>
                  <a:pt x="2585" y="1466"/>
                  <a:pt x="2577" y="1461"/>
                </a:cubicBezTo>
                <a:close/>
                <a:moveTo>
                  <a:pt x="2465" y="1399"/>
                </a:moveTo>
                <a:lnTo>
                  <a:pt x="2410" y="1368"/>
                </a:lnTo>
                <a:cubicBezTo>
                  <a:pt x="2402" y="1363"/>
                  <a:pt x="2399" y="1354"/>
                  <a:pt x="2403" y="1346"/>
                </a:cubicBezTo>
                <a:cubicBezTo>
                  <a:pt x="2408" y="1338"/>
                  <a:pt x="2417" y="1335"/>
                  <a:pt x="2425" y="1340"/>
                </a:cubicBezTo>
                <a:lnTo>
                  <a:pt x="2481" y="1371"/>
                </a:lnTo>
                <a:cubicBezTo>
                  <a:pt x="2489" y="1375"/>
                  <a:pt x="2491" y="1385"/>
                  <a:pt x="2487" y="1393"/>
                </a:cubicBezTo>
                <a:cubicBezTo>
                  <a:pt x="2483" y="1400"/>
                  <a:pt x="2473" y="1403"/>
                  <a:pt x="2465" y="1399"/>
                </a:cubicBezTo>
                <a:close/>
                <a:moveTo>
                  <a:pt x="2354" y="1337"/>
                </a:moveTo>
                <a:lnTo>
                  <a:pt x="2298" y="1305"/>
                </a:lnTo>
                <a:cubicBezTo>
                  <a:pt x="2290" y="1301"/>
                  <a:pt x="2287" y="1291"/>
                  <a:pt x="2292" y="1284"/>
                </a:cubicBezTo>
                <a:cubicBezTo>
                  <a:pt x="2296" y="1276"/>
                  <a:pt x="2306" y="1273"/>
                  <a:pt x="2313" y="1277"/>
                </a:cubicBezTo>
                <a:lnTo>
                  <a:pt x="2369" y="1309"/>
                </a:lnTo>
                <a:cubicBezTo>
                  <a:pt x="2377" y="1313"/>
                  <a:pt x="2380" y="1323"/>
                  <a:pt x="2375" y="1330"/>
                </a:cubicBezTo>
                <a:cubicBezTo>
                  <a:pt x="2371" y="1338"/>
                  <a:pt x="2361" y="1341"/>
                  <a:pt x="2354" y="1337"/>
                </a:cubicBezTo>
                <a:close/>
                <a:moveTo>
                  <a:pt x="2242" y="1274"/>
                </a:moveTo>
                <a:lnTo>
                  <a:pt x="2186" y="1243"/>
                </a:lnTo>
                <a:cubicBezTo>
                  <a:pt x="2178" y="1239"/>
                  <a:pt x="2176" y="1229"/>
                  <a:pt x="2180" y="1221"/>
                </a:cubicBezTo>
                <a:cubicBezTo>
                  <a:pt x="2184" y="1213"/>
                  <a:pt x="2194" y="1211"/>
                  <a:pt x="2202" y="1215"/>
                </a:cubicBezTo>
                <a:lnTo>
                  <a:pt x="2257" y="1246"/>
                </a:lnTo>
                <a:cubicBezTo>
                  <a:pt x="2265" y="1250"/>
                  <a:pt x="2268" y="1260"/>
                  <a:pt x="2264" y="1268"/>
                </a:cubicBezTo>
                <a:cubicBezTo>
                  <a:pt x="2259" y="1276"/>
                  <a:pt x="2250" y="1278"/>
                  <a:pt x="2242" y="1274"/>
                </a:cubicBezTo>
                <a:close/>
                <a:moveTo>
                  <a:pt x="2130" y="1212"/>
                </a:moveTo>
                <a:lnTo>
                  <a:pt x="2074" y="1181"/>
                </a:lnTo>
                <a:cubicBezTo>
                  <a:pt x="2067" y="1176"/>
                  <a:pt x="2064" y="1166"/>
                  <a:pt x="2068" y="1159"/>
                </a:cubicBezTo>
                <a:cubicBezTo>
                  <a:pt x="2072" y="1151"/>
                  <a:pt x="2082" y="1148"/>
                  <a:pt x="2090" y="1153"/>
                </a:cubicBezTo>
                <a:lnTo>
                  <a:pt x="2146" y="1184"/>
                </a:lnTo>
                <a:cubicBezTo>
                  <a:pt x="2153" y="1188"/>
                  <a:pt x="2156" y="1198"/>
                  <a:pt x="2152" y="1206"/>
                </a:cubicBezTo>
                <a:cubicBezTo>
                  <a:pt x="2148" y="1213"/>
                  <a:pt x="2138" y="1216"/>
                  <a:pt x="2130" y="1212"/>
                </a:cubicBezTo>
                <a:close/>
                <a:moveTo>
                  <a:pt x="2018" y="1149"/>
                </a:moveTo>
                <a:lnTo>
                  <a:pt x="1962" y="1118"/>
                </a:lnTo>
                <a:cubicBezTo>
                  <a:pt x="1955" y="1114"/>
                  <a:pt x="1952" y="1104"/>
                  <a:pt x="1956" y="1096"/>
                </a:cubicBezTo>
                <a:cubicBezTo>
                  <a:pt x="1961" y="1089"/>
                  <a:pt x="1970" y="1086"/>
                  <a:pt x="1978" y="1090"/>
                </a:cubicBezTo>
                <a:lnTo>
                  <a:pt x="2034" y="1121"/>
                </a:lnTo>
                <a:cubicBezTo>
                  <a:pt x="2042" y="1126"/>
                  <a:pt x="2044" y="1135"/>
                  <a:pt x="2040" y="1143"/>
                </a:cubicBezTo>
                <a:cubicBezTo>
                  <a:pt x="2036" y="1151"/>
                  <a:pt x="2026" y="1154"/>
                  <a:pt x="2018" y="1149"/>
                </a:cubicBezTo>
                <a:close/>
                <a:moveTo>
                  <a:pt x="1907" y="1087"/>
                </a:moveTo>
                <a:lnTo>
                  <a:pt x="1851" y="1056"/>
                </a:lnTo>
                <a:cubicBezTo>
                  <a:pt x="1843" y="1051"/>
                  <a:pt x="1840" y="1042"/>
                  <a:pt x="1845" y="1034"/>
                </a:cubicBezTo>
                <a:cubicBezTo>
                  <a:pt x="1849" y="1026"/>
                  <a:pt x="1859" y="1024"/>
                  <a:pt x="1866" y="1028"/>
                </a:cubicBezTo>
                <a:lnTo>
                  <a:pt x="1922" y="1059"/>
                </a:lnTo>
                <a:cubicBezTo>
                  <a:pt x="1930" y="1063"/>
                  <a:pt x="1933" y="1073"/>
                  <a:pt x="1928" y="1081"/>
                </a:cubicBezTo>
                <a:cubicBezTo>
                  <a:pt x="1924" y="1088"/>
                  <a:pt x="1914" y="1091"/>
                  <a:pt x="1907" y="1087"/>
                </a:cubicBezTo>
                <a:close/>
                <a:moveTo>
                  <a:pt x="1795" y="1025"/>
                </a:moveTo>
                <a:lnTo>
                  <a:pt x="1739" y="993"/>
                </a:lnTo>
                <a:cubicBezTo>
                  <a:pt x="1731" y="989"/>
                  <a:pt x="1728" y="979"/>
                  <a:pt x="1733" y="972"/>
                </a:cubicBezTo>
                <a:cubicBezTo>
                  <a:pt x="1737" y="964"/>
                  <a:pt x="1747" y="961"/>
                  <a:pt x="1755" y="965"/>
                </a:cubicBezTo>
                <a:lnTo>
                  <a:pt x="1810" y="997"/>
                </a:lnTo>
                <a:cubicBezTo>
                  <a:pt x="1818" y="1001"/>
                  <a:pt x="1821" y="1011"/>
                  <a:pt x="1817" y="1018"/>
                </a:cubicBezTo>
                <a:cubicBezTo>
                  <a:pt x="1812" y="1026"/>
                  <a:pt x="1803" y="1029"/>
                  <a:pt x="1795" y="1025"/>
                </a:cubicBezTo>
                <a:close/>
                <a:moveTo>
                  <a:pt x="1683" y="962"/>
                </a:moveTo>
                <a:lnTo>
                  <a:pt x="1627" y="931"/>
                </a:lnTo>
                <a:cubicBezTo>
                  <a:pt x="1619" y="927"/>
                  <a:pt x="1617" y="917"/>
                  <a:pt x="1621" y="909"/>
                </a:cubicBezTo>
                <a:cubicBezTo>
                  <a:pt x="1625" y="901"/>
                  <a:pt x="1635" y="899"/>
                  <a:pt x="1643" y="903"/>
                </a:cubicBezTo>
                <a:lnTo>
                  <a:pt x="1699" y="934"/>
                </a:lnTo>
                <a:cubicBezTo>
                  <a:pt x="1706" y="939"/>
                  <a:pt x="1709" y="948"/>
                  <a:pt x="1705" y="956"/>
                </a:cubicBezTo>
                <a:cubicBezTo>
                  <a:pt x="1701" y="964"/>
                  <a:pt x="1691" y="966"/>
                  <a:pt x="1683" y="962"/>
                </a:cubicBezTo>
                <a:close/>
                <a:moveTo>
                  <a:pt x="1571" y="900"/>
                </a:moveTo>
                <a:lnTo>
                  <a:pt x="1515" y="869"/>
                </a:lnTo>
                <a:cubicBezTo>
                  <a:pt x="1508" y="864"/>
                  <a:pt x="1505" y="855"/>
                  <a:pt x="1509" y="847"/>
                </a:cubicBezTo>
                <a:cubicBezTo>
                  <a:pt x="1514" y="839"/>
                  <a:pt x="1523" y="836"/>
                  <a:pt x="1531" y="841"/>
                </a:cubicBezTo>
                <a:lnTo>
                  <a:pt x="1587" y="872"/>
                </a:lnTo>
                <a:cubicBezTo>
                  <a:pt x="1595" y="876"/>
                  <a:pt x="1597" y="886"/>
                  <a:pt x="1593" y="894"/>
                </a:cubicBezTo>
                <a:cubicBezTo>
                  <a:pt x="1589" y="901"/>
                  <a:pt x="1579" y="904"/>
                  <a:pt x="1571" y="900"/>
                </a:cubicBezTo>
                <a:close/>
                <a:moveTo>
                  <a:pt x="1460" y="837"/>
                </a:moveTo>
                <a:lnTo>
                  <a:pt x="1404" y="806"/>
                </a:lnTo>
                <a:cubicBezTo>
                  <a:pt x="1396" y="802"/>
                  <a:pt x="1393" y="792"/>
                  <a:pt x="1397" y="784"/>
                </a:cubicBezTo>
                <a:cubicBezTo>
                  <a:pt x="1402" y="777"/>
                  <a:pt x="1412" y="774"/>
                  <a:pt x="1419" y="778"/>
                </a:cubicBezTo>
                <a:lnTo>
                  <a:pt x="1475" y="809"/>
                </a:lnTo>
                <a:cubicBezTo>
                  <a:pt x="1483" y="814"/>
                  <a:pt x="1486" y="823"/>
                  <a:pt x="1481" y="831"/>
                </a:cubicBezTo>
                <a:cubicBezTo>
                  <a:pt x="1477" y="839"/>
                  <a:pt x="1467" y="842"/>
                  <a:pt x="1460" y="837"/>
                </a:cubicBezTo>
                <a:close/>
                <a:moveTo>
                  <a:pt x="1348" y="775"/>
                </a:moveTo>
                <a:lnTo>
                  <a:pt x="1292" y="744"/>
                </a:lnTo>
                <a:cubicBezTo>
                  <a:pt x="1284" y="739"/>
                  <a:pt x="1281" y="730"/>
                  <a:pt x="1286" y="722"/>
                </a:cubicBezTo>
                <a:cubicBezTo>
                  <a:pt x="1290" y="714"/>
                  <a:pt x="1300" y="712"/>
                  <a:pt x="1307" y="716"/>
                </a:cubicBezTo>
                <a:lnTo>
                  <a:pt x="1363" y="747"/>
                </a:lnTo>
                <a:cubicBezTo>
                  <a:pt x="1371" y="751"/>
                  <a:pt x="1374" y="761"/>
                  <a:pt x="1370" y="769"/>
                </a:cubicBezTo>
                <a:cubicBezTo>
                  <a:pt x="1365" y="777"/>
                  <a:pt x="1355" y="779"/>
                  <a:pt x="1348" y="775"/>
                </a:cubicBezTo>
                <a:close/>
                <a:moveTo>
                  <a:pt x="1236" y="713"/>
                </a:moveTo>
                <a:lnTo>
                  <a:pt x="1180" y="681"/>
                </a:lnTo>
                <a:cubicBezTo>
                  <a:pt x="1172" y="677"/>
                  <a:pt x="1170" y="667"/>
                  <a:pt x="1174" y="660"/>
                </a:cubicBezTo>
                <a:cubicBezTo>
                  <a:pt x="1178" y="652"/>
                  <a:pt x="1188" y="649"/>
                  <a:pt x="1196" y="653"/>
                </a:cubicBezTo>
                <a:lnTo>
                  <a:pt x="1252" y="685"/>
                </a:lnTo>
                <a:cubicBezTo>
                  <a:pt x="1259" y="689"/>
                  <a:pt x="1262" y="699"/>
                  <a:pt x="1258" y="706"/>
                </a:cubicBezTo>
                <a:cubicBezTo>
                  <a:pt x="1253" y="714"/>
                  <a:pt x="1244" y="717"/>
                  <a:pt x="1236" y="713"/>
                </a:cubicBezTo>
                <a:close/>
                <a:moveTo>
                  <a:pt x="1124" y="650"/>
                </a:moveTo>
                <a:lnTo>
                  <a:pt x="1068" y="619"/>
                </a:lnTo>
                <a:cubicBezTo>
                  <a:pt x="1061" y="615"/>
                  <a:pt x="1058" y="605"/>
                  <a:pt x="1062" y="597"/>
                </a:cubicBezTo>
                <a:cubicBezTo>
                  <a:pt x="1066" y="590"/>
                  <a:pt x="1076" y="587"/>
                  <a:pt x="1084" y="591"/>
                </a:cubicBezTo>
                <a:lnTo>
                  <a:pt x="1140" y="622"/>
                </a:lnTo>
                <a:cubicBezTo>
                  <a:pt x="1148" y="627"/>
                  <a:pt x="1150" y="636"/>
                  <a:pt x="1146" y="644"/>
                </a:cubicBezTo>
                <a:cubicBezTo>
                  <a:pt x="1142" y="652"/>
                  <a:pt x="1132" y="655"/>
                  <a:pt x="1124" y="650"/>
                </a:cubicBezTo>
                <a:close/>
                <a:moveTo>
                  <a:pt x="1012" y="588"/>
                </a:moveTo>
                <a:lnTo>
                  <a:pt x="957" y="557"/>
                </a:lnTo>
                <a:cubicBezTo>
                  <a:pt x="949" y="552"/>
                  <a:pt x="946" y="543"/>
                  <a:pt x="950" y="535"/>
                </a:cubicBezTo>
                <a:cubicBezTo>
                  <a:pt x="955" y="527"/>
                  <a:pt x="964" y="524"/>
                  <a:pt x="972" y="529"/>
                </a:cubicBezTo>
                <a:lnTo>
                  <a:pt x="1028" y="560"/>
                </a:lnTo>
                <a:cubicBezTo>
                  <a:pt x="1036" y="564"/>
                  <a:pt x="1039" y="574"/>
                  <a:pt x="1034" y="582"/>
                </a:cubicBezTo>
                <a:cubicBezTo>
                  <a:pt x="1030" y="589"/>
                  <a:pt x="1020" y="592"/>
                  <a:pt x="1012" y="588"/>
                </a:cubicBezTo>
                <a:close/>
                <a:moveTo>
                  <a:pt x="901" y="525"/>
                </a:moveTo>
                <a:lnTo>
                  <a:pt x="845" y="494"/>
                </a:lnTo>
                <a:cubicBezTo>
                  <a:pt x="837" y="490"/>
                  <a:pt x="834" y="480"/>
                  <a:pt x="839" y="472"/>
                </a:cubicBezTo>
                <a:cubicBezTo>
                  <a:pt x="843" y="465"/>
                  <a:pt x="853" y="462"/>
                  <a:pt x="860" y="466"/>
                </a:cubicBezTo>
                <a:lnTo>
                  <a:pt x="916" y="497"/>
                </a:lnTo>
                <a:cubicBezTo>
                  <a:pt x="924" y="502"/>
                  <a:pt x="927" y="512"/>
                  <a:pt x="922" y="519"/>
                </a:cubicBezTo>
                <a:cubicBezTo>
                  <a:pt x="918" y="527"/>
                  <a:pt x="908" y="530"/>
                  <a:pt x="901" y="525"/>
                </a:cubicBezTo>
                <a:close/>
                <a:moveTo>
                  <a:pt x="789" y="463"/>
                </a:moveTo>
                <a:lnTo>
                  <a:pt x="733" y="432"/>
                </a:lnTo>
                <a:cubicBezTo>
                  <a:pt x="725" y="428"/>
                  <a:pt x="723" y="418"/>
                  <a:pt x="727" y="410"/>
                </a:cubicBezTo>
                <a:cubicBezTo>
                  <a:pt x="731" y="402"/>
                  <a:pt x="741" y="400"/>
                  <a:pt x="749" y="404"/>
                </a:cubicBezTo>
                <a:lnTo>
                  <a:pt x="805" y="435"/>
                </a:lnTo>
                <a:cubicBezTo>
                  <a:pt x="812" y="439"/>
                  <a:pt x="815" y="449"/>
                  <a:pt x="811" y="457"/>
                </a:cubicBezTo>
                <a:cubicBezTo>
                  <a:pt x="806" y="465"/>
                  <a:pt x="797" y="467"/>
                  <a:pt x="789" y="463"/>
                </a:cubicBezTo>
                <a:close/>
                <a:moveTo>
                  <a:pt x="677" y="401"/>
                </a:moveTo>
                <a:lnTo>
                  <a:pt x="621" y="369"/>
                </a:lnTo>
                <a:cubicBezTo>
                  <a:pt x="614" y="365"/>
                  <a:pt x="611" y="355"/>
                  <a:pt x="615" y="348"/>
                </a:cubicBezTo>
                <a:cubicBezTo>
                  <a:pt x="619" y="340"/>
                  <a:pt x="629" y="337"/>
                  <a:pt x="637" y="341"/>
                </a:cubicBezTo>
                <a:lnTo>
                  <a:pt x="693" y="373"/>
                </a:lnTo>
                <a:cubicBezTo>
                  <a:pt x="700" y="377"/>
                  <a:pt x="703" y="387"/>
                  <a:pt x="699" y="394"/>
                </a:cubicBezTo>
                <a:cubicBezTo>
                  <a:pt x="695" y="402"/>
                  <a:pt x="685" y="405"/>
                  <a:pt x="677" y="401"/>
                </a:cubicBezTo>
                <a:close/>
                <a:moveTo>
                  <a:pt x="565" y="338"/>
                </a:moveTo>
                <a:lnTo>
                  <a:pt x="510" y="307"/>
                </a:lnTo>
                <a:cubicBezTo>
                  <a:pt x="502" y="303"/>
                  <a:pt x="499" y="293"/>
                  <a:pt x="503" y="285"/>
                </a:cubicBezTo>
                <a:cubicBezTo>
                  <a:pt x="508" y="278"/>
                  <a:pt x="517" y="275"/>
                  <a:pt x="525" y="279"/>
                </a:cubicBezTo>
                <a:lnTo>
                  <a:pt x="581" y="310"/>
                </a:lnTo>
                <a:cubicBezTo>
                  <a:pt x="589" y="315"/>
                  <a:pt x="591" y="324"/>
                  <a:pt x="587" y="332"/>
                </a:cubicBezTo>
                <a:cubicBezTo>
                  <a:pt x="583" y="340"/>
                  <a:pt x="573" y="343"/>
                  <a:pt x="565" y="338"/>
                </a:cubicBezTo>
                <a:close/>
                <a:moveTo>
                  <a:pt x="454" y="276"/>
                </a:moveTo>
                <a:lnTo>
                  <a:pt x="398" y="245"/>
                </a:lnTo>
                <a:cubicBezTo>
                  <a:pt x="390" y="240"/>
                  <a:pt x="387" y="231"/>
                  <a:pt x="392" y="223"/>
                </a:cubicBezTo>
                <a:cubicBezTo>
                  <a:pt x="396" y="215"/>
                  <a:pt x="406" y="212"/>
                  <a:pt x="413" y="217"/>
                </a:cubicBezTo>
                <a:lnTo>
                  <a:pt x="469" y="248"/>
                </a:lnTo>
                <a:cubicBezTo>
                  <a:pt x="477" y="252"/>
                  <a:pt x="480" y="262"/>
                  <a:pt x="475" y="270"/>
                </a:cubicBezTo>
                <a:cubicBezTo>
                  <a:pt x="471" y="277"/>
                  <a:pt x="461" y="280"/>
                  <a:pt x="454" y="276"/>
                </a:cubicBezTo>
                <a:close/>
                <a:moveTo>
                  <a:pt x="342" y="213"/>
                </a:moveTo>
                <a:lnTo>
                  <a:pt x="286" y="182"/>
                </a:lnTo>
                <a:cubicBezTo>
                  <a:pt x="278" y="178"/>
                  <a:pt x="276" y="168"/>
                  <a:pt x="280" y="160"/>
                </a:cubicBezTo>
                <a:cubicBezTo>
                  <a:pt x="284" y="153"/>
                  <a:pt x="294" y="150"/>
                  <a:pt x="302" y="154"/>
                </a:cubicBezTo>
                <a:lnTo>
                  <a:pt x="357" y="186"/>
                </a:lnTo>
                <a:cubicBezTo>
                  <a:pt x="365" y="190"/>
                  <a:pt x="368" y="200"/>
                  <a:pt x="364" y="207"/>
                </a:cubicBezTo>
                <a:cubicBezTo>
                  <a:pt x="359" y="215"/>
                  <a:pt x="350" y="218"/>
                  <a:pt x="342" y="213"/>
                </a:cubicBezTo>
                <a:close/>
                <a:moveTo>
                  <a:pt x="230" y="151"/>
                </a:moveTo>
                <a:lnTo>
                  <a:pt x="174" y="120"/>
                </a:lnTo>
                <a:cubicBezTo>
                  <a:pt x="167" y="116"/>
                  <a:pt x="164" y="106"/>
                  <a:pt x="168" y="98"/>
                </a:cubicBezTo>
                <a:cubicBezTo>
                  <a:pt x="172" y="90"/>
                  <a:pt x="182" y="88"/>
                  <a:pt x="190" y="92"/>
                </a:cubicBezTo>
                <a:lnTo>
                  <a:pt x="246" y="123"/>
                </a:lnTo>
                <a:cubicBezTo>
                  <a:pt x="253" y="127"/>
                  <a:pt x="256" y="137"/>
                  <a:pt x="252" y="145"/>
                </a:cubicBezTo>
                <a:cubicBezTo>
                  <a:pt x="248" y="153"/>
                  <a:pt x="238" y="155"/>
                  <a:pt x="230" y="151"/>
                </a:cubicBezTo>
                <a:close/>
                <a:moveTo>
                  <a:pt x="118" y="89"/>
                </a:moveTo>
                <a:lnTo>
                  <a:pt x="62" y="57"/>
                </a:lnTo>
                <a:cubicBezTo>
                  <a:pt x="55" y="53"/>
                  <a:pt x="52" y="43"/>
                  <a:pt x="56" y="36"/>
                </a:cubicBezTo>
                <a:cubicBezTo>
                  <a:pt x="61" y="28"/>
                  <a:pt x="70" y="25"/>
                  <a:pt x="78" y="30"/>
                </a:cubicBezTo>
                <a:lnTo>
                  <a:pt x="134" y="61"/>
                </a:lnTo>
                <a:cubicBezTo>
                  <a:pt x="142" y="65"/>
                  <a:pt x="144" y="75"/>
                  <a:pt x="140" y="83"/>
                </a:cubicBezTo>
                <a:cubicBezTo>
                  <a:pt x="136" y="90"/>
                  <a:pt x="126" y="93"/>
                  <a:pt x="118" y="89"/>
                </a:cubicBezTo>
                <a:close/>
                <a:moveTo>
                  <a:pt x="32" y="16"/>
                </a:moveTo>
                <a:lnTo>
                  <a:pt x="32" y="80"/>
                </a:lnTo>
                <a:cubicBezTo>
                  <a:pt x="32" y="89"/>
                  <a:pt x="25" y="96"/>
                  <a:pt x="16" y="96"/>
                </a:cubicBezTo>
                <a:cubicBezTo>
                  <a:pt x="8" y="96"/>
                  <a:pt x="0" y="89"/>
                  <a:pt x="0" y="80"/>
                </a:cubicBezTo>
                <a:lnTo>
                  <a:pt x="0" y="16"/>
                </a:lnTo>
                <a:cubicBezTo>
                  <a:pt x="0" y="7"/>
                  <a:pt x="8" y="0"/>
                  <a:pt x="16" y="0"/>
                </a:cubicBezTo>
                <a:cubicBezTo>
                  <a:pt x="25" y="0"/>
                  <a:pt x="32" y="7"/>
                  <a:pt x="32" y="16"/>
                </a:cubicBezTo>
                <a:close/>
                <a:moveTo>
                  <a:pt x="32" y="144"/>
                </a:moveTo>
                <a:lnTo>
                  <a:pt x="32" y="208"/>
                </a:lnTo>
                <a:cubicBezTo>
                  <a:pt x="32" y="217"/>
                  <a:pt x="25" y="224"/>
                  <a:pt x="16" y="224"/>
                </a:cubicBezTo>
                <a:cubicBezTo>
                  <a:pt x="8" y="224"/>
                  <a:pt x="0" y="217"/>
                  <a:pt x="0" y="208"/>
                </a:cubicBezTo>
                <a:lnTo>
                  <a:pt x="0" y="144"/>
                </a:lnTo>
                <a:cubicBezTo>
                  <a:pt x="0" y="135"/>
                  <a:pt x="8" y="128"/>
                  <a:pt x="16" y="128"/>
                </a:cubicBezTo>
                <a:cubicBezTo>
                  <a:pt x="25" y="128"/>
                  <a:pt x="32" y="135"/>
                  <a:pt x="32" y="144"/>
                </a:cubicBezTo>
                <a:close/>
                <a:moveTo>
                  <a:pt x="32" y="272"/>
                </a:moveTo>
                <a:lnTo>
                  <a:pt x="32" y="336"/>
                </a:lnTo>
                <a:cubicBezTo>
                  <a:pt x="32" y="345"/>
                  <a:pt x="25" y="352"/>
                  <a:pt x="16" y="352"/>
                </a:cubicBezTo>
                <a:cubicBezTo>
                  <a:pt x="8" y="352"/>
                  <a:pt x="0" y="345"/>
                  <a:pt x="0" y="336"/>
                </a:cubicBezTo>
                <a:lnTo>
                  <a:pt x="0" y="272"/>
                </a:lnTo>
                <a:cubicBezTo>
                  <a:pt x="0" y="263"/>
                  <a:pt x="8" y="256"/>
                  <a:pt x="16" y="256"/>
                </a:cubicBezTo>
                <a:cubicBezTo>
                  <a:pt x="25" y="256"/>
                  <a:pt x="32" y="263"/>
                  <a:pt x="32" y="272"/>
                </a:cubicBezTo>
                <a:close/>
                <a:moveTo>
                  <a:pt x="32" y="400"/>
                </a:moveTo>
                <a:lnTo>
                  <a:pt x="32" y="464"/>
                </a:lnTo>
                <a:cubicBezTo>
                  <a:pt x="32" y="473"/>
                  <a:pt x="25" y="480"/>
                  <a:pt x="16" y="480"/>
                </a:cubicBezTo>
                <a:cubicBezTo>
                  <a:pt x="8" y="480"/>
                  <a:pt x="0" y="473"/>
                  <a:pt x="0" y="464"/>
                </a:cubicBezTo>
                <a:lnTo>
                  <a:pt x="0" y="400"/>
                </a:lnTo>
                <a:cubicBezTo>
                  <a:pt x="0" y="391"/>
                  <a:pt x="8" y="384"/>
                  <a:pt x="16" y="384"/>
                </a:cubicBezTo>
                <a:cubicBezTo>
                  <a:pt x="25" y="384"/>
                  <a:pt x="32" y="391"/>
                  <a:pt x="32" y="400"/>
                </a:cubicBezTo>
                <a:close/>
                <a:moveTo>
                  <a:pt x="32" y="528"/>
                </a:moveTo>
                <a:lnTo>
                  <a:pt x="32" y="592"/>
                </a:lnTo>
                <a:cubicBezTo>
                  <a:pt x="32" y="601"/>
                  <a:pt x="25" y="608"/>
                  <a:pt x="16" y="608"/>
                </a:cubicBezTo>
                <a:cubicBezTo>
                  <a:pt x="8" y="608"/>
                  <a:pt x="0" y="601"/>
                  <a:pt x="0" y="592"/>
                </a:cubicBezTo>
                <a:lnTo>
                  <a:pt x="0" y="528"/>
                </a:lnTo>
                <a:cubicBezTo>
                  <a:pt x="0" y="519"/>
                  <a:pt x="8" y="512"/>
                  <a:pt x="16" y="512"/>
                </a:cubicBezTo>
                <a:cubicBezTo>
                  <a:pt x="25" y="512"/>
                  <a:pt x="32" y="519"/>
                  <a:pt x="32" y="528"/>
                </a:cubicBezTo>
                <a:close/>
                <a:moveTo>
                  <a:pt x="32" y="656"/>
                </a:moveTo>
                <a:lnTo>
                  <a:pt x="32" y="720"/>
                </a:lnTo>
                <a:cubicBezTo>
                  <a:pt x="32" y="729"/>
                  <a:pt x="25" y="736"/>
                  <a:pt x="16" y="736"/>
                </a:cubicBezTo>
                <a:cubicBezTo>
                  <a:pt x="8" y="736"/>
                  <a:pt x="0" y="729"/>
                  <a:pt x="0" y="720"/>
                </a:cubicBezTo>
                <a:lnTo>
                  <a:pt x="0" y="656"/>
                </a:lnTo>
                <a:cubicBezTo>
                  <a:pt x="0" y="647"/>
                  <a:pt x="8" y="640"/>
                  <a:pt x="16" y="640"/>
                </a:cubicBezTo>
                <a:cubicBezTo>
                  <a:pt x="25" y="640"/>
                  <a:pt x="32" y="647"/>
                  <a:pt x="32" y="656"/>
                </a:cubicBezTo>
                <a:close/>
                <a:moveTo>
                  <a:pt x="32" y="784"/>
                </a:moveTo>
                <a:lnTo>
                  <a:pt x="32" y="848"/>
                </a:lnTo>
                <a:cubicBezTo>
                  <a:pt x="32" y="857"/>
                  <a:pt x="25" y="864"/>
                  <a:pt x="16" y="864"/>
                </a:cubicBezTo>
                <a:cubicBezTo>
                  <a:pt x="8" y="864"/>
                  <a:pt x="0" y="857"/>
                  <a:pt x="0" y="848"/>
                </a:cubicBezTo>
                <a:lnTo>
                  <a:pt x="0" y="784"/>
                </a:lnTo>
                <a:cubicBezTo>
                  <a:pt x="0" y="775"/>
                  <a:pt x="8" y="768"/>
                  <a:pt x="16" y="768"/>
                </a:cubicBezTo>
                <a:cubicBezTo>
                  <a:pt x="25" y="768"/>
                  <a:pt x="32" y="775"/>
                  <a:pt x="32" y="784"/>
                </a:cubicBezTo>
                <a:close/>
                <a:moveTo>
                  <a:pt x="32" y="912"/>
                </a:moveTo>
                <a:lnTo>
                  <a:pt x="32" y="976"/>
                </a:lnTo>
                <a:cubicBezTo>
                  <a:pt x="32" y="985"/>
                  <a:pt x="25" y="992"/>
                  <a:pt x="16" y="992"/>
                </a:cubicBezTo>
                <a:cubicBezTo>
                  <a:pt x="8" y="992"/>
                  <a:pt x="0" y="985"/>
                  <a:pt x="0" y="976"/>
                </a:cubicBezTo>
                <a:lnTo>
                  <a:pt x="0" y="912"/>
                </a:lnTo>
                <a:cubicBezTo>
                  <a:pt x="0" y="903"/>
                  <a:pt x="8" y="896"/>
                  <a:pt x="16" y="896"/>
                </a:cubicBezTo>
                <a:cubicBezTo>
                  <a:pt x="25" y="896"/>
                  <a:pt x="32" y="903"/>
                  <a:pt x="32" y="912"/>
                </a:cubicBezTo>
                <a:close/>
                <a:moveTo>
                  <a:pt x="32" y="1040"/>
                </a:moveTo>
                <a:lnTo>
                  <a:pt x="32" y="1104"/>
                </a:lnTo>
                <a:cubicBezTo>
                  <a:pt x="32" y="1113"/>
                  <a:pt x="25" y="1120"/>
                  <a:pt x="16" y="1120"/>
                </a:cubicBezTo>
                <a:cubicBezTo>
                  <a:pt x="8" y="1120"/>
                  <a:pt x="0" y="1113"/>
                  <a:pt x="0" y="1104"/>
                </a:cubicBezTo>
                <a:lnTo>
                  <a:pt x="0" y="1040"/>
                </a:lnTo>
                <a:cubicBezTo>
                  <a:pt x="0" y="1031"/>
                  <a:pt x="8" y="1024"/>
                  <a:pt x="16" y="1024"/>
                </a:cubicBezTo>
                <a:cubicBezTo>
                  <a:pt x="25" y="1024"/>
                  <a:pt x="32" y="1031"/>
                  <a:pt x="32" y="1040"/>
                </a:cubicBezTo>
                <a:close/>
                <a:moveTo>
                  <a:pt x="32" y="1168"/>
                </a:moveTo>
                <a:lnTo>
                  <a:pt x="32" y="1232"/>
                </a:lnTo>
                <a:cubicBezTo>
                  <a:pt x="32" y="1241"/>
                  <a:pt x="25" y="1248"/>
                  <a:pt x="16" y="1248"/>
                </a:cubicBezTo>
                <a:cubicBezTo>
                  <a:pt x="8" y="1248"/>
                  <a:pt x="0" y="1241"/>
                  <a:pt x="0" y="1232"/>
                </a:cubicBezTo>
                <a:lnTo>
                  <a:pt x="0" y="1168"/>
                </a:lnTo>
                <a:cubicBezTo>
                  <a:pt x="0" y="1159"/>
                  <a:pt x="8" y="1152"/>
                  <a:pt x="16" y="1152"/>
                </a:cubicBezTo>
                <a:cubicBezTo>
                  <a:pt x="25" y="1152"/>
                  <a:pt x="32" y="1159"/>
                  <a:pt x="32" y="1168"/>
                </a:cubicBezTo>
                <a:close/>
                <a:moveTo>
                  <a:pt x="32" y="1296"/>
                </a:moveTo>
                <a:lnTo>
                  <a:pt x="32" y="1360"/>
                </a:lnTo>
                <a:cubicBezTo>
                  <a:pt x="32" y="1369"/>
                  <a:pt x="25" y="1376"/>
                  <a:pt x="16" y="1376"/>
                </a:cubicBezTo>
                <a:cubicBezTo>
                  <a:pt x="8" y="1376"/>
                  <a:pt x="0" y="1369"/>
                  <a:pt x="0" y="1360"/>
                </a:cubicBezTo>
                <a:lnTo>
                  <a:pt x="0" y="1296"/>
                </a:lnTo>
                <a:cubicBezTo>
                  <a:pt x="0" y="1287"/>
                  <a:pt x="8" y="1280"/>
                  <a:pt x="16" y="1280"/>
                </a:cubicBezTo>
                <a:cubicBezTo>
                  <a:pt x="25" y="1280"/>
                  <a:pt x="32" y="1287"/>
                  <a:pt x="32" y="1296"/>
                </a:cubicBezTo>
                <a:close/>
                <a:moveTo>
                  <a:pt x="32" y="1424"/>
                </a:moveTo>
                <a:lnTo>
                  <a:pt x="32" y="1488"/>
                </a:lnTo>
                <a:cubicBezTo>
                  <a:pt x="32" y="1497"/>
                  <a:pt x="25" y="1504"/>
                  <a:pt x="16" y="1504"/>
                </a:cubicBezTo>
                <a:cubicBezTo>
                  <a:pt x="8" y="1504"/>
                  <a:pt x="0" y="1497"/>
                  <a:pt x="0" y="1488"/>
                </a:cubicBezTo>
                <a:lnTo>
                  <a:pt x="0" y="1424"/>
                </a:lnTo>
                <a:cubicBezTo>
                  <a:pt x="0" y="1415"/>
                  <a:pt x="8" y="1408"/>
                  <a:pt x="16" y="1408"/>
                </a:cubicBezTo>
                <a:cubicBezTo>
                  <a:pt x="25" y="1408"/>
                  <a:pt x="32" y="1415"/>
                  <a:pt x="32" y="1424"/>
                </a:cubicBezTo>
                <a:close/>
                <a:moveTo>
                  <a:pt x="32" y="1552"/>
                </a:moveTo>
                <a:lnTo>
                  <a:pt x="32" y="1616"/>
                </a:lnTo>
                <a:cubicBezTo>
                  <a:pt x="32" y="1625"/>
                  <a:pt x="25" y="1632"/>
                  <a:pt x="16" y="1632"/>
                </a:cubicBezTo>
                <a:cubicBezTo>
                  <a:pt x="8" y="1632"/>
                  <a:pt x="0" y="1625"/>
                  <a:pt x="0" y="1616"/>
                </a:cubicBezTo>
                <a:lnTo>
                  <a:pt x="0" y="1552"/>
                </a:lnTo>
                <a:cubicBezTo>
                  <a:pt x="0" y="1543"/>
                  <a:pt x="8" y="1536"/>
                  <a:pt x="16" y="1536"/>
                </a:cubicBezTo>
                <a:cubicBezTo>
                  <a:pt x="25" y="1536"/>
                  <a:pt x="32" y="1543"/>
                  <a:pt x="32" y="1552"/>
                </a:cubicBezTo>
                <a:close/>
                <a:moveTo>
                  <a:pt x="32" y="1680"/>
                </a:moveTo>
                <a:lnTo>
                  <a:pt x="32" y="1744"/>
                </a:lnTo>
                <a:cubicBezTo>
                  <a:pt x="32" y="1753"/>
                  <a:pt x="25" y="1760"/>
                  <a:pt x="16" y="1760"/>
                </a:cubicBezTo>
                <a:cubicBezTo>
                  <a:pt x="8" y="1760"/>
                  <a:pt x="0" y="1753"/>
                  <a:pt x="0" y="1744"/>
                </a:cubicBezTo>
                <a:lnTo>
                  <a:pt x="0" y="1680"/>
                </a:lnTo>
                <a:cubicBezTo>
                  <a:pt x="0" y="1671"/>
                  <a:pt x="8" y="1664"/>
                  <a:pt x="16" y="1664"/>
                </a:cubicBezTo>
                <a:cubicBezTo>
                  <a:pt x="25" y="1664"/>
                  <a:pt x="32" y="1671"/>
                  <a:pt x="32" y="1680"/>
                </a:cubicBezTo>
                <a:close/>
                <a:moveTo>
                  <a:pt x="32" y="1808"/>
                </a:moveTo>
                <a:lnTo>
                  <a:pt x="32" y="1872"/>
                </a:lnTo>
                <a:cubicBezTo>
                  <a:pt x="32" y="1881"/>
                  <a:pt x="25" y="1888"/>
                  <a:pt x="16" y="1888"/>
                </a:cubicBezTo>
                <a:cubicBezTo>
                  <a:pt x="8" y="1888"/>
                  <a:pt x="0" y="1881"/>
                  <a:pt x="0" y="1872"/>
                </a:cubicBezTo>
                <a:lnTo>
                  <a:pt x="0" y="1808"/>
                </a:lnTo>
                <a:cubicBezTo>
                  <a:pt x="0" y="1799"/>
                  <a:pt x="8" y="1792"/>
                  <a:pt x="16" y="1792"/>
                </a:cubicBezTo>
                <a:cubicBezTo>
                  <a:pt x="25" y="1792"/>
                  <a:pt x="32" y="1799"/>
                  <a:pt x="32" y="1808"/>
                </a:cubicBezTo>
                <a:close/>
                <a:moveTo>
                  <a:pt x="32" y="1936"/>
                </a:moveTo>
                <a:lnTo>
                  <a:pt x="32" y="2000"/>
                </a:lnTo>
                <a:cubicBezTo>
                  <a:pt x="32" y="2009"/>
                  <a:pt x="25" y="2016"/>
                  <a:pt x="16" y="2016"/>
                </a:cubicBezTo>
                <a:cubicBezTo>
                  <a:pt x="8" y="2016"/>
                  <a:pt x="0" y="2009"/>
                  <a:pt x="0" y="2000"/>
                </a:cubicBezTo>
                <a:lnTo>
                  <a:pt x="0" y="1936"/>
                </a:lnTo>
                <a:cubicBezTo>
                  <a:pt x="0" y="1927"/>
                  <a:pt x="8" y="1920"/>
                  <a:pt x="16" y="1920"/>
                </a:cubicBezTo>
                <a:cubicBezTo>
                  <a:pt x="25" y="1920"/>
                  <a:pt x="32" y="1927"/>
                  <a:pt x="32" y="1936"/>
                </a:cubicBezTo>
                <a:close/>
                <a:moveTo>
                  <a:pt x="32" y="2064"/>
                </a:moveTo>
                <a:lnTo>
                  <a:pt x="32" y="2128"/>
                </a:lnTo>
                <a:cubicBezTo>
                  <a:pt x="32" y="2137"/>
                  <a:pt x="25" y="2144"/>
                  <a:pt x="16" y="2144"/>
                </a:cubicBezTo>
                <a:cubicBezTo>
                  <a:pt x="8" y="2144"/>
                  <a:pt x="0" y="2137"/>
                  <a:pt x="0" y="2128"/>
                </a:cubicBezTo>
                <a:lnTo>
                  <a:pt x="0" y="2064"/>
                </a:lnTo>
                <a:cubicBezTo>
                  <a:pt x="0" y="2055"/>
                  <a:pt x="8" y="2048"/>
                  <a:pt x="16" y="2048"/>
                </a:cubicBezTo>
                <a:cubicBezTo>
                  <a:pt x="25" y="2048"/>
                  <a:pt x="32" y="2055"/>
                  <a:pt x="32" y="2064"/>
                </a:cubicBezTo>
                <a:close/>
                <a:moveTo>
                  <a:pt x="32" y="2192"/>
                </a:moveTo>
                <a:lnTo>
                  <a:pt x="32" y="2256"/>
                </a:lnTo>
                <a:cubicBezTo>
                  <a:pt x="32" y="2265"/>
                  <a:pt x="25" y="2272"/>
                  <a:pt x="16" y="2272"/>
                </a:cubicBezTo>
                <a:cubicBezTo>
                  <a:pt x="8" y="2272"/>
                  <a:pt x="0" y="2265"/>
                  <a:pt x="0" y="2256"/>
                </a:cubicBezTo>
                <a:lnTo>
                  <a:pt x="0" y="2192"/>
                </a:lnTo>
                <a:cubicBezTo>
                  <a:pt x="0" y="2183"/>
                  <a:pt x="8" y="2176"/>
                  <a:pt x="16" y="2176"/>
                </a:cubicBezTo>
                <a:cubicBezTo>
                  <a:pt x="25" y="2176"/>
                  <a:pt x="32" y="2183"/>
                  <a:pt x="32" y="2192"/>
                </a:cubicBezTo>
                <a:close/>
                <a:moveTo>
                  <a:pt x="32" y="2320"/>
                </a:moveTo>
                <a:lnTo>
                  <a:pt x="32" y="2384"/>
                </a:lnTo>
                <a:cubicBezTo>
                  <a:pt x="32" y="2393"/>
                  <a:pt x="25" y="2400"/>
                  <a:pt x="16" y="2400"/>
                </a:cubicBezTo>
                <a:cubicBezTo>
                  <a:pt x="8" y="2400"/>
                  <a:pt x="0" y="2393"/>
                  <a:pt x="0" y="2384"/>
                </a:cubicBezTo>
                <a:lnTo>
                  <a:pt x="0" y="2320"/>
                </a:lnTo>
                <a:cubicBezTo>
                  <a:pt x="0" y="2311"/>
                  <a:pt x="8" y="2304"/>
                  <a:pt x="16" y="2304"/>
                </a:cubicBezTo>
                <a:cubicBezTo>
                  <a:pt x="25" y="2304"/>
                  <a:pt x="32" y="2311"/>
                  <a:pt x="32" y="2320"/>
                </a:cubicBezTo>
                <a:close/>
                <a:moveTo>
                  <a:pt x="32" y="2448"/>
                </a:moveTo>
                <a:lnTo>
                  <a:pt x="32" y="2512"/>
                </a:lnTo>
                <a:cubicBezTo>
                  <a:pt x="32" y="2521"/>
                  <a:pt x="25" y="2528"/>
                  <a:pt x="16" y="2528"/>
                </a:cubicBezTo>
                <a:cubicBezTo>
                  <a:pt x="8" y="2528"/>
                  <a:pt x="0" y="2521"/>
                  <a:pt x="0" y="2512"/>
                </a:cubicBezTo>
                <a:lnTo>
                  <a:pt x="0" y="2448"/>
                </a:lnTo>
                <a:cubicBezTo>
                  <a:pt x="0" y="2439"/>
                  <a:pt x="8" y="2432"/>
                  <a:pt x="16" y="2432"/>
                </a:cubicBezTo>
                <a:cubicBezTo>
                  <a:pt x="25" y="2432"/>
                  <a:pt x="32" y="2439"/>
                  <a:pt x="32" y="2448"/>
                </a:cubicBezTo>
                <a:close/>
                <a:moveTo>
                  <a:pt x="32" y="2576"/>
                </a:moveTo>
                <a:lnTo>
                  <a:pt x="32" y="2640"/>
                </a:lnTo>
                <a:cubicBezTo>
                  <a:pt x="32" y="2649"/>
                  <a:pt x="25" y="2656"/>
                  <a:pt x="16" y="2656"/>
                </a:cubicBezTo>
                <a:cubicBezTo>
                  <a:pt x="8" y="2656"/>
                  <a:pt x="0" y="2649"/>
                  <a:pt x="0" y="2640"/>
                </a:cubicBezTo>
                <a:lnTo>
                  <a:pt x="0" y="2576"/>
                </a:lnTo>
                <a:cubicBezTo>
                  <a:pt x="0" y="2567"/>
                  <a:pt x="8" y="2560"/>
                  <a:pt x="16" y="2560"/>
                </a:cubicBezTo>
                <a:cubicBezTo>
                  <a:pt x="25" y="2560"/>
                  <a:pt x="32" y="2567"/>
                  <a:pt x="32" y="2576"/>
                </a:cubicBezTo>
                <a:close/>
                <a:moveTo>
                  <a:pt x="32" y="2704"/>
                </a:moveTo>
                <a:lnTo>
                  <a:pt x="32" y="2768"/>
                </a:lnTo>
                <a:cubicBezTo>
                  <a:pt x="32" y="2777"/>
                  <a:pt x="25" y="2784"/>
                  <a:pt x="16" y="2784"/>
                </a:cubicBezTo>
                <a:cubicBezTo>
                  <a:pt x="8" y="2784"/>
                  <a:pt x="0" y="2777"/>
                  <a:pt x="0" y="2768"/>
                </a:cubicBezTo>
                <a:lnTo>
                  <a:pt x="0" y="2704"/>
                </a:lnTo>
                <a:cubicBezTo>
                  <a:pt x="0" y="2695"/>
                  <a:pt x="8" y="2688"/>
                  <a:pt x="16" y="2688"/>
                </a:cubicBezTo>
                <a:cubicBezTo>
                  <a:pt x="25" y="2688"/>
                  <a:pt x="32" y="2695"/>
                  <a:pt x="32" y="2704"/>
                </a:cubicBezTo>
                <a:close/>
                <a:moveTo>
                  <a:pt x="32" y="2832"/>
                </a:moveTo>
                <a:lnTo>
                  <a:pt x="32" y="2896"/>
                </a:lnTo>
                <a:cubicBezTo>
                  <a:pt x="32" y="2905"/>
                  <a:pt x="25" y="2912"/>
                  <a:pt x="16" y="2912"/>
                </a:cubicBezTo>
                <a:cubicBezTo>
                  <a:pt x="8" y="2912"/>
                  <a:pt x="0" y="2905"/>
                  <a:pt x="0" y="2896"/>
                </a:cubicBezTo>
                <a:lnTo>
                  <a:pt x="0" y="2832"/>
                </a:lnTo>
                <a:cubicBezTo>
                  <a:pt x="0" y="2823"/>
                  <a:pt x="8" y="2816"/>
                  <a:pt x="16" y="2816"/>
                </a:cubicBezTo>
                <a:cubicBezTo>
                  <a:pt x="25" y="2816"/>
                  <a:pt x="32" y="2823"/>
                  <a:pt x="32" y="2832"/>
                </a:cubicBezTo>
                <a:close/>
                <a:moveTo>
                  <a:pt x="32" y="2960"/>
                </a:moveTo>
                <a:lnTo>
                  <a:pt x="32" y="3024"/>
                </a:lnTo>
                <a:cubicBezTo>
                  <a:pt x="32" y="3033"/>
                  <a:pt x="25" y="3040"/>
                  <a:pt x="16" y="3040"/>
                </a:cubicBezTo>
                <a:cubicBezTo>
                  <a:pt x="8" y="3040"/>
                  <a:pt x="0" y="3033"/>
                  <a:pt x="0" y="3024"/>
                </a:cubicBezTo>
                <a:lnTo>
                  <a:pt x="0" y="2960"/>
                </a:lnTo>
                <a:cubicBezTo>
                  <a:pt x="0" y="2951"/>
                  <a:pt x="8" y="2944"/>
                  <a:pt x="16" y="2944"/>
                </a:cubicBezTo>
                <a:cubicBezTo>
                  <a:pt x="25" y="2944"/>
                  <a:pt x="32" y="2951"/>
                  <a:pt x="32" y="2960"/>
                </a:cubicBezTo>
                <a:close/>
                <a:moveTo>
                  <a:pt x="32" y="3088"/>
                </a:moveTo>
                <a:lnTo>
                  <a:pt x="32" y="3152"/>
                </a:lnTo>
                <a:cubicBezTo>
                  <a:pt x="32" y="3161"/>
                  <a:pt x="25" y="3168"/>
                  <a:pt x="16" y="3168"/>
                </a:cubicBezTo>
                <a:cubicBezTo>
                  <a:pt x="8" y="3168"/>
                  <a:pt x="0" y="3161"/>
                  <a:pt x="0" y="3152"/>
                </a:cubicBezTo>
                <a:lnTo>
                  <a:pt x="0" y="3088"/>
                </a:lnTo>
                <a:cubicBezTo>
                  <a:pt x="0" y="3079"/>
                  <a:pt x="8" y="3072"/>
                  <a:pt x="16" y="3072"/>
                </a:cubicBezTo>
                <a:cubicBezTo>
                  <a:pt x="25" y="3072"/>
                  <a:pt x="32" y="3079"/>
                  <a:pt x="32" y="3088"/>
                </a:cubicBezTo>
                <a:close/>
                <a:moveTo>
                  <a:pt x="32" y="3216"/>
                </a:moveTo>
                <a:lnTo>
                  <a:pt x="32" y="3280"/>
                </a:lnTo>
                <a:cubicBezTo>
                  <a:pt x="32" y="3289"/>
                  <a:pt x="25" y="3296"/>
                  <a:pt x="16" y="3296"/>
                </a:cubicBezTo>
                <a:cubicBezTo>
                  <a:pt x="8" y="3296"/>
                  <a:pt x="0" y="3289"/>
                  <a:pt x="0" y="3280"/>
                </a:cubicBezTo>
                <a:lnTo>
                  <a:pt x="0" y="3216"/>
                </a:lnTo>
                <a:cubicBezTo>
                  <a:pt x="0" y="3207"/>
                  <a:pt x="8" y="3200"/>
                  <a:pt x="16" y="3200"/>
                </a:cubicBezTo>
                <a:cubicBezTo>
                  <a:pt x="25" y="3200"/>
                  <a:pt x="32" y="3207"/>
                  <a:pt x="32" y="3216"/>
                </a:cubicBezTo>
                <a:close/>
                <a:moveTo>
                  <a:pt x="32" y="3344"/>
                </a:moveTo>
                <a:lnTo>
                  <a:pt x="32" y="3408"/>
                </a:lnTo>
                <a:cubicBezTo>
                  <a:pt x="32" y="3417"/>
                  <a:pt x="25" y="3424"/>
                  <a:pt x="16" y="3424"/>
                </a:cubicBezTo>
                <a:cubicBezTo>
                  <a:pt x="8" y="3424"/>
                  <a:pt x="0" y="3417"/>
                  <a:pt x="0" y="3408"/>
                </a:cubicBezTo>
                <a:lnTo>
                  <a:pt x="0" y="3344"/>
                </a:lnTo>
                <a:cubicBezTo>
                  <a:pt x="0" y="3335"/>
                  <a:pt x="8" y="3328"/>
                  <a:pt x="16" y="3328"/>
                </a:cubicBezTo>
                <a:cubicBezTo>
                  <a:pt x="25" y="3328"/>
                  <a:pt x="32" y="3335"/>
                  <a:pt x="32" y="3344"/>
                </a:cubicBezTo>
                <a:close/>
                <a:moveTo>
                  <a:pt x="32" y="3472"/>
                </a:moveTo>
                <a:lnTo>
                  <a:pt x="32" y="3536"/>
                </a:lnTo>
                <a:cubicBezTo>
                  <a:pt x="32" y="3545"/>
                  <a:pt x="25" y="3552"/>
                  <a:pt x="16" y="3552"/>
                </a:cubicBezTo>
                <a:cubicBezTo>
                  <a:pt x="8" y="3552"/>
                  <a:pt x="0" y="3545"/>
                  <a:pt x="0" y="3536"/>
                </a:cubicBezTo>
                <a:lnTo>
                  <a:pt x="0" y="3472"/>
                </a:lnTo>
                <a:cubicBezTo>
                  <a:pt x="0" y="3463"/>
                  <a:pt x="8" y="3456"/>
                  <a:pt x="16" y="3456"/>
                </a:cubicBezTo>
                <a:cubicBezTo>
                  <a:pt x="25" y="3456"/>
                  <a:pt x="32" y="3463"/>
                  <a:pt x="32" y="3472"/>
                </a:cubicBezTo>
                <a:close/>
                <a:moveTo>
                  <a:pt x="32" y="3600"/>
                </a:moveTo>
                <a:lnTo>
                  <a:pt x="32" y="3664"/>
                </a:lnTo>
                <a:cubicBezTo>
                  <a:pt x="32" y="3673"/>
                  <a:pt x="25" y="3680"/>
                  <a:pt x="16" y="3680"/>
                </a:cubicBezTo>
                <a:cubicBezTo>
                  <a:pt x="8" y="3680"/>
                  <a:pt x="0" y="3673"/>
                  <a:pt x="0" y="3664"/>
                </a:cubicBezTo>
                <a:lnTo>
                  <a:pt x="0" y="3600"/>
                </a:lnTo>
                <a:cubicBezTo>
                  <a:pt x="0" y="3591"/>
                  <a:pt x="8" y="3584"/>
                  <a:pt x="16" y="3584"/>
                </a:cubicBezTo>
                <a:cubicBezTo>
                  <a:pt x="25" y="3584"/>
                  <a:pt x="32" y="3591"/>
                  <a:pt x="32" y="3600"/>
                </a:cubicBezTo>
                <a:close/>
                <a:moveTo>
                  <a:pt x="32" y="3728"/>
                </a:moveTo>
                <a:lnTo>
                  <a:pt x="32" y="3792"/>
                </a:lnTo>
                <a:cubicBezTo>
                  <a:pt x="32" y="3801"/>
                  <a:pt x="25" y="3808"/>
                  <a:pt x="16" y="3808"/>
                </a:cubicBezTo>
                <a:cubicBezTo>
                  <a:pt x="8" y="3808"/>
                  <a:pt x="0" y="3801"/>
                  <a:pt x="0" y="3792"/>
                </a:cubicBezTo>
                <a:lnTo>
                  <a:pt x="0" y="3728"/>
                </a:lnTo>
                <a:cubicBezTo>
                  <a:pt x="0" y="3719"/>
                  <a:pt x="8" y="3712"/>
                  <a:pt x="16" y="3712"/>
                </a:cubicBezTo>
                <a:cubicBezTo>
                  <a:pt x="25" y="3712"/>
                  <a:pt x="32" y="3719"/>
                  <a:pt x="32" y="3728"/>
                </a:cubicBezTo>
                <a:close/>
                <a:moveTo>
                  <a:pt x="32" y="3856"/>
                </a:moveTo>
                <a:lnTo>
                  <a:pt x="32" y="3920"/>
                </a:lnTo>
                <a:cubicBezTo>
                  <a:pt x="32" y="3929"/>
                  <a:pt x="25" y="3936"/>
                  <a:pt x="16" y="3936"/>
                </a:cubicBezTo>
                <a:cubicBezTo>
                  <a:pt x="8" y="3936"/>
                  <a:pt x="0" y="3929"/>
                  <a:pt x="0" y="3920"/>
                </a:cubicBezTo>
                <a:lnTo>
                  <a:pt x="0" y="3856"/>
                </a:lnTo>
                <a:cubicBezTo>
                  <a:pt x="0" y="3847"/>
                  <a:pt x="8" y="3840"/>
                  <a:pt x="16" y="3840"/>
                </a:cubicBezTo>
                <a:cubicBezTo>
                  <a:pt x="25" y="3840"/>
                  <a:pt x="32" y="3847"/>
                  <a:pt x="32" y="3856"/>
                </a:cubicBezTo>
                <a:close/>
                <a:moveTo>
                  <a:pt x="32" y="3984"/>
                </a:moveTo>
                <a:lnTo>
                  <a:pt x="32" y="4048"/>
                </a:lnTo>
                <a:cubicBezTo>
                  <a:pt x="32" y="4057"/>
                  <a:pt x="25" y="4064"/>
                  <a:pt x="16" y="4064"/>
                </a:cubicBezTo>
                <a:cubicBezTo>
                  <a:pt x="8" y="4064"/>
                  <a:pt x="0" y="4057"/>
                  <a:pt x="0" y="4048"/>
                </a:cubicBezTo>
                <a:lnTo>
                  <a:pt x="0" y="3984"/>
                </a:lnTo>
                <a:cubicBezTo>
                  <a:pt x="0" y="3975"/>
                  <a:pt x="8" y="3968"/>
                  <a:pt x="16" y="3968"/>
                </a:cubicBezTo>
                <a:cubicBezTo>
                  <a:pt x="25" y="3968"/>
                  <a:pt x="32" y="3975"/>
                  <a:pt x="32" y="3984"/>
                </a:cubicBezTo>
                <a:close/>
                <a:moveTo>
                  <a:pt x="32" y="4112"/>
                </a:moveTo>
                <a:lnTo>
                  <a:pt x="32" y="4176"/>
                </a:lnTo>
                <a:cubicBezTo>
                  <a:pt x="32" y="4185"/>
                  <a:pt x="25" y="4192"/>
                  <a:pt x="16" y="4192"/>
                </a:cubicBezTo>
                <a:cubicBezTo>
                  <a:pt x="8" y="4192"/>
                  <a:pt x="0" y="4185"/>
                  <a:pt x="0" y="4176"/>
                </a:cubicBezTo>
                <a:lnTo>
                  <a:pt x="0" y="4112"/>
                </a:lnTo>
                <a:cubicBezTo>
                  <a:pt x="0" y="4103"/>
                  <a:pt x="8" y="4096"/>
                  <a:pt x="16" y="4096"/>
                </a:cubicBezTo>
                <a:cubicBezTo>
                  <a:pt x="25" y="4096"/>
                  <a:pt x="32" y="4103"/>
                  <a:pt x="32" y="4112"/>
                </a:cubicBezTo>
                <a:close/>
                <a:moveTo>
                  <a:pt x="32" y="4240"/>
                </a:moveTo>
                <a:lnTo>
                  <a:pt x="32" y="4304"/>
                </a:lnTo>
                <a:cubicBezTo>
                  <a:pt x="32" y="4313"/>
                  <a:pt x="25" y="4320"/>
                  <a:pt x="16" y="4320"/>
                </a:cubicBezTo>
                <a:cubicBezTo>
                  <a:pt x="8" y="4320"/>
                  <a:pt x="0" y="4313"/>
                  <a:pt x="0" y="4304"/>
                </a:cubicBezTo>
                <a:lnTo>
                  <a:pt x="0" y="4240"/>
                </a:lnTo>
                <a:cubicBezTo>
                  <a:pt x="0" y="4231"/>
                  <a:pt x="8" y="4224"/>
                  <a:pt x="16" y="4224"/>
                </a:cubicBezTo>
                <a:cubicBezTo>
                  <a:pt x="25" y="4224"/>
                  <a:pt x="32" y="4231"/>
                  <a:pt x="32" y="4240"/>
                </a:cubicBezTo>
                <a:close/>
                <a:moveTo>
                  <a:pt x="32" y="4368"/>
                </a:moveTo>
                <a:lnTo>
                  <a:pt x="32" y="4432"/>
                </a:lnTo>
                <a:cubicBezTo>
                  <a:pt x="32" y="4441"/>
                  <a:pt x="25" y="4448"/>
                  <a:pt x="16" y="4448"/>
                </a:cubicBezTo>
                <a:cubicBezTo>
                  <a:pt x="8" y="4448"/>
                  <a:pt x="0" y="4441"/>
                  <a:pt x="0" y="4432"/>
                </a:cubicBezTo>
                <a:lnTo>
                  <a:pt x="0" y="4368"/>
                </a:lnTo>
                <a:cubicBezTo>
                  <a:pt x="0" y="4359"/>
                  <a:pt x="8" y="4352"/>
                  <a:pt x="16" y="4352"/>
                </a:cubicBezTo>
                <a:cubicBezTo>
                  <a:pt x="25" y="4352"/>
                  <a:pt x="32" y="4359"/>
                  <a:pt x="32" y="4368"/>
                </a:cubicBezTo>
                <a:close/>
                <a:moveTo>
                  <a:pt x="32" y="4496"/>
                </a:moveTo>
                <a:lnTo>
                  <a:pt x="32" y="4560"/>
                </a:lnTo>
                <a:cubicBezTo>
                  <a:pt x="32" y="4569"/>
                  <a:pt x="25" y="4576"/>
                  <a:pt x="16" y="4576"/>
                </a:cubicBezTo>
                <a:cubicBezTo>
                  <a:pt x="8" y="4576"/>
                  <a:pt x="0" y="4569"/>
                  <a:pt x="0" y="4560"/>
                </a:cubicBezTo>
                <a:lnTo>
                  <a:pt x="0" y="4496"/>
                </a:lnTo>
                <a:cubicBezTo>
                  <a:pt x="0" y="4487"/>
                  <a:pt x="8" y="4480"/>
                  <a:pt x="16" y="4480"/>
                </a:cubicBezTo>
                <a:cubicBezTo>
                  <a:pt x="25" y="4480"/>
                  <a:pt x="32" y="4487"/>
                  <a:pt x="32" y="4496"/>
                </a:cubicBezTo>
                <a:close/>
                <a:moveTo>
                  <a:pt x="32" y="4624"/>
                </a:moveTo>
                <a:lnTo>
                  <a:pt x="32" y="4688"/>
                </a:lnTo>
                <a:cubicBezTo>
                  <a:pt x="32" y="4697"/>
                  <a:pt x="25" y="4704"/>
                  <a:pt x="16" y="4704"/>
                </a:cubicBezTo>
                <a:cubicBezTo>
                  <a:pt x="8" y="4704"/>
                  <a:pt x="0" y="4697"/>
                  <a:pt x="0" y="4688"/>
                </a:cubicBezTo>
                <a:lnTo>
                  <a:pt x="0" y="4624"/>
                </a:lnTo>
                <a:cubicBezTo>
                  <a:pt x="0" y="4615"/>
                  <a:pt x="8" y="4608"/>
                  <a:pt x="16" y="4608"/>
                </a:cubicBezTo>
                <a:cubicBezTo>
                  <a:pt x="25" y="4608"/>
                  <a:pt x="32" y="4615"/>
                  <a:pt x="32" y="4624"/>
                </a:cubicBezTo>
                <a:close/>
                <a:moveTo>
                  <a:pt x="32" y="4752"/>
                </a:moveTo>
                <a:lnTo>
                  <a:pt x="32" y="4816"/>
                </a:lnTo>
                <a:cubicBezTo>
                  <a:pt x="32" y="4825"/>
                  <a:pt x="25" y="4832"/>
                  <a:pt x="16" y="4832"/>
                </a:cubicBezTo>
                <a:cubicBezTo>
                  <a:pt x="8" y="4832"/>
                  <a:pt x="0" y="4825"/>
                  <a:pt x="0" y="4816"/>
                </a:cubicBezTo>
                <a:lnTo>
                  <a:pt x="0" y="4752"/>
                </a:lnTo>
                <a:cubicBezTo>
                  <a:pt x="0" y="4743"/>
                  <a:pt x="8" y="4736"/>
                  <a:pt x="16" y="4736"/>
                </a:cubicBezTo>
                <a:cubicBezTo>
                  <a:pt x="25" y="4736"/>
                  <a:pt x="32" y="4743"/>
                  <a:pt x="32" y="4752"/>
                </a:cubicBezTo>
                <a:close/>
                <a:moveTo>
                  <a:pt x="32" y="4880"/>
                </a:moveTo>
                <a:lnTo>
                  <a:pt x="32" y="4944"/>
                </a:lnTo>
                <a:cubicBezTo>
                  <a:pt x="32" y="4953"/>
                  <a:pt x="25" y="4960"/>
                  <a:pt x="16" y="4960"/>
                </a:cubicBezTo>
                <a:cubicBezTo>
                  <a:pt x="8" y="4960"/>
                  <a:pt x="0" y="4953"/>
                  <a:pt x="0" y="4944"/>
                </a:cubicBezTo>
                <a:lnTo>
                  <a:pt x="0" y="4880"/>
                </a:lnTo>
                <a:cubicBezTo>
                  <a:pt x="0" y="4871"/>
                  <a:pt x="8" y="4864"/>
                  <a:pt x="16" y="4864"/>
                </a:cubicBezTo>
                <a:cubicBezTo>
                  <a:pt x="25" y="4864"/>
                  <a:pt x="32" y="4871"/>
                  <a:pt x="32" y="4880"/>
                </a:cubicBezTo>
                <a:close/>
                <a:moveTo>
                  <a:pt x="32" y="5008"/>
                </a:moveTo>
                <a:lnTo>
                  <a:pt x="32" y="5072"/>
                </a:lnTo>
                <a:cubicBezTo>
                  <a:pt x="32" y="5081"/>
                  <a:pt x="25" y="5088"/>
                  <a:pt x="16" y="5088"/>
                </a:cubicBezTo>
                <a:cubicBezTo>
                  <a:pt x="8" y="5088"/>
                  <a:pt x="0" y="5081"/>
                  <a:pt x="0" y="5072"/>
                </a:cubicBezTo>
                <a:lnTo>
                  <a:pt x="0" y="5008"/>
                </a:lnTo>
                <a:cubicBezTo>
                  <a:pt x="0" y="4999"/>
                  <a:pt x="8" y="4992"/>
                  <a:pt x="16" y="4992"/>
                </a:cubicBezTo>
                <a:cubicBezTo>
                  <a:pt x="25" y="4992"/>
                  <a:pt x="32" y="4999"/>
                  <a:pt x="32" y="5008"/>
                </a:cubicBezTo>
                <a:close/>
                <a:moveTo>
                  <a:pt x="32" y="5136"/>
                </a:moveTo>
                <a:lnTo>
                  <a:pt x="32" y="5200"/>
                </a:lnTo>
                <a:cubicBezTo>
                  <a:pt x="32" y="5209"/>
                  <a:pt x="25" y="5216"/>
                  <a:pt x="16" y="5216"/>
                </a:cubicBezTo>
                <a:cubicBezTo>
                  <a:pt x="8" y="5216"/>
                  <a:pt x="0" y="5209"/>
                  <a:pt x="0" y="5200"/>
                </a:cubicBezTo>
                <a:lnTo>
                  <a:pt x="0" y="5136"/>
                </a:lnTo>
                <a:cubicBezTo>
                  <a:pt x="0" y="5127"/>
                  <a:pt x="8" y="5120"/>
                  <a:pt x="16" y="5120"/>
                </a:cubicBezTo>
                <a:cubicBezTo>
                  <a:pt x="25" y="5120"/>
                  <a:pt x="32" y="5127"/>
                  <a:pt x="32" y="5136"/>
                </a:cubicBezTo>
                <a:close/>
                <a:moveTo>
                  <a:pt x="32" y="5264"/>
                </a:moveTo>
                <a:lnTo>
                  <a:pt x="32" y="5328"/>
                </a:lnTo>
                <a:cubicBezTo>
                  <a:pt x="32" y="5337"/>
                  <a:pt x="25" y="5344"/>
                  <a:pt x="16" y="5344"/>
                </a:cubicBezTo>
                <a:cubicBezTo>
                  <a:pt x="8" y="5344"/>
                  <a:pt x="0" y="5337"/>
                  <a:pt x="0" y="5328"/>
                </a:cubicBezTo>
                <a:lnTo>
                  <a:pt x="0" y="5264"/>
                </a:lnTo>
                <a:cubicBezTo>
                  <a:pt x="0" y="5255"/>
                  <a:pt x="8" y="5248"/>
                  <a:pt x="16" y="5248"/>
                </a:cubicBezTo>
                <a:cubicBezTo>
                  <a:pt x="25" y="5248"/>
                  <a:pt x="32" y="5255"/>
                  <a:pt x="32" y="5264"/>
                </a:cubicBezTo>
                <a:close/>
                <a:moveTo>
                  <a:pt x="32" y="5392"/>
                </a:moveTo>
                <a:lnTo>
                  <a:pt x="32" y="5456"/>
                </a:lnTo>
                <a:cubicBezTo>
                  <a:pt x="32" y="5465"/>
                  <a:pt x="25" y="5472"/>
                  <a:pt x="16" y="5472"/>
                </a:cubicBezTo>
                <a:cubicBezTo>
                  <a:pt x="8" y="5472"/>
                  <a:pt x="0" y="5465"/>
                  <a:pt x="0" y="5456"/>
                </a:cubicBezTo>
                <a:lnTo>
                  <a:pt x="0" y="5392"/>
                </a:lnTo>
                <a:cubicBezTo>
                  <a:pt x="0" y="5383"/>
                  <a:pt x="8" y="5376"/>
                  <a:pt x="16" y="5376"/>
                </a:cubicBezTo>
                <a:cubicBezTo>
                  <a:pt x="25" y="5376"/>
                  <a:pt x="32" y="5383"/>
                  <a:pt x="32" y="5392"/>
                </a:cubicBezTo>
                <a:close/>
                <a:moveTo>
                  <a:pt x="32" y="5520"/>
                </a:moveTo>
                <a:lnTo>
                  <a:pt x="32" y="5584"/>
                </a:lnTo>
                <a:cubicBezTo>
                  <a:pt x="32" y="5593"/>
                  <a:pt x="25" y="5600"/>
                  <a:pt x="16" y="5600"/>
                </a:cubicBezTo>
                <a:cubicBezTo>
                  <a:pt x="8" y="5600"/>
                  <a:pt x="0" y="5593"/>
                  <a:pt x="0" y="5584"/>
                </a:cubicBezTo>
                <a:lnTo>
                  <a:pt x="0" y="5520"/>
                </a:lnTo>
                <a:cubicBezTo>
                  <a:pt x="0" y="5511"/>
                  <a:pt x="8" y="5504"/>
                  <a:pt x="16" y="5504"/>
                </a:cubicBezTo>
                <a:cubicBezTo>
                  <a:pt x="25" y="5504"/>
                  <a:pt x="32" y="5511"/>
                  <a:pt x="32" y="5520"/>
                </a:cubicBezTo>
                <a:close/>
                <a:moveTo>
                  <a:pt x="32" y="5648"/>
                </a:moveTo>
                <a:lnTo>
                  <a:pt x="32" y="5712"/>
                </a:lnTo>
                <a:cubicBezTo>
                  <a:pt x="32" y="5721"/>
                  <a:pt x="25" y="5728"/>
                  <a:pt x="16" y="5728"/>
                </a:cubicBezTo>
                <a:cubicBezTo>
                  <a:pt x="8" y="5728"/>
                  <a:pt x="0" y="5721"/>
                  <a:pt x="0" y="5712"/>
                </a:cubicBezTo>
                <a:lnTo>
                  <a:pt x="0" y="5648"/>
                </a:lnTo>
                <a:cubicBezTo>
                  <a:pt x="0" y="5639"/>
                  <a:pt x="8" y="5632"/>
                  <a:pt x="16" y="5632"/>
                </a:cubicBezTo>
                <a:cubicBezTo>
                  <a:pt x="25" y="5632"/>
                  <a:pt x="32" y="5639"/>
                  <a:pt x="32" y="5648"/>
                </a:cubicBezTo>
                <a:close/>
                <a:moveTo>
                  <a:pt x="32" y="5776"/>
                </a:moveTo>
                <a:lnTo>
                  <a:pt x="32" y="5840"/>
                </a:lnTo>
                <a:cubicBezTo>
                  <a:pt x="32" y="5849"/>
                  <a:pt x="25" y="5856"/>
                  <a:pt x="16" y="5856"/>
                </a:cubicBezTo>
                <a:cubicBezTo>
                  <a:pt x="8" y="5856"/>
                  <a:pt x="0" y="5849"/>
                  <a:pt x="0" y="5840"/>
                </a:cubicBezTo>
                <a:lnTo>
                  <a:pt x="0" y="5776"/>
                </a:lnTo>
                <a:cubicBezTo>
                  <a:pt x="0" y="5767"/>
                  <a:pt x="8" y="5760"/>
                  <a:pt x="16" y="5760"/>
                </a:cubicBezTo>
                <a:cubicBezTo>
                  <a:pt x="25" y="5760"/>
                  <a:pt x="32" y="5767"/>
                  <a:pt x="32" y="5776"/>
                </a:cubicBezTo>
                <a:close/>
                <a:moveTo>
                  <a:pt x="32" y="5904"/>
                </a:moveTo>
                <a:lnTo>
                  <a:pt x="32" y="5968"/>
                </a:lnTo>
                <a:cubicBezTo>
                  <a:pt x="32" y="5977"/>
                  <a:pt x="25" y="5984"/>
                  <a:pt x="16" y="5984"/>
                </a:cubicBezTo>
                <a:cubicBezTo>
                  <a:pt x="8" y="5984"/>
                  <a:pt x="0" y="5977"/>
                  <a:pt x="0" y="5968"/>
                </a:cubicBezTo>
                <a:lnTo>
                  <a:pt x="0" y="5904"/>
                </a:lnTo>
                <a:cubicBezTo>
                  <a:pt x="0" y="5895"/>
                  <a:pt x="8" y="5888"/>
                  <a:pt x="16" y="5888"/>
                </a:cubicBezTo>
                <a:cubicBezTo>
                  <a:pt x="25" y="5888"/>
                  <a:pt x="32" y="5895"/>
                  <a:pt x="32" y="5904"/>
                </a:cubicBezTo>
                <a:close/>
                <a:moveTo>
                  <a:pt x="32" y="6032"/>
                </a:moveTo>
                <a:lnTo>
                  <a:pt x="32" y="6096"/>
                </a:lnTo>
                <a:cubicBezTo>
                  <a:pt x="32" y="6105"/>
                  <a:pt x="25" y="6112"/>
                  <a:pt x="16" y="6112"/>
                </a:cubicBezTo>
                <a:cubicBezTo>
                  <a:pt x="8" y="6112"/>
                  <a:pt x="0" y="6105"/>
                  <a:pt x="0" y="6096"/>
                </a:cubicBezTo>
                <a:lnTo>
                  <a:pt x="0" y="6032"/>
                </a:lnTo>
                <a:cubicBezTo>
                  <a:pt x="0" y="6023"/>
                  <a:pt x="8" y="6016"/>
                  <a:pt x="16" y="6016"/>
                </a:cubicBezTo>
                <a:cubicBezTo>
                  <a:pt x="25" y="6016"/>
                  <a:pt x="32" y="6023"/>
                  <a:pt x="32" y="6032"/>
                </a:cubicBezTo>
                <a:close/>
                <a:moveTo>
                  <a:pt x="32" y="6160"/>
                </a:moveTo>
                <a:lnTo>
                  <a:pt x="32" y="6224"/>
                </a:lnTo>
                <a:cubicBezTo>
                  <a:pt x="32" y="6233"/>
                  <a:pt x="25" y="6240"/>
                  <a:pt x="16" y="6240"/>
                </a:cubicBezTo>
                <a:cubicBezTo>
                  <a:pt x="8" y="6240"/>
                  <a:pt x="0" y="6233"/>
                  <a:pt x="0" y="6224"/>
                </a:cubicBezTo>
                <a:lnTo>
                  <a:pt x="0" y="6160"/>
                </a:lnTo>
                <a:cubicBezTo>
                  <a:pt x="0" y="6151"/>
                  <a:pt x="8" y="6144"/>
                  <a:pt x="16" y="6144"/>
                </a:cubicBezTo>
                <a:cubicBezTo>
                  <a:pt x="25" y="6144"/>
                  <a:pt x="32" y="6151"/>
                  <a:pt x="32" y="6160"/>
                </a:cubicBezTo>
                <a:close/>
                <a:moveTo>
                  <a:pt x="32" y="6288"/>
                </a:moveTo>
                <a:lnTo>
                  <a:pt x="32" y="6352"/>
                </a:lnTo>
                <a:cubicBezTo>
                  <a:pt x="32" y="6361"/>
                  <a:pt x="25" y="6368"/>
                  <a:pt x="16" y="6368"/>
                </a:cubicBezTo>
                <a:cubicBezTo>
                  <a:pt x="8" y="6368"/>
                  <a:pt x="0" y="6361"/>
                  <a:pt x="0" y="6352"/>
                </a:cubicBezTo>
                <a:lnTo>
                  <a:pt x="0" y="6288"/>
                </a:lnTo>
                <a:cubicBezTo>
                  <a:pt x="0" y="6279"/>
                  <a:pt x="8" y="6272"/>
                  <a:pt x="16" y="6272"/>
                </a:cubicBezTo>
                <a:cubicBezTo>
                  <a:pt x="25" y="6272"/>
                  <a:pt x="32" y="6279"/>
                  <a:pt x="32" y="6288"/>
                </a:cubicBezTo>
                <a:close/>
                <a:moveTo>
                  <a:pt x="32" y="6416"/>
                </a:moveTo>
                <a:lnTo>
                  <a:pt x="32" y="6480"/>
                </a:lnTo>
                <a:cubicBezTo>
                  <a:pt x="32" y="6489"/>
                  <a:pt x="25" y="6496"/>
                  <a:pt x="16" y="6496"/>
                </a:cubicBezTo>
                <a:cubicBezTo>
                  <a:pt x="8" y="6496"/>
                  <a:pt x="0" y="6489"/>
                  <a:pt x="0" y="6480"/>
                </a:cubicBezTo>
                <a:lnTo>
                  <a:pt x="0" y="6416"/>
                </a:lnTo>
                <a:cubicBezTo>
                  <a:pt x="0" y="6407"/>
                  <a:pt x="8" y="6400"/>
                  <a:pt x="16" y="6400"/>
                </a:cubicBezTo>
                <a:cubicBezTo>
                  <a:pt x="25" y="6400"/>
                  <a:pt x="32" y="6407"/>
                  <a:pt x="32" y="6416"/>
                </a:cubicBezTo>
                <a:close/>
                <a:moveTo>
                  <a:pt x="32" y="6544"/>
                </a:moveTo>
                <a:lnTo>
                  <a:pt x="32" y="6608"/>
                </a:lnTo>
                <a:cubicBezTo>
                  <a:pt x="32" y="6617"/>
                  <a:pt x="25" y="6624"/>
                  <a:pt x="16" y="6624"/>
                </a:cubicBezTo>
                <a:cubicBezTo>
                  <a:pt x="8" y="6624"/>
                  <a:pt x="0" y="6617"/>
                  <a:pt x="0" y="6608"/>
                </a:cubicBezTo>
                <a:lnTo>
                  <a:pt x="0" y="6544"/>
                </a:lnTo>
                <a:cubicBezTo>
                  <a:pt x="0" y="6535"/>
                  <a:pt x="8" y="6528"/>
                  <a:pt x="16" y="6528"/>
                </a:cubicBezTo>
                <a:cubicBezTo>
                  <a:pt x="25" y="6528"/>
                  <a:pt x="32" y="6535"/>
                  <a:pt x="32" y="6544"/>
                </a:cubicBezTo>
                <a:close/>
                <a:moveTo>
                  <a:pt x="32" y="6672"/>
                </a:moveTo>
                <a:lnTo>
                  <a:pt x="32" y="6736"/>
                </a:lnTo>
                <a:cubicBezTo>
                  <a:pt x="32" y="6745"/>
                  <a:pt x="25" y="6752"/>
                  <a:pt x="16" y="6752"/>
                </a:cubicBezTo>
                <a:cubicBezTo>
                  <a:pt x="8" y="6752"/>
                  <a:pt x="0" y="6745"/>
                  <a:pt x="0" y="6736"/>
                </a:cubicBezTo>
                <a:lnTo>
                  <a:pt x="0" y="6672"/>
                </a:lnTo>
                <a:cubicBezTo>
                  <a:pt x="0" y="6663"/>
                  <a:pt x="8" y="6656"/>
                  <a:pt x="16" y="6656"/>
                </a:cubicBezTo>
                <a:cubicBezTo>
                  <a:pt x="25" y="6656"/>
                  <a:pt x="32" y="6663"/>
                  <a:pt x="32" y="6672"/>
                </a:cubicBezTo>
                <a:close/>
                <a:moveTo>
                  <a:pt x="32" y="6800"/>
                </a:moveTo>
                <a:lnTo>
                  <a:pt x="32" y="6864"/>
                </a:lnTo>
                <a:cubicBezTo>
                  <a:pt x="32" y="6873"/>
                  <a:pt x="25" y="6880"/>
                  <a:pt x="16" y="6880"/>
                </a:cubicBezTo>
                <a:cubicBezTo>
                  <a:pt x="8" y="6880"/>
                  <a:pt x="0" y="6873"/>
                  <a:pt x="0" y="6864"/>
                </a:cubicBezTo>
                <a:lnTo>
                  <a:pt x="0" y="6800"/>
                </a:lnTo>
                <a:cubicBezTo>
                  <a:pt x="0" y="6791"/>
                  <a:pt x="8" y="6784"/>
                  <a:pt x="16" y="6784"/>
                </a:cubicBezTo>
                <a:cubicBezTo>
                  <a:pt x="25" y="6784"/>
                  <a:pt x="32" y="6791"/>
                  <a:pt x="32" y="6800"/>
                </a:cubicBezTo>
                <a:close/>
                <a:moveTo>
                  <a:pt x="32" y="6928"/>
                </a:moveTo>
                <a:lnTo>
                  <a:pt x="32" y="6992"/>
                </a:lnTo>
                <a:cubicBezTo>
                  <a:pt x="32" y="7001"/>
                  <a:pt x="25" y="7008"/>
                  <a:pt x="16" y="7008"/>
                </a:cubicBezTo>
                <a:cubicBezTo>
                  <a:pt x="8" y="7008"/>
                  <a:pt x="0" y="7001"/>
                  <a:pt x="0" y="6992"/>
                </a:cubicBezTo>
                <a:lnTo>
                  <a:pt x="0" y="6928"/>
                </a:lnTo>
                <a:cubicBezTo>
                  <a:pt x="0" y="6919"/>
                  <a:pt x="8" y="6912"/>
                  <a:pt x="16" y="6912"/>
                </a:cubicBezTo>
                <a:cubicBezTo>
                  <a:pt x="25" y="6912"/>
                  <a:pt x="32" y="6919"/>
                  <a:pt x="32" y="6928"/>
                </a:cubicBezTo>
                <a:close/>
                <a:moveTo>
                  <a:pt x="32" y="7056"/>
                </a:moveTo>
                <a:lnTo>
                  <a:pt x="32" y="7120"/>
                </a:lnTo>
                <a:cubicBezTo>
                  <a:pt x="32" y="7129"/>
                  <a:pt x="25" y="7136"/>
                  <a:pt x="16" y="7136"/>
                </a:cubicBezTo>
                <a:cubicBezTo>
                  <a:pt x="8" y="7136"/>
                  <a:pt x="0" y="7129"/>
                  <a:pt x="0" y="7120"/>
                </a:cubicBezTo>
                <a:lnTo>
                  <a:pt x="0" y="7056"/>
                </a:lnTo>
                <a:cubicBezTo>
                  <a:pt x="0" y="7047"/>
                  <a:pt x="8" y="7040"/>
                  <a:pt x="16" y="7040"/>
                </a:cubicBezTo>
                <a:cubicBezTo>
                  <a:pt x="25" y="7040"/>
                  <a:pt x="32" y="7047"/>
                  <a:pt x="32" y="7056"/>
                </a:cubicBezTo>
                <a:close/>
                <a:moveTo>
                  <a:pt x="32" y="7184"/>
                </a:moveTo>
                <a:lnTo>
                  <a:pt x="32" y="7248"/>
                </a:lnTo>
                <a:cubicBezTo>
                  <a:pt x="32" y="7257"/>
                  <a:pt x="25" y="7264"/>
                  <a:pt x="16" y="7264"/>
                </a:cubicBezTo>
                <a:cubicBezTo>
                  <a:pt x="8" y="7264"/>
                  <a:pt x="0" y="7257"/>
                  <a:pt x="0" y="7248"/>
                </a:cubicBezTo>
                <a:lnTo>
                  <a:pt x="0" y="7184"/>
                </a:lnTo>
                <a:cubicBezTo>
                  <a:pt x="0" y="7175"/>
                  <a:pt x="8" y="7168"/>
                  <a:pt x="16" y="7168"/>
                </a:cubicBezTo>
                <a:cubicBezTo>
                  <a:pt x="25" y="7168"/>
                  <a:pt x="32" y="7175"/>
                  <a:pt x="32" y="7184"/>
                </a:cubicBezTo>
                <a:close/>
                <a:moveTo>
                  <a:pt x="32" y="7312"/>
                </a:moveTo>
                <a:lnTo>
                  <a:pt x="32" y="7373"/>
                </a:lnTo>
                <a:lnTo>
                  <a:pt x="9" y="7359"/>
                </a:lnTo>
                <a:lnTo>
                  <a:pt x="11" y="7358"/>
                </a:lnTo>
                <a:cubicBezTo>
                  <a:pt x="18" y="7354"/>
                  <a:pt x="28" y="7357"/>
                  <a:pt x="33" y="7365"/>
                </a:cubicBezTo>
                <a:cubicBezTo>
                  <a:pt x="37" y="7372"/>
                  <a:pt x="34" y="7382"/>
                  <a:pt x="26" y="7386"/>
                </a:cubicBezTo>
                <a:lnTo>
                  <a:pt x="24" y="7387"/>
                </a:lnTo>
                <a:cubicBezTo>
                  <a:pt x="19" y="7390"/>
                  <a:pt x="13" y="7390"/>
                  <a:pt x="8" y="7387"/>
                </a:cubicBezTo>
                <a:cubicBezTo>
                  <a:pt x="3" y="7384"/>
                  <a:pt x="0" y="7379"/>
                  <a:pt x="0" y="7373"/>
                </a:cubicBezTo>
                <a:lnTo>
                  <a:pt x="0" y="7312"/>
                </a:lnTo>
                <a:cubicBezTo>
                  <a:pt x="0" y="7303"/>
                  <a:pt x="8" y="7296"/>
                  <a:pt x="16" y="7296"/>
                </a:cubicBezTo>
                <a:cubicBezTo>
                  <a:pt x="25" y="7296"/>
                  <a:pt x="32" y="7303"/>
                  <a:pt x="32" y="7312"/>
                </a:cubicBezTo>
                <a:close/>
                <a:moveTo>
                  <a:pt x="67" y="7327"/>
                </a:moveTo>
                <a:lnTo>
                  <a:pt x="123" y="7296"/>
                </a:lnTo>
                <a:cubicBezTo>
                  <a:pt x="130" y="7292"/>
                  <a:pt x="140" y="7294"/>
                  <a:pt x="144" y="7302"/>
                </a:cubicBezTo>
                <a:cubicBezTo>
                  <a:pt x="149" y="7310"/>
                  <a:pt x="146" y="7320"/>
                  <a:pt x="138" y="7324"/>
                </a:cubicBezTo>
                <a:lnTo>
                  <a:pt x="82" y="7355"/>
                </a:lnTo>
                <a:cubicBezTo>
                  <a:pt x="75" y="7359"/>
                  <a:pt x="65" y="7357"/>
                  <a:pt x="60" y="7349"/>
                </a:cubicBezTo>
                <a:cubicBezTo>
                  <a:pt x="56" y="7341"/>
                  <a:pt x="59" y="7331"/>
                  <a:pt x="67" y="7327"/>
                </a:cubicBezTo>
                <a:close/>
                <a:moveTo>
                  <a:pt x="178" y="7265"/>
                </a:moveTo>
                <a:lnTo>
                  <a:pt x="234" y="7234"/>
                </a:lnTo>
                <a:cubicBezTo>
                  <a:pt x="242" y="7229"/>
                  <a:pt x="252" y="7232"/>
                  <a:pt x="256" y="7240"/>
                </a:cubicBezTo>
                <a:cubicBezTo>
                  <a:pt x="260" y="7247"/>
                  <a:pt x="258" y="7257"/>
                  <a:pt x="250" y="7261"/>
                </a:cubicBezTo>
                <a:lnTo>
                  <a:pt x="194" y="7293"/>
                </a:lnTo>
                <a:cubicBezTo>
                  <a:pt x="186" y="7297"/>
                  <a:pt x="177" y="7294"/>
                  <a:pt x="172" y="7287"/>
                </a:cubicBezTo>
                <a:cubicBezTo>
                  <a:pt x="168" y="7279"/>
                  <a:pt x="171" y="7269"/>
                  <a:pt x="178" y="7265"/>
                </a:cubicBezTo>
                <a:close/>
                <a:moveTo>
                  <a:pt x="290" y="7202"/>
                </a:moveTo>
                <a:lnTo>
                  <a:pt x="346" y="7171"/>
                </a:lnTo>
                <a:cubicBezTo>
                  <a:pt x="354" y="7167"/>
                  <a:pt x="363" y="7170"/>
                  <a:pt x="368" y="7177"/>
                </a:cubicBezTo>
                <a:cubicBezTo>
                  <a:pt x="372" y="7185"/>
                  <a:pt x="369" y="7195"/>
                  <a:pt x="362" y="7199"/>
                </a:cubicBezTo>
                <a:lnTo>
                  <a:pt x="306" y="7230"/>
                </a:lnTo>
                <a:cubicBezTo>
                  <a:pt x="298" y="7235"/>
                  <a:pt x="288" y="7232"/>
                  <a:pt x="284" y="7224"/>
                </a:cubicBezTo>
                <a:cubicBezTo>
                  <a:pt x="280" y="7216"/>
                  <a:pt x="282" y="7207"/>
                  <a:pt x="290" y="7202"/>
                </a:cubicBezTo>
                <a:close/>
                <a:moveTo>
                  <a:pt x="402" y="7140"/>
                </a:moveTo>
                <a:lnTo>
                  <a:pt x="458" y="7109"/>
                </a:lnTo>
                <a:cubicBezTo>
                  <a:pt x="466" y="7104"/>
                  <a:pt x="475" y="7107"/>
                  <a:pt x="480" y="7115"/>
                </a:cubicBezTo>
                <a:cubicBezTo>
                  <a:pt x="484" y="7123"/>
                  <a:pt x="481" y="7132"/>
                  <a:pt x="473" y="7137"/>
                </a:cubicBezTo>
                <a:lnTo>
                  <a:pt x="418" y="7168"/>
                </a:lnTo>
                <a:cubicBezTo>
                  <a:pt x="410" y="7172"/>
                  <a:pt x="400" y="7169"/>
                  <a:pt x="396" y="7162"/>
                </a:cubicBezTo>
                <a:cubicBezTo>
                  <a:pt x="391" y="7154"/>
                  <a:pt x="394" y="7144"/>
                  <a:pt x="402" y="7140"/>
                </a:cubicBezTo>
                <a:close/>
                <a:moveTo>
                  <a:pt x="514" y="7078"/>
                </a:moveTo>
                <a:lnTo>
                  <a:pt x="570" y="7046"/>
                </a:lnTo>
                <a:cubicBezTo>
                  <a:pt x="577" y="7042"/>
                  <a:pt x="587" y="7045"/>
                  <a:pt x="591" y="7053"/>
                </a:cubicBezTo>
                <a:cubicBezTo>
                  <a:pt x="596" y="7060"/>
                  <a:pt x="593" y="7070"/>
                  <a:pt x="585" y="7074"/>
                </a:cubicBezTo>
                <a:lnTo>
                  <a:pt x="529" y="7106"/>
                </a:lnTo>
                <a:cubicBezTo>
                  <a:pt x="522" y="7110"/>
                  <a:pt x="512" y="7107"/>
                  <a:pt x="508" y="7099"/>
                </a:cubicBezTo>
                <a:cubicBezTo>
                  <a:pt x="503" y="7092"/>
                  <a:pt x="506" y="7082"/>
                  <a:pt x="514" y="7078"/>
                </a:cubicBezTo>
                <a:close/>
                <a:moveTo>
                  <a:pt x="625" y="7015"/>
                </a:moveTo>
                <a:lnTo>
                  <a:pt x="681" y="6984"/>
                </a:lnTo>
                <a:cubicBezTo>
                  <a:pt x="689" y="6980"/>
                  <a:pt x="699" y="6982"/>
                  <a:pt x="703" y="6990"/>
                </a:cubicBezTo>
                <a:cubicBezTo>
                  <a:pt x="707" y="6998"/>
                  <a:pt x="705" y="7008"/>
                  <a:pt x="697" y="7012"/>
                </a:cubicBezTo>
                <a:lnTo>
                  <a:pt x="641" y="7043"/>
                </a:lnTo>
                <a:cubicBezTo>
                  <a:pt x="633" y="7047"/>
                  <a:pt x="624" y="7045"/>
                  <a:pt x="619" y="7037"/>
                </a:cubicBezTo>
                <a:cubicBezTo>
                  <a:pt x="615" y="7029"/>
                  <a:pt x="618" y="7019"/>
                  <a:pt x="625" y="7015"/>
                </a:cubicBezTo>
                <a:close/>
                <a:moveTo>
                  <a:pt x="737" y="6953"/>
                </a:moveTo>
                <a:lnTo>
                  <a:pt x="793" y="6922"/>
                </a:lnTo>
                <a:cubicBezTo>
                  <a:pt x="801" y="6917"/>
                  <a:pt x="811" y="6920"/>
                  <a:pt x="815" y="6928"/>
                </a:cubicBezTo>
                <a:cubicBezTo>
                  <a:pt x="819" y="6935"/>
                  <a:pt x="816" y="6945"/>
                  <a:pt x="809" y="6950"/>
                </a:cubicBezTo>
                <a:lnTo>
                  <a:pt x="753" y="6981"/>
                </a:lnTo>
                <a:cubicBezTo>
                  <a:pt x="745" y="6985"/>
                  <a:pt x="735" y="6982"/>
                  <a:pt x="731" y="6975"/>
                </a:cubicBezTo>
                <a:cubicBezTo>
                  <a:pt x="727" y="6967"/>
                  <a:pt x="729" y="6957"/>
                  <a:pt x="737" y="6953"/>
                </a:cubicBezTo>
                <a:close/>
                <a:moveTo>
                  <a:pt x="849" y="6890"/>
                </a:moveTo>
                <a:lnTo>
                  <a:pt x="905" y="6859"/>
                </a:lnTo>
                <a:cubicBezTo>
                  <a:pt x="913" y="6855"/>
                  <a:pt x="922" y="6858"/>
                  <a:pt x="927" y="6865"/>
                </a:cubicBezTo>
                <a:cubicBezTo>
                  <a:pt x="931" y="6873"/>
                  <a:pt x="928" y="6883"/>
                  <a:pt x="920" y="6887"/>
                </a:cubicBezTo>
                <a:lnTo>
                  <a:pt x="865" y="6918"/>
                </a:lnTo>
                <a:cubicBezTo>
                  <a:pt x="857" y="6923"/>
                  <a:pt x="847" y="6920"/>
                  <a:pt x="843" y="6912"/>
                </a:cubicBezTo>
                <a:cubicBezTo>
                  <a:pt x="838" y="6904"/>
                  <a:pt x="841" y="6895"/>
                  <a:pt x="849" y="6890"/>
                </a:cubicBezTo>
                <a:close/>
                <a:moveTo>
                  <a:pt x="961" y="6828"/>
                </a:moveTo>
                <a:lnTo>
                  <a:pt x="1017" y="6797"/>
                </a:lnTo>
                <a:cubicBezTo>
                  <a:pt x="1024" y="6793"/>
                  <a:pt x="1034" y="6795"/>
                  <a:pt x="1038" y="6803"/>
                </a:cubicBezTo>
                <a:cubicBezTo>
                  <a:pt x="1043" y="6811"/>
                  <a:pt x="1040" y="6820"/>
                  <a:pt x="1032" y="6825"/>
                </a:cubicBezTo>
                <a:lnTo>
                  <a:pt x="976" y="6856"/>
                </a:lnTo>
                <a:cubicBezTo>
                  <a:pt x="969" y="6860"/>
                  <a:pt x="959" y="6857"/>
                  <a:pt x="955" y="6850"/>
                </a:cubicBezTo>
                <a:cubicBezTo>
                  <a:pt x="950" y="6842"/>
                  <a:pt x="953" y="6832"/>
                  <a:pt x="961" y="6828"/>
                </a:cubicBezTo>
                <a:close/>
                <a:moveTo>
                  <a:pt x="1072" y="6766"/>
                </a:moveTo>
                <a:lnTo>
                  <a:pt x="1128" y="6734"/>
                </a:lnTo>
                <a:cubicBezTo>
                  <a:pt x="1136" y="6730"/>
                  <a:pt x="1146" y="6733"/>
                  <a:pt x="1150" y="6741"/>
                </a:cubicBezTo>
                <a:cubicBezTo>
                  <a:pt x="1154" y="6748"/>
                  <a:pt x="1152" y="6758"/>
                  <a:pt x="1144" y="6762"/>
                </a:cubicBezTo>
                <a:lnTo>
                  <a:pt x="1088" y="6794"/>
                </a:lnTo>
                <a:cubicBezTo>
                  <a:pt x="1080" y="6798"/>
                  <a:pt x="1071" y="6795"/>
                  <a:pt x="1066" y="6787"/>
                </a:cubicBezTo>
                <a:cubicBezTo>
                  <a:pt x="1062" y="6780"/>
                  <a:pt x="1065" y="6770"/>
                  <a:pt x="1072" y="6766"/>
                </a:cubicBezTo>
                <a:close/>
                <a:moveTo>
                  <a:pt x="1184" y="6703"/>
                </a:moveTo>
                <a:lnTo>
                  <a:pt x="1240" y="6672"/>
                </a:lnTo>
                <a:cubicBezTo>
                  <a:pt x="1248" y="6668"/>
                  <a:pt x="1258" y="6670"/>
                  <a:pt x="1262" y="6678"/>
                </a:cubicBezTo>
                <a:cubicBezTo>
                  <a:pt x="1266" y="6686"/>
                  <a:pt x="1263" y="6696"/>
                  <a:pt x="1256" y="6700"/>
                </a:cubicBezTo>
                <a:lnTo>
                  <a:pt x="1200" y="6731"/>
                </a:lnTo>
                <a:cubicBezTo>
                  <a:pt x="1192" y="6735"/>
                  <a:pt x="1182" y="6733"/>
                  <a:pt x="1178" y="6725"/>
                </a:cubicBezTo>
                <a:cubicBezTo>
                  <a:pt x="1174" y="6717"/>
                  <a:pt x="1177" y="6708"/>
                  <a:pt x="1184" y="6703"/>
                </a:cubicBezTo>
                <a:close/>
                <a:moveTo>
                  <a:pt x="1296" y="6641"/>
                </a:moveTo>
                <a:lnTo>
                  <a:pt x="1352" y="6610"/>
                </a:lnTo>
                <a:cubicBezTo>
                  <a:pt x="1360" y="6605"/>
                  <a:pt x="1369" y="6608"/>
                  <a:pt x="1374" y="6616"/>
                </a:cubicBezTo>
                <a:cubicBezTo>
                  <a:pt x="1378" y="6624"/>
                  <a:pt x="1375" y="6633"/>
                  <a:pt x="1368" y="6638"/>
                </a:cubicBezTo>
                <a:lnTo>
                  <a:pt x="1312" y="6669"/>
                </a:lnTo>
                <a:cubicBezTo>
                  <a:pt x="1304" y="6673"/>
                  <a:pt x="1294" y="6670"/>
                  <a:pt x="1290" y="6663"/>
                </a:cubicBezTo>
                <a:cubicBezTo>
                  <a:pt x="1286" y="6655"/>
                  <a:pt x="1288" y="6645"/>
                  <a:pt x="1296" y="6641"/>
                </a:cubicBezTo>
                <a:close/>
                <a:moveTo>
                  <a:pt x="1408" y="6578"/>
                </a:moveTo>
                <a:lnTo>
                  <a:pt x="1464" y="6547"/>
                </a:lnTo>
                <a:cubicBezTo>
                  <a:pt x="1471" y="6543"/>
                  <a:pt x="1481" y="6546"/>
                  <a:pt x="1485" y="6553"/>
                </a:cubicBezTo>
                <a:cubicBezTo>
                  <a:pt x="1490" y="6561"/>
                  <a:pt x="1487" y="6571"/>
                  <a:pt x="1479" y="6575"/>
                </a:cubicBezTo>
                <a:lnTo>
                  <a:pt x="1423" y="6606"/>
                </a:lnTo>
                <a:cubicBezTo>
                  <a:pt x="1416" y="6611"/>
                  <a:pt x="1406" y="6608"/>
                  <a:pt x="1402" y="6600"/>
                </a:cubicBezTo>
                <a:cubicBezTo>
                  <a:pt x="1397" y="6592"/>
                  <a:pt x="1400" y="6583"/>
                  <a:pt x="1408" y="6578"/>
                </a:cubicBezTo>
                <a:close/>
                <a:moveTo>
                  <a:pt x="1520" y="6516"/>
                </a:moveTo>
                <a:lnTo>
                  <a:pt x="1575" y="6485"/>
                </a:lnTo>
                <a:cubicBezTo>
                  <a:pt x="1583" y="6481"/>
                  <a:pt x="1593" y="6483"/>
                  <a:pt x="1597" y="6491"/>
                </a:cubicBezTo>
                <a:cubicBezTo>
                  <a:pt x="1602" y="6499"/>
                  <a:pt x="1599" y="6508"/>
                  <a:pt x="1591" y="6513"/>
                </a:cubicBezTo>
                <a:lnTo>
                  <a:pt x="1535" y="6544"/>
                </a:lnTo>
                <a:cubicBezTo>
                  <a:pt x="1527" y="6548"/>
                  <a:pt x="1518" y="6546"/>
                  <a:pt x="1513" y="6538"/>
                </a:cubicBezTo>
                <a:cubicBezTo>
                  <a:pt x="1509" y="6530"/>
                  <a:pt x="1512" y="6520"/>
                  <a:pt x="1520" y="6516"/>
                </a:cubicBezTo>
                <a:close/>
                <a:moveTo>
                  <a:pt x="1631" y="6454"/>
                </a:moveTo>
                <a:lnTo>
                  <a:pt x="1687" y="6422"/>
                </a:lnTo>
                <a:cubicBezTo>
                  <a:pt x="1695" y="6418"/>
                  <a:pt x="1705" y="6421"/>
                  <a:pt x="1709" y="6429"/>
                </a:cubicBezTo>
                <a:cubicBezTo>
                  <a:pt x="1713" y="6436"/>
                  <a:pt x="1711" y="6446"/>
                  <a:pt x="1703" y="6450"/>
                </a:cubicBezTo>
                <a:lnTo>
                  <a:pt x="1647" y="6482"/>
                </a:lnTo>
                <a:cubicBezTo>
                  <a:pt x="1639" y="6486"/>
                  <a:pt x="1629" y="6483"/>
                  <a:pt x="1625" y="6475"/>
                </a:cubicBezTo>
                <a:cubicBezTo>
                  <a:pt x="1621" y="6468"/>
                  <a:pt x="1624" y="6458"/>
                  <a:pt x="1631" y="6454"/>
                </a:cubicBezTo>
                <a:close/>
                <a:moveTo>
                  <a:pt x="1743" y="6391"/>
                </a:moveTo>
                <a:lnTo>
                  <a:pt x="1799" y="6360"/>
                </a:lnTo>
                <a:cubicBezTo>
                  <a:pt x="1807" y="6356"/>
                  <a:pt x="1816" y="6359"/>
                  <a:pt x="1821" y="6366"/>
                </a:cubicBezTo>
                <a:cubicBezTo>
                  <a:pt x="1825" y="6374"/>
                  <a:pt x="1822" y="6384"/>
                  <a:pt x="1815" y="6388"/>
                </a:cubicBezTo>
                <a:lnTo>
                  <a:pt x="1759" y="6419"/>
                </a:lnTo>
                <a:cubicBezTo>
                  <a:pt x="1751" y="6424"/>
                  <a:pt x="1741" y="6421"/>
                  <a:pt x="1737" y="6413"/>
                </a:cubicBezTo>
                <a:cubicBezTo>
                  <a:pt x="1733" y="6405"/>
                  <a:pt x="1735" y="6396"/>
                  <a:pt x="1743" y="6391"/>
                </a:cubicBezTo>
                <a:close/>
                <a:moveTo>
                  <a:pt x="1855" y="6329"/>
                </a:moveTo>
                <a:lnTo>
                  <a:pt x="1911" y="6298"/>
                </a:lnTo>
                <a:cubicBezTo>
                  <a:pt x="1918" y="6293"/>
                  <a:pt x="1928" y="6296"/>
                  <a:pt x="1932" y="6304"/>
                </a:cubicBezTo>
                <a:cubicBezTo>
                  <a:pt x="1937" y="6312"/>
                  <a:pt x="1934" y="6321"/>
                  <a:pt x="1926" y="6326"/>
                </a:cubicBezTo>
                <a:lnTo>
                  <a:pt x="1870" y="6357"/>
                </a:lnTo>
                <a:cubicBezTo>
                  <a:pt x="1863" y="6361"/>
                  <a:pt x="1853" y="6358"/>
                  <a:pt x="1849" y="6351"/>
                </a:cubicBezTo>
                <a:cubicBezTo>
                  <a:pt x="1844" y="6343"/>
                  <a:pt x="1847" y="6333"/>
                  <a:pt x="1855" y="6329"/>
                </a:cubicBezTo>
                <a:close/>
                <a:moveTo>
                  <a:pt x="1967" y="6266"/>
                </a:moveTo>
                <a:lnTo>
                  <a:pt x="2022" y="6235"/>
                </a:lnTo>
                <a:cubicBezTo>
                  <a:pt x="2030" y="6231"/>
                  <a:pt x="2040" y="6234"/>
                  <a:pt x="2044" y="6241"/>
                </a:cubicBezTo>
                <a:cubicBezTo>
                  <a:pt x="2049" y="6249"/>
                  <a:pt x="2046" y="6259"/>
                  <a:pt x="2038" y="6263"/>
                </a:cubicBezTo>
                <a:lnTo>
                  <a:pt x="1982" y="6294"/>
                </a:lnTo>
                <a:cubicBezTo>
                  <a:pt x="1974" y="6299"/>
                  <a:pt x="1965" y="6296"/>
                  <a:pt x="1960" y="6288"/>
                </a:cubicBezTo>
                <a:cubicBezTo>
                  <a:pt x="1956" y="6281"/>
                  <a:pt x="1959" y="6271"/>
                  <a:pt x="1967" y="6266"/>
                </a:cubicBezTo>
                <a:close/>
                <a:moveTo>
                  <a:pt x="2078" y="6204"/>
                </a:moveTo>
                <a:lnTo>
                  <a:pt x="2134" y="6173"/>
                </a:lnTo>
                <a:cubicBezTo>
                  <a:pt x="2142" y="6169"/>
                  <a:pt x="2152" y="6171"/>
                  <a:pt x="2156" y="6179"/>
                </a:cubicBezTo>
                <a:cubicBezTo>
                  <a:pt x="2160" y="6187"/>
                  <a:pt x="2158" y="6197"/>
                  <a:pt x="2150" y="6201"/>
                </a:cubicBezTo>
                <a:lnTo>
                  <a:pt x="2094" y="6232"/>
                </a:lnTo>
                <a:cubicBezTo>
                  <a:pt x="2086" y="6236"/>
                  <a:pt x="2077" y="6234"/>
                  <a:pt x="2072" y="6226"/>
                </a:cubicBezTo>
                <a:cubicBezTo>
                  <a:pt x="2068" y="6218"/>
                  <a:pt x="2071" y="6208"/>
                  <a:pt x="2078" y="6204"/>
                </a:cubicBezTo>
                <a:close/>
                <a:moveTo>
                  <a:pt x="2190" y="6142"/>
                </a:moveTo>
                <a:lnTo>
                  <a:pt x="2246" y="6110"/>
                </a:lnTo>
                <a:cubicBezTo>
                  <a:pt x="2254" y="6106"/>
                  <a:pt x="2263" y="6109"/>
                  <a:pt x="2268" y="6117"/>
                </a:cubicBezTo>
                <a:cubicBezTo>
                  <a:pt x="2272" y="6124"/>
                  <a:pt x="2269" y="6134"/>
                  <a:pt x="2262" y="6138"/>
                </a:cubicBezTo>
                <a:lnTo>
                  <a:pt x="2206" y="6170"/>
                </a:lnTo>
                <a:cubicBezTo>
                  <a:pt x="2198" y="6174"/>
                  <a:pt x="2188" y="6171"/>
                  <a:pt x="2184" y="6163"/>
                </a:cubicBezTo>
                <a:cubicBezTo>
                  <a:pt x="2180" y="6156"/>
                  <a:pt x="2182" y="6146"/>
                  <a:pt x="2190" y="6142"/>
                </a:cubicBezTo>
                <a:close/>
                <a:moveTo>
                  <a:pt x="2302" y="6079"/>
                </a:moveTo>
                <a:lnTo>
                  <a:pt x="2358" y="6048"/>
                </a:lnTo>
                <a:cubicBezTo>
                  <a:pt x="2365" y="6044"/>
                  <a:pt x="2375" y="6047"/>
                  <a:pt x="2380" y="6054"/>
                </a:cubicBezTo>
                <a:cubicBezTo>
                  <a:pt x="2384" y="6062"/>
                  <a:pt x="2381" y="6072"/>
                  <a:pt x="2373" y="6076"/>
                </a:cubicBezTo>
                <a:lnTo>
                  <a:pt x="2317" y="6107"/>
                </a:lnTo>
                <a:cubicBezTo>
                  <a:pt x="2310" y="6112"/>
                  <a:pt x="2300" y="6109"/>
                  <a:pt x="2296" y="6101"/>
                </a:cubicBezTo>
                <a:cubicBezTo>
                  <a:pt x="2291" y="6093"/>
                  <a:pt x="2294" y="6084"/>
                  <a:pt x="2302" y="6079"/>
                </a:cubicBezTo>
                <a:close/>
                <a:moveTo>
                  <a:pt x="2414" y="6017"/>
                </a:moveTo>
                <a:lnTo>
                  <a:pt x="2470" y="5986"/>
                </a:lnTo>
                <a:cubicBezTo>
                  <a:pt x="2477" y="5981"/>
                  <a:pt x="2487" y="5984"/>
                  <a:pt x="2491" y="5992"/>
                </a:cubicBezTo>
                <a:cubicBezTo>
                  <a:pt x="2496" y="6000"/>
                  <a:pt x="2493" y="6009"/>
                  <a:pt x="2485" y="6014"/>
                </a:cubicBezTo>
                <a:lnTo>
                  <a:pt x="2429" y="6045"/>
                </a:lnTo>
                <a:cubicBezTo>
                  <a:pt x="2422" y="6049"/>
                  <a:pt x="2412" y="6046"/>
                  <a:pt x="2407" y="6039"/>
                </a:cubicBezTo>
                <a:cubicBezTo>
                  <a:pt x="2403" y="6031"/>
                  <a:pt x="2406" y="6021"/>
                  <a:pt x="2414" y="6017"/>
                </a:cubicBezTo>
                <a:close/>
                <a:moveTo>
                  <a:pt x="2525" y="5955"/>
                </a:moveTo>
                <a:lnTo>
                  <a:pt x="2581" y="5923"/>
                </a:lnTo>
                <a:cubicBezTo>
                  <a:pt x="2589" y="5919"/>
                  <a:pt x="2599" y="5922"/>
                  <a:pt x="2603" y="5929"/>
                </a:cubicBezTo>
                <a:cubicBezTo>
                  <a:pt x="2607" y="5937"/>
                  <a:pt x="2605" y="5947"/>
                  <a:pt x="2597" y="5951"/>
                </a:cubicBezTo>
                <a:lnTo>
                  <a:pt x="2541" y="5982"/>
                </a:lnTo>
                <a:cubicBezTo>
                  <a:pt x="2533" y="5987"/>
                  <a:pt x="2524" y="5984"/>
                  <a:pt x="2519" y="5976"/>
                </a:cubicBezTo>
                <a:cubicBezTo>
                  <a:pt x="2515" y="5969"/>
                  <a:pt x="2518" y="5959"/>
                  <a:pt x="2525" y="5955"/>
                </a:cubicBezTo>
                <a:close/>
                <a:moveTo>
                  <a:pt x="2637" y="5892"/>
                </a:moveTo>
                <a:lnTo>
                  <a:pt x="2693" y="5861"/>
                </a:lnTo>
                <a:cubicBezTo>
                  <a:pt x="2701" y="5857"/>
                  <a:pt x="2711" y="5859"/>
                  <a:pt x="2715" y="5867"/>
                </a:cubicBezTo>
                <a:cubicBezTo>
                  <a:pt x="2719" y="5875"/>
                  <a:pt x="2716" y="5885"/>
                  <a:pt x="2709" y="5889"/>
                </a:cubicBezTo>
                <a:lnTo>
                  <a:pt x="2653" y="5920"/>
                </a:lnTo>
                <a:cubicBezTo>
                  <a:pt x="2645" y="5924"/>
                  <a:pt x="2635" y="5922"/>
                  <a:pt x="2631" y="5914"/>
                </a:cubicBezTo>
                <a:cubicBezTo>
                  <a:pt x="2627" y="5906"/>
                  <a:pt x="2629" y="5896"/>
                  <a:pt x="2637" y="5892"/>
                </a:cubicBezTo>
                <a:close/>
                <a:moveTo>
                  <a:pt x="2749" y="5830"/>
                </a:moveTo>
                <a:lnTo>
                  <a:pt x="2805" y="5799"/>
                </a:lnTo>
                <a:cubicBezTo>
                  <a:pt x="2813" y="5794"/>
                  <a:pt x="2822" y="5797"/>
                  <a:pt x="2827" y="5805"/>
                </a:cubicBezTo>
                <a:cubicBezTo>
                  <a:pt x="2831" y="5812"/>
                  <a:pt x="2828" y="5822"/>
                  <a:pt x="2820" y="5826"/>
                </a:cubicBezTo>
                <a:lnTo>
                  <a:pt x="2765" y="5858"/>
                </a:lnTo>
                <a:cubicBezTo>
                  <a:pt x="2757" y="5862"/>
                  <a:pt x="2747" y="5859"/>
                  <a:pt x="2743" y="5851"/>
                </a:cubicBezTo>
                <a:cubicBezTo>
                  <a:pt x="2738" y="5844"/>
                  <a:pt x="2741" y="5834"/>
                  <a:pt x="2749" y="5830"/>
                </a:cubicBezTo>
                <a:close/>
                <a:moveTo>
                  <a:pt x="2861" y="5767"/>
                </a:moveTo>
                <a:lnTo>
                  <a:pt x="2917" y="5736"/>
                </a:lnTo>
                <a:cubicBezTo>
                  <a:pt x="2924" y="5732"/>
                  <a:pt x="2934" y="5735"/>
                  <a:pt x="2938" y="5742"/>
                </a:cubicBezTo>
                <a:cubicBezTo>
                  <a:pt x="2943" y="5750"/>
                  <a:pt x="2940" y="5760"/>
                  <a:pt x="2932" y="5764"/>
                </a:cubicBezTo>
                <a:lnTo>
                  <a:pt x="2876" y="5795"/>
                </a:lnTo>
                <a:cubicBezTo>
                  <a:pt x="2869" y="5800"/>
                  <a:pt x="2859" y="5797"/>
                  <a:pt x="2855" y="5789"/>
                </a:cubicBezTo>
                <a:cubicBezTo>
                  <a:pt x="2850" y="5781"/>
                  <a:pt x="2853" y="5772"/>
                  <a:pt x="2861" y="5767"/>
                </a:cubicBezTo>
                <a:close/>
                <a:moveTo>
                  <a:pt x="2972" y="5705"/>
                </a:moveTo>
                <a:lnTo>
                  <a:pt x="3028" y="5674"/>
                </a:lnTo>
                <a:cubicBezTo>
                  <a:pt x="3036" y="5669"/>
                  <a:pt x="3046" y="5672"/>
                  <a:pt x="3050" y="5680"/>
                </a:cubicBezTo>
                <a:cubicBezTo>
                  <a:pt x="3054" y="5688"/>
                  <a:pt x="3052" y="5697"/>
                  <a:pt x="3044" y="5702"/>
                </a:cubicBezTo>
                <a:lnTo>
                  <a:pt x="2988" y="5733"/>
                </a:lnTo>
                <a:cubicBezTo>
                  <a:pt x="2980" y="5737"/>
                  <a:pt x="2971" y="5734"/>
                  <a:pt x="2966" y="5727"/>
                </a:cubicBezTo>
                <a:cubicBezTo>
                  <a:pt x="2962" y="5719"/>
                  <a:pt x="2965" y="5709"/>
                  <a:pt x="2972" y="5705"/>
                </a:cubicBezTo>
                <a:close/>
                <a:moveTo>
                  <a:pt x="3084" y="5643"/>
                </a:moveTo>
                <a:lnTo>
                  <a:pt x="3140" y="5611"/>
                </a:lnTo>
                <a:cubicBezTo>
                  <a:pt x="3148" y="5607"/>
                  <a:pt x="3158" y="5610"/>
                  <a:pt x="3162" y="5618"/>
                </a:cubicBezTo>
                <a:cubicBezTo>
                  <a:pt x="3166" y="5625"/>
                  <a:pt x="3163" y="5635"/>
                  <a:pt x="3156" y="5639"/>
                </a:cubicBezTo>
                <a:lnTo>
                  <a:pt x="3100" y="5670"/>
                </a:lnTo>
                <a:cubicBezTo>
                  <a:pt x="3092" y="5675"/>
                  <a:pt x="3082" y="5672"/>
                  <a:pt x="3078" y="5664"/>
                </a:cubicBezTo>
                <a:cubicBezTo>
                  <a:pt x="3074" y="5657"/>
                  <a:pt x="3077" y="5647"/>
                  <a:pt x="3084" y="5643"/>
                </a:cubicBezTo>
                <a:close/>
                <a:moveTo>
                  <a:pt x="3196" y="5580"/>
                </a:moveTo>
                <a:lnTo>
                  <a:pt x="3252" y="5549"/>
                </a:lnTo>
                <a:cubicBezTo>
                  <a:pt x="3260" y="5545"/>
                  <a:pt x="3269" y="5547"/>
                  <a:pt x="3274" y="5555"/>
                </a:cubicBezTo>
                <a:cubicBezTo>
                  <a:pt x="3278" y="5563"/>
                  <a:pt x="3275" y="5573"/>
                  <a:pt x="3267" y="5577"/>
                </a:cubicBezTo>
                <a:lnTo>
                  <a:pt x="3212" y="5608"/>
                </a:lnTo>
                <a:cubicBezTo>
                  <a:pt x="3204" y="5612"/>
                  <a:pt x="3194" y="5610"/>
                  <a:pt x="3190" y="5602"/>
                </a:cubicBezTo>
                <a:cubicBezTo>
                  <a:pt x="3186" y="5594"/>
                  <a:pt x="3188" y="5584"/>
                  <a:pt x="3196" y="5580"/>
                </a:cubicBezTo>
                <a:close/>
                <a:moveTo>
                  <a:pt x="3308" y="5518"/>
                </a:moveTo>
                <a:lnTo>
                  <a:pt x="3364" y="5487"/>
                </a:lnTo>
                <a:cubicBezTo>
                  <a:pt x="3371" y="5482"/>
                  <a:pt x="3381" y="5485"/>
                  <a:pt x="3385" y="5493"/>
                </a:cubicBezTo>
                <a:cubicBezTo>
                  <a:pt x="3390" y="5500"/>
                  <a:pt x="3387" y="5510"/>
                  <a:pt x="3379" y="5515"/>
                </a:cubicBezTo>
                <a:lnTo>
                  <a:pt x="3323" y="5546"/>
                </a:lnTo>
                <a:cubicBezTo>
                  <a:pt x="3316" y="5550"/>
                  <a:pt x="3306" y="5547"/>
                  <a:pt x="3302" y="5540"/>
                </a:cubicBezTo>
                <a:cubicBezTo>
                  <a:pt x="3297" y="5532"/>
                  <a:pt x="3300" y="5522"/>
                  <a:pt x="3308" y="5518"/>
                </a:cubicBezTo>
                <a:close/>
                <a:moveTo>
                  <a:pt x="3420" y="5455"/>
                </a:moveTo>
                <a:lnTo>
                  <a:pt x="3475" y="5424"/>
                </a:lnTo>
                <a:cubicBezTo>
                  <a:pt x="3483" y="5420"/>
                  <a:pt x="3493" y="5423"/>
                  <a:pt x="3497" y="5430"/>
                </a:cubicBezTo>
                <a:cubicBezTo>
                  <a:pt x="3501" y="5438"/>
                  <a:pt x="3499" y="5448"/>
                  <a:pt x="3491" y="5452"/>
                </a:cubicBezTo>
                <a:lnTo>
                  <a:pt x="3435" y="5483"/>
                </a:lnTo>
                <a:cubicBezTo>
                  <a:pt x="3427" y="5488"/>
                  <a:pt x="3418" y="5485"/>
                  <a:pt x="3413" y="5477"/>
                </a:cubicBezTo>
                <a:cubicBezTo>
                  <a:pt x="3409" y="5469"/>
                  <a:pt x="3412" y="5460"/>
                  <a:pt x="3420" y="5455"/>
                </a:cubicBezTo>
                <a:close/>
                <a:moveTo>
                  <a:pt x="3531" y="5393"/>
                </a:moveTo>
                <a:lnTo>
                  <a:pt x="3587" y="5362"/>
                </a:lnTo>
                <a:cubicBezTo>
                  <a:pt x="3595" y="5357"/>
                  <a:pt x="3605" y="5360"/>
                  <a:pt x="3609" y="5368"/>
                </a:cubicBezTo>
                <a:cubicBezTo>
                  <a:pt x="3613" y="5376"/>
                  <a:pt x="3610" y="5385"/>
                  <a:pt x="3603" y="5390"/>
                </a:cubicBezTo>
                <a:lnTo>
                  <a:pt x="3547" y="5421"/>
                </a:lnTo>
                <a:cubicBezTo>
                  <a:pt x="3539" y="5425"/>
                  <a:pt x="3529" y="5422"/>
                  <a:pt x="3525" y="5415"/>
                </a:cubicBezTo>
                <a:cubicBezTo>
                  <a:pt x="3521" y="5407"/>
                  <a:pt x="3524" y="5397"/>
                  <a:pt x="3531" y="5393"/>
                </a:cubicBezTo>
                <a:close/>
                <a:moveTo>
                  <a:pt x="3643" y="5331"/>
                </a:moveTo>
                <a:lnTo>
                  <a:pt x="3699" y="5299"/>
                </a:lnTo>
                <a:cubicBezTo>
                  <a:pt x="3707" y="5295"/>
                  <a:pt x="3716" y="5298"/>
                  <a:pt x="3721" y="5306"/>
                </a:cubicBezTo>
                <a:cubicBezTo>
                  <a:pt x="3725" y="5313"/>
                  <a:pt x="3722" y="5323"/>
                  <a:pt x="3715" y="5327"/>
                </a:cubicBezTo>
                <a:lnTo>
                  <a:pt x="3659" y="5359"/>
                </a:lnTo>
                <a:cubicBezTo>
                  <a:pt x="3651" y="5363"/>
                  <a:pt x="3641" y="5360"/>
                  <a:pt x="3637" y="5352"/>
                </a:cubicBezTo>
                <a:cubicBezTo>
                  <a:pt x="3633" y="5345"/>
                  <a:pt x="3635" y="5335"/>
                  <a:pt x="3643" y="5331"/>
                </a:cubicBezTo>
                <a:close/>
                <a:moveTo>
                  <a:pt x="3755" y="5268"/>
                </a:moveTo>
                <a:lnTo>
                  <a:pt x="3811" y="5237"/>
                </a:lnTo>
                <a:cubicBezTo>
                  <a:pt x="3818" y="5233"/>
                  <a:pt x="3828" y="5235"/>
                  <a:pt x="3832" y="5243"/>
                </a:cubicBezTo>
                <a:cubicBezTo>
                  <a:pt x="3837" y="5251"/>
                  <a:pt x="3834" y="5261"/>
                  <a:pt x="3826" y="5265"/>
                </a:cubicBezTo>
                <a:lnTo>
                  <a:pt x="3770" y="5296"/>
                </a:lnTo>
                <a:cubicBezTo>
                  <a:pt x="3763" y="5300"/>
                  <a:pt x="3753" y="5298"/>
                  <a:pt x="3749" y="5290"/>
                </a:cubicBezTo>
                <a:cubicBezTo>
                  <a:pt x="3744" y="5282"/>
                  <a:pt x="3747" y="5272"/>
                  <a:pt x="3755" y="5268"/>
                </a:cubicBezTo>
                <a:close/>
                <a:moveTo>
                  <a:pt x="3867" y="5206"/>
                </a:moveTo>
                <a:lnTo>
                  <a:pt x="3922" y="5175"/>
                </a:lnTo>
                <a:cubicBezTo>
                  <a:pt x="3930" y="5170"/>
                  <a:pt x="3940" y="5173"/>
                  <a:pt x="3944" y="5181"/>
                </a:cubicBezTo>
                <a:cubicBezTo>
                  <a:pt x="3949" y="5188"/>
                  <a:pt x="3946" y="5198"/>
                  <a:pt x="3938" y="5203"/>
                </a:cubicBezTo>
                <a:lnTo>
                  <a:pt x="3882" y="5234"/>
                </a:lnTo>
                <a:cubicBezTo>
                  <a:pt x="3874" y="5238"/>
                  <a:pt x="3865" y="5235"/>
                  <a:pt x="3860" y="5228"/>
                </a:cubicBezTo>
                <a:cubicBezTo>
                  <a:pt x="3856" y="5220"/>
                  <a:pt x="3859" y="5210"/>
                  <a:pt x="3867" y="5206"/>
                </a:cubicBezTo>
                <a:close/>
                <a:moveTo>
                  <a:pt x="3978" y="5143"/>
                </a:moveTo>
                <a:lnTo>
                  <a:pt x="4034" y="5112"/>
                </a:lnTo>
                <a:cubicBezTo>
                  <a:pt x="4042" y="5108"/>
                  <a:pt x="4052" y="5111"/>
                  <a:pt x="4056" y="5118"/>
                </a:cubicBezTo>
                <a:cubicBezTo>
                  <a:pt x="4060" y="5126"/>
                  <a:pt x="4058" y="5136"/>
                  <a:pt x="4050" y="5140"/>
                </a:cubicBezTo>
                <a:lnTo>
                  <a:pt x="3994" y="5171"/>
                </a:lnTo>
                <a:cubicBezTo>
                  <a:pt x="3986" y="5176"/>
                  <a:pt x="3976" y="5173"/>
                  <a:pt x="3972" y="5165"/>
                </a:cubicBezTo>
                <a:cubicBezTo>
                  <a:pt x="3968" y="5157"/>
                  <a:pt x="3971" y="5148"/>
                  <a:pt x="3978" y="5143"/>
                </a:cubicBezTo>
                <a:close/>
                <a:moveTo>
                  <a:pt x="4090" y="5081"/>
                </a:moveTo>
                <a:lnTo>
                  <a:pt x="4146" y="5050"/>
                </a:lnTo>
                <a:cubicBezTo>
                  <a:pt x="4154" y="5046"/>
                  <a:pt x="4163" y="5048"/>
                  <a:pt x="4168" y="5056"/>
                </a:cubicBezTo>
                <a:cubicBezTo>
                  <a:pt x="4172" y="5064"/>
                  <a:pt x="4169" y="5073"/>
                  <a:pt x="4162" y="5078"/>
                </a:cubicBezTo>
                <a:lnTo>
                  <a:pt x="4106" y="5109"/>
                </a:lnTo>
                <a:cubicBezTo>
                  <a:pt x="4098" y="5113"/>
                  <a:pt x="4088" y="5110"/>
                  <a:pt x="4084" y="5103"/>
                </a:cubicBezTo>
                <a:cubicBezTo>
                  <a:pt x="4080" y="5095"/>
                  <a:pt x="4082" y="5085"/>
                  <a:pt x="4090" y="5081"/>
                </a:cubicBezTo>
                <a:close/>
                <a:moveTo>
                  <a:pt x="4202" y="5019"/>
                </a:moveTo>
                <a:lnTo>
                  <a:pt x="4258" y="4987"/>
                </a:lnTo>
                <a:cubicBezTo>
                  <a:pt x="4265" y="4983"/>
                  <a:pt x="4275" y="4986"/>
                  <a:pt x="4280" y="4994"/>
                </a:cubicBezTo>
                <a:cubicBezTo>
                  <a:pt x="4284" y="5001"/>
                  <a:pt x="4281" y="5011"/>
                  <a:pt x="4273" y="5015"/>
                </a:cubicBezTo>
                <a:lnTo>
                  <a:pt x="4217" y="5047"/>
                </a:lnTo>
                <a:cubicBezTo>
                  <a:pt x="4210" y="5051"/>
                  <a:pt x="4200" y="5048"/>
                  <a:pt x="4196" y="5040"/>
                </a:cubicBezTo>
                <a:cubicBezTo>
                  <a:pt x="4191" y="5033"/>
                  <a:pt x="4194" y="5023"/>
                  <a:pt x="4202" y="5019"/>
                </a:cubicBezTo>
                <a:close/>
                <a:moveTo>
                  <a:pt x="4314" y="4956"/>
                </a:moveTo>
                <a:lnTo>
                  <a:pt x="4370" y="4925"/>
                </a:lnTo>
                <a:cubicBezTo>
                  <a:pt x="4377" y="4921"/>
                  <a:pt x="4387" y="4923"/>
                  <a:pt x="4391" y="4931"/>
                </a:cubicBezTo>
                <a:cubicBezTo>
                  <a:pt x="4396" y="4939"/>
                  <a:pt x="4393" y="4949"/>
                  <a:pt x="4385" y="4953"/>
                </a:cubicBezTo>
                <a:lnTo>
                  <a:pt x="4329" y="4984"/>
                </a:lnTo>
                <a:cubicBezTo>
                  <a:pt x="4322" y="4988"/>
                  <a:pt x="4312" y="4986"/>
                  <a:pt x="4307" y="4978"/>
                </a:cubicBezTo>
                <a:cubicBezTo>
                  <a:pt x="4303" y="4970"/>
                  <a:pt x="4306" y="4961"/>
                  <a:pt x="4314" y="4956"/>
                </a:cubicBezTo>
                <a:close/>
                <a:moveTo>
                  <a:pt x="4425" y="4894"/>
                </a:moveTo>
                <a:lnTo>
                  <a:pt x="4481" y="4863"/>
                </a:lnTo>
                <a:cubicBezTo>
                  <a:pt x="4489" y="4858"/>
                  <a:pt x="4499" y="4861"/>
                  <a:pt x="4503" y="4869"/>
                </a:cubicBezTo>
                <a:cubicBezTo>
                  <a:pt x="4507" y="4877"/>
                  <a:pt x="4505" y="4886"/>
                  <a:pt x="4497" y="4891"/>
                </a:cubicBezTo>
                <a:lnTo>
                  <a:pt x="4441" y="4922"/>
                </a:lnTo>
                <a:cubicBezTo>
                  <a:pt x="4433" y="4926"/>
                  <a:pt x="4424" y="4923"/>
                  <a:pt x="4419" y="4916"/>
                </a:cubicBezTo>
                <a:cubicBezTo>
                  <a:pt x="4415" y="4908"/>
                  <a:pt x="4418" y="4898"/>
                  <a:pt x="4425" y="4894"/>
                </a:cubicBezTo>
                <a:close/>
                <a:moveTo>
                  <a:pt x="4537" y="4831"/>
                </a:moveTo>
                <a:lnTo>
                  <a:pt x="4593" y="4800"/>
                </a:lnTo>
                <a:cubicBezTo>
                  <a:pt x="4601" y="4796"/>
                  <a:pt x="4611" y="4799"/>
                  <a:pt x="4615" y="4806"/>
                </a:cubicBezTo>
                <a:cubicBezTo>
                  <a:pt x="4619" y="4814"/>
                  <a:pt x="4616" y="4824"/>
                  <a:pt x="4609" y="4828"/>
                </a:cubicBezTo>
                <a:lnTo>
                  <a:pt x="4553" y="4859"/>
                </a:lnTo>
                <a:cubicBezTo>
                  <a:pt x="4545" y="4864"/>
                  <a:pt x="4535" y="4861"/>
                  <a:pt x="4531" y="4853"/>
                </a:cubicBezTo>
                <a:cubicBezTo>
                  <a:pt x="4527" y="4845"/>
                  <a:pt x="4529" y="4836"/>
                  <a:pt x="4537" y="4831"/>
                </a:cubicBezTo>
                <a:close/>
                <a:moveTo>
                  <a:pt x="4649" y="4769"/>
                </a:moveTo>
                <a:lnTo>
                  <a:pt x="4705" y="4738"/>
                </a:lnTo>
                <a:cubicBezTo>
                  <a:pt x="4713" y="4734"/>
                  <a:pt x="4722" y="4736"/>
                  <a:pt x="4727" y="4744"/>
                </a:cubicBezTo>
                <a:cubicBezTo>
                  <a:pt x="4731" y="4752"/>
                  <a:pt x="4728" y="4761"/>
                  <a:pt x="4720" y="4766"/>
                </a:cubicBezTo>
                <a:lnTo>
                  <a:pt x="4665" y="4797"/>
                </a:lnTo>
                <a:cubicBezTo>
                  <a:pt x="4657" y="4801"/>
                  <a:pt x="4647" y="4799"/>
                  <a:pt x="4643" y="4791"/>
                </a:cubicBezTo>
                <a:cubicBezTo>
                  <a:pt x="4638" y="4783"/>
                  <a:pt x="4641" y="4773"/>
                  <a:pt x="4649" y="4769"/>
                </a:cubicBezTo>
                <a:close/>
                <a:moveTo>
                  <a:pt x="4761" y="4707"/>
                </a:moveTo>
                <a:lnTo>
                  <a:pt x="4817" y="4675"/>
                </a:lnTo>
                <a:cubicBezTo>
                  <a:pt x="4824" y="4671"/>
                  <a:pt x="4834" y="4674"/>
                  <a:pt x="4838" y="4682"/>
                </a:cubicBezTo>
                <a:cubicBezTo>
                  <a:pt x="4843" y="4689"/>
                  <a:pt x="4840" y="4699"/>
                  <a:pt x="4832" y="4703"/>
                </a:cubicBezTo>
                <a:lnTo>
                  <a:pt x="4776" y="4735"/>
                </a:lnTo>
                <a:cubicBezTo>
                  <a:pt x="4769" y="4739"/>
                  <a:pt x="4759" y="4736"/>
                  <a:pt x="4755" y="4728"/>
                </a:cubicBezTo>
                <a:cubicBezTo>
                  <a:pt x="4750" y="4721"/>
                  <a:pt x="4753" y="4711"/>
                  <a:pt x="4761" y="4707"/>
                </a:cubicBezTo>
                <a:close/>
                <a:moveTo>
                  <a:pt x="4872" y="4644"/>
                </a:moveTo>
                <a:lnTo>
                  <a:pt x="4928" y="4613"/>
                </a:lnTo>
                <a:cubicBezTo>
                  <a:pt x="4936" y="4609"/>
                  <a:pt x="4946" y="4612"/>
                  <a:pt x="4950" y="4619"/>
                </a:cubicBezTo>
                <a:cubicBezTo>
                  <a:pt x="4954" y="4627"/>
                  <a:pt x="4952" y="4637"/>
                  <a:pt x="4944" y="4641"/>
                </a:cubicBezTo>
                <a:lnTo>
                  <a:pt x="4888" y="4672"/>
                </a:lnTo>
                <a:cubicBezTo>
                  <a:pt x="4880" y="4677"/>
                  <a:pt x="4871" y="4674"/>
                  <a:pt x="4866" y="4666"/>
                </a:cubicBezTo>
                <a:cubicBezTo>
                  <a:pt x="4862" y="4658"/>
                  <a:pt x="4865" y="4649"/>
                  <a:pt x="4872" y="4644"/>
                </a:cubicBezTo>
                <a:close/>
                <a:moveTo>
                  <a:pt x="4984" y="4582"/>
                </a:moveTo>
                <a:lnTo>
                  <a:pt x="5040" y="4551"/>
                </a:lnTo>
                <a:cubicBezTo>
                  <a:pt x="5048" y="4546"/>
                  <a:pt x="5058" y="4549"/>
                  <a:pt x="5062" y="4557"/>
                </a:cubicBezTo>
                <a:cubicBezTo>
                  <a:pt x="5066" y="4565"/>
                  <a:pt x="5063" y="4574"/>
                  <a:pt x="5056" y="4579"/>
                </a:cubicBezTo>
                <a:lnTo>
                  <a:pt x="5000" y="4610"/>
                </a:lnTo>
                <a:cubicBezTo>
                  <a:pt x="4992" y="4614"/>
                  <a:pt x="4982" y="4611"/>
                  <a:pt x="4978" y="4604"/>
                </a:cubicBezTo>
                <a:cubicBezTo>
                  <a:pt x="4974" y="4596"/>
                  <a:pt x="4977" y="4586"/>
                  <a:pt x="4984" y="4582"/>
                </a:cubicBezTo>
                <a:close/>
                <a:moveTo>
                  <a:pt x="5096" y="4519"/>
                </a:moveTo>
                <a:lnTo>
                  <a:pt x="5152" y="4488"/>
                </a:lnTo>
                <a:cubicBezTo>
                  <a:pt x="5160" y="4484"/>
                  <a:pt x="5169" y="4487"/>
                  <a:pt x="5174" y="4494"/>
                </a:cubicBezTo>
                <a:cubicBezTo>
                  <a:pt x="5178" y="4502"/>
                  <a:pt x="5175" y="4512"/>
                  <a:pt x="5167" y="4516"/>
                </a:cubicBezTo>
                <a:lnTo>
                  <a:pt x="5112" y="4547"/>
                </a:lnTo>
                <a:cubicBezTo>
                  <a:pt x="5104" y="4552"/>
                  <a:pt x="5094" y="4549"/>
                  <a:pt x="5090" y="4541"/>
                </a:cubicBezTo>
                <a:cubicBezTo>
                  <a:pt x="5086" y="4534"/>
                  <a:pt x="5088" y="4524"/>
                  <a:pt x="5096" y="4519"/>
                </a:cubicBezTo>
                <a:close/>
                <a:moveTo>
                  <a:pt x="5208" y="4457"/>
                </a:moveTo>
                <a:lnTo>
                  <a:pt x="5264" y="4426"/>
                </a:lnTo>
                <a:cubicBezTo>
                  <a:pt x="5271" y="4422"/>
                  <a:pt x="5281" y="4424"/>
                  <a:pt x="5285" y="4432"/>
                </a:cubicBezTo>
                <a:cubicBezTo>
                  <a:pt x="5290" y="4440"/>
                  <a:pt x="5287" y="4450"/>
                  <a:pt x="5279" y="4454"/>
                </a:cubicBezTo>
                <a:lnTo>
                  <a:pt x="5223" y="4485"/>
                </a:lnTo>
                <a:cubicBezTo>
                  <a:pt x="5216" y="4489"/>
                  <a:pt x="5206" y="4487"/>
                  <a:pt x="5202" y="4479"/>
                </a:cubicBezTo>
                <a:cubicBezTo>
                  <a:pt x="5197" y="4471"/>
                  <a:pt x="5200" y="4461"/>
                  <a:pt x="5208" y="4457"/>
                </a:cubicBezTo>
                <a:close/>
                <a:moveTo>
                  <a:pt x="5320" y="4395"/>
                </a:moveTo>
                <a:lnTo>
                  <a:pt x="5375" y="4363"/>
                </a:lnTo>
                <a:cubicBezTo>
                  <a:pt x="5383" y="4359"/>
                  <a:pt x="5393" y="4362"/>
                  <a:pt x="5397" y="4370"/>
                </a:cubicBezTo>
                <a:cubicBezTo>
                  <a:pt x="5401" y="4377"/>
                  <a:pt x="5399" y="4387"/>
                  <a:pt x="5391" y="4391"/>
                </a:cubicBezTo>
                <a:lnTo>
                  <a:pt x="5335" y="4423"/>
                </a:lnTo>
                <a:cubicBezTo>
                  <a:pt x="5327" y="4427"/>
                  <a:pt x="5318" y="4424"/>
                  <a:pt x="5313" y="4416"/>
                </a:cubicBezTo>
                <a:cubicBezTo>
                  <a:pt x="5309" y="4409"/>
                  <a:pt x="5312" y="4399"/>
                  <a:pt x="5320" y="4395"/>
                </a:cubicBezTo>
                <a:close/>
                <a:moveTo>
                  <a:pt x="5431" y="4332"/>
                </a:moveTo>
                <a:lnTo>
                  <a:pt x="5487" y="4301"/>
                </a:lnTo>
                <a:cubicBezTo>
                  <a:pt x="5495" y="4297"/>
                  <a:pt x="5505" y="4300"/>
                  <a:pt x="5509" y="4307"/>
                </a:cubicBezTo>
                <a:cubicBezTo>
                  <a:pt x="5513" y="4315"/>
                  <a:pt x="5510" y="4325"/>
                  <a:pt x="5503" y="4329"/>
                </a:cubicBezTo>
                <a:lnTo>
                  <a:pt x="5447" y="4360"/>
                </a:lnTo>
                <a:cubicBezTo>
                  <a:pt x="5439" y="4365"/>
                  <a:pt x="5429" y="4362"/>
                  <a:pt x="5425" y="4354"/>
                </a:cubicBezTo>
                <a:cubicBezTo>
                  <a:pt x="5421" y="4346"/>
                  <a:pt x="5424" y="4337"/>
                  <a:pt x="5431" y="4332"/>
                </a:cubicBezTo>
                <a:close/>
                <a:moveTo>
                  <a:pt x="5543" y="4270"/>
                </a:moveTo>
                <a:lnTo>
                  <a:pt x="5599" y="4239"/>
                </a:lnTo>
                <a:cubicBezTo>
                  <a:pt x="5607" y="4234"/>
                  <a:pt x="5616" y="4237"/>
                  <a:pt x="5621" y="4245"/>
                </a:cubicBezTo>
                <a:cubicBezTo>
                  <a:pt x="5625" y="4253"/>
                  <a:pt x="5622" y="4262"/>
                  <a:pt x="5615" y="4267"/>
                </a:cubicBezTo>
                <a:lnTo>
                  <a:pt x="5559" y="4298"/>
                </a:lnTo>
                <a:cubicBezTo>
                  <a:pt x="5551" y="4302"/>
                  <a:pt x="5541" y="4299"/>
                  <a:pt x="5537" y="4292"/>
                </a:cubicBezTo>
                <a:cubicBezTo>
                  <a:pt x="5533" y="4284"/>
                  <a:pt x="5535" y="4274"/>
                  <a:pt x="5543" y="4270"/>
                </a:cubicBezTo>
                <a:close/>
                <a:moveTo>
                  <a:pt x="5655" y="4208"/>
                </a:moveTo>
                <a:lnTo>
                  <a:pt x="5711" y="4176"/>
                </a:lnTo>
                <a:cubicBezTo>
                  <a:pt x="5718" y="4172"/>
                  <a:pt x="5728" y="4175"/>
                  <a:pt x="5732" y="4182"/>
                </a:cubicBezTo>
                <a:cubicBezTo>
                  <a:pt x="5737" y="4190"/>
                  <a:pt x="5734" y="4200"/>
                  <a:pt x="5726" y="4204"/>
                </a:cubicBezTo>
                <a:lnTo>
                  <a:pt x="5670" y="4235"/>
                </a:lnTo>
                <a:cubicBezTo>
                  <a:pt x="5663" y="4240"/>
                  <a:pt x="5653" y="4237"/>
                  <a:pt x="5649" y="4229"/>
                </a:cubicBezTo>
                <a:cubicBezTo>
                  <a:pt x="5644" y="4222"/>
                  <a:pt x="5647" y="4212"/>
                  <a:pt x="5655" y="4208"/>
                </a:cubicBezTo>
                <a:close/>
                <a:moveTo>
                  <a:pt x="5767" y="4145"/>
                </a:moveTo>
                <a:lnTo>
                  <a:pt x="5822" y="4114"/>
                </a:lnTo>
                <a:cubicBezTo>
                  <a:pt x="5830" y="4110"/>
                  <a:pt x="5840" y="4112"/>
                  <a:pt x="5844" y="4120"/>
                </a:cubicBezTo>
                <a:cubicBezTo>
                  <a:pt x="5849" y="4128"/>
                  <a:pt x="5846" y="4138"/>
                  <a:pt x="5838" y="4142"/>
                </a:cubicBezTo>
                <a:lnTo>
                  <a:pt x="5782" y="4173"/>
                </a:lnTo>
                <a:cubicBezTo>
                  <a:pt x="5774" y="4177"/>
                  <a:pt x="5765" y="4175"/>
                  <a:pt x="5760" y="4167"/>
                </a:cubicBezTo>
                <a:cubicBezTo>
                  <a:pt x="5756" y="4159"/>
                  <a:pt x="5759" y="4149"/>
                  <a:pt x="5767" y="4145"/>
                </a:cubicBezTo>
                <a:close/>
                <a:moveTo>
                  <a:pt x="5878" y="4083"/>
                </a:moveTo>
                <a:lnTo>
                  <a:pt x="5934" y="4052"/>
                </a:lnTo>
                <a:cubicBezTo>
                  <a:pt x="5942" y="4047"/>
                  <a:pt x="5952" y="4050"/>
                  <a:pt x="5956" y="4058"/>
                </a:cubicBezTo>
                <a:cubicBezTo>
                  <a:pt x="5960" y="4065"/>
                  <a:pt x="5958" y="4075"/>
                  <a:pt x="5950" y="4079"/>
                </a:cubicBezTo>
                <a:lnTo>
                  <a:pt x="5894" y="4111"/>
                </a:lnTo>
                <a:cubicBezTo>
                  <a:pt x="5886" y="4115"/>
                  <a:pt x="5876" y="4112"/>
                  <a:pt x="5872" y="4105"/>
                </a:cubicBezTo>
                <a:cubicBezTo>
                  <a:pt x="5868" y="4097"/>
                  <a:pt x="5871" y="4087"/>
                  <a:pt x="5878" y="4083"/>
                </a:cubicBezTo>
                <a:close/>
                <a:moveTo>
                  <a:pt x="5990" y="4020"/>
                </a:moveTo>
                <a:lnTo>
                  <a:pt x="6046" y="3989"/>
                </a:lnTo>
                <a:cubicBezTo>
                  <a:pt x="6054" y="3985"/>
                  <a:pt x="6063" y="3988"/>
                  <a:pt x="6068" y="3995"/>
                </a:cubicBezTo>
                <a:cubicBezTo>
                  <a:pt x="6072" y="4003"/>
                  <a:pt x="6069" y="4013"/>
                  <a:pt x="6062" y="4017"/>
                </a:cubicBezTo>
                <a:lnTo>
                  <a:pt x="6006" y="4048"/>
                </a:lnTo>
                <a:cubicBezTo>
                  <a:pt x="5998" y="4053"/>
                  <a:pt x="5988" y="4050"/>
                  <a:pt x="5984" y="4042"/>
                </a:cubicBezTo>
                <a:cubicBezTo>
                  <a:pt x="5980" y="4034"/>
                  <a:pt x="5982" y="4025"/>
                  <a:pt x="5990" y="4020"/>
                </a:cubicBezTo>
                <a:close/>
                <a:moveTo>
                  <a:pt x="6102" y="3958"/>
                </a:moveTo>
                <a:lnTo>
                  <a:pt x="6158" y="3927"/>
                </a:lnTo>
                <a:cubicBezTo>
                  <a:pt x="6165" y="3922"/>
                  <a:pt x="6175" y="3925"/>
                  <a:pt x="6180" y="3933"/>
                </a:cubicBezTo>
                <a:cubicBezTo>
                  <a:pt x="6184" y="3941"/>
                  <a:pt x="6181" y="3950"/>
                  <a:pt x="6173" y="3955"/>
                </a:cubicBezTo>
                <a:lnTo>
                  <a:pt x="6117" y="3986"/>
                </a:lnTo>
                <a:cubicBezTo>
                  <a:pt x="6110" y="3990"/>
                  <a:pt x="6100" y="3987"/>
                  <a:pt x="6096" y="3980"/>
                </a:cubicBezTo>
                <a:cubicBezTo>
                  <a:pt x="6091" y="3972"/>
                  <a:pt x="6094" y="3962"/>
                  <a:pt x="6102" y="3958"/>
                </a:cubicBezTo>
                <a:close/>
                <a:moveTo>
                  <a:pt x="6214" y="3896"/>
                </a:moveTo>
                <a:lnTo>
                  <a:pt x="6270" y="3864"/>
                </a:lnTo>
                <a:cubicBezTo>
                  <a:pt x="6277" y="3860"/>
                  <a:pt x="6287" y="3863"/>
                  <a:pt x="6291" y="3871"/>
                </a:cubicBezTo>
                <a:cubicBezTo>
                  <a:pt x="6296" y="3878"/>
                  <a:pt x="6293" y="3888"/>
                  <a:pt x="6285" y="3892"/>
                </a:cubicBezTo>
                <a:lnTo>
                  <a:pt x="6229" y="3923"/>
                </a:lnTo>
                <a:cubicBezTo>
                  <a:pt x="6222" y="3928"/>
                  <a:pt x="6212" y="3925"/>
                  <a:pt x="6207" y="3917"/>
                </a:cubicBezTo>
                <a:cubicBezTo>
                  <a:pt x="6203" y="3910"/>
                  <a:pt x="6206" y="3900"/>
                  <a:pt x="6214" y="3896"/>
                </a:cubicBezTo>
                <a:close/>
                <a:moveTo>
                  <a:pt x="6325" y="3833"/>
                </a:moveTo>
                <a:lnTo>
                  <a:pt x="6381" y="3802"/>
                </a:lnTo>
                <a:cubicBezTo>
                  <a:pt x="6389" y="3798"/>
                  <a:pt x="6399" y="3800"/>
                  <a:pt x="6403" y="3808"/>
                </a:cubicBezTo>
                <a:cubicBezTo>
                  <a:pt x="6407" y="3816"/>
                  <a:pt x="6405" y="3826"/>
                  <a:pt x="6397" y="3830"/>
                </a:cubicBezTo>
                <a:lnTo>
                  <a:pt x="6341" y="3861"/>
                </a:lnTo>
                <a:cubicBezTo>
                  <a:pt x="6333" y="3865"/>
                  <a:pt x="6324" y="3863"/>
                  <a:pt x="6319" y="3855"/>
                </a:cubicBezTo>
                <a:cubicBezTo>
                  <a:pt x="6315" y="3847"/>
                  <a:pt x="6318" y="3837"/>
                  <a:pt x="6325" y="3833"/>
                </a:cubicBezTo>
                <a:close/>
                <a:moveTo>
                  <a:pt x="6437" y="3771"/>
                </a:moveTo>
                <a:lnTo>
                  <a:pt x="6493" y="3740"/>
                </a:lnTo>
                <a:cubicBezTo>
                  <a:pt x="6501" y="3735"/>
                  <a:pt x="6511" y="3738"/>
                  <a:pt x="6515" y="3746"/>
                </a:cubicBezTo>
                <a:cubicBezTo>
                  <a:pt x="6519" y="3753"/>
                  <a:pt x="6516" y="3763"/>
                  <a:pt x="6509" y="3768"/>
                </a:cubicBezTo>
                <a:lnTo>
                  <a:pt x="6453" y="3799"/>
                </a:lnTo>
                <a:cubicBezTo>
                  <a:pt x="6445" y="3803"/>
                  <a:pt x="6435" y="3800"/>
                  <a:pt x="6431" y="3793"/>
                </a:cubicBezTo>
                <a:cubicBezTo>
                  <a:pt x="6427" y="3785"/>
                  <a:pt x="6429" y="3775"/>
                  <a:pt x="6437" y="3771"/>
                </a:cubicBezTo>
                <a:close/>
                <a:moveTo>
                  <a:pt x="6549" y="3708"/>
                </a:moveTo>
                <a:lnTo>
                  <a:pt x="6601" y="3679"/>
                </a:lnTo>
                <a:cubicBezTo>
                  <a:pt x="6608" y="3675"/>
                  <a:pt x="6618" y="3678"/>
                  <a:pt x="6622" y="3686"/>
                </a:cubicBezTo>
                <a:cubicBezTo>
                  <a:pt x="6627" y="3693"/>
                  <a:pt x="6624" y="3703"/>
                  <a:pt x="6616" y="3707"/>
                </a:cubicBezTo>
                <a:lnTo>
                  <a:pt x="6565" y="3736"/>
                </a:lnTo>
                <a:cubicBezTo>
                  <a:pt x="6557" y="3741"/>
                  <a:pt x="6547" y="3738"/>
                  <a:pt x="6543" y="3730"/>
                </a:cubicBezTo>
                <a:cubicBezTo>
                  <a:pt x="6538" y="3722"/>
                  <a:pt x="6541" y="3713"/>
                  <a:pt x="6549" y="3708"/>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74" name="Freeform 22"/>
          <p:cNvSpPr>
            <a:spLocks noEditPoints="1"/>
          </p:cNvSpPr>
          <p:nvPr/>
        </p:nvSpPr>
        <p:spPr bwMode="auto">
          <a:xfrm>
            <a:off x="1790700" y="4067175"/>
            <a:ext cx="2633663" cy="133350"/>
          </a:xfrm>
          <a:custGeom>
            <a:avLst/>
            <a:gdLst/>
            <a:ahLst/>
            <a:cxnLst>
              <a:cxn ang="0">
                <a:pos x="24" y="87"/>
              </a:cxn>
              <a:cxn ang="0">
                <a:pos x="4377" y="87"/>
              </a:cxn>
              <a:cxn ang="0">
                <a:pos x="4401" y="111"/>
              </a:cxn>
              <a:cxn ang="0">
                <a:pos x="4377" y="135"/>
              </a:cxn>
              <a:cxn ang="0">
                <a:pos x="24" y="135"/>
              </a:cxn>
              <a:cxn ang="0">
                <a:pos x="0" y="111"/>
              </a:cxn>
              <a:cxn ang="0">
                <a:pos x="24" y="87"/>
              </a:cxn>
              <a:cxn ang="0">
                <a:pos x="4245" y="7"/>
              </a:cxn>
              <a:cxn ang="0">
                <a:pos x="4425" y="111"/>
              </a:cxn>
              <a:cxn ang="0">
                <a:pos x="4245" y="216"/>
              </a:cxn>
              <a:cxn ang="0">
                <a:pos x="4212" y="208"/>
              </a:cxn>
              <a:cxn ang="0">
                <a:pos x="4221" y="175"/>
              </a:cxn>
              <a:cxn ang="0">
                <a:pos x="4365" y="91"/>
              </a:cxn>
              <a:cxn ang="0">
                <a:pos x="4365" y="132"/>
              </a:cxn>
              <a:cxn ang="0">
                <a:pos x="4221" y="48"/>
              </a:cxn>
              <a:cxn ang="0">
                <a:pos x="4212" y="15"/>
              </a:cxn>
              <a:cxn ang="0">
                <a:pos x="4245" y="7"/>
              </a:cxn>
            </a:cxnLst>
            <a:rect l="0" t="0" r="r" b="b"/>
            <a:pathLst>
              <a:path w="4425" h="223">
                <a:moveTo>
                  <a:pt x="24" y="87"/>
                </a:moveTo>
                <a:lnTo>
                  <a:pt x="4377" y="87"/>
                </a:lnTo>
                <a:cubicBezTo>
                  <a:pt x="4390" y="87"/>
                  <a:pt x="4401" y="98"/>
                  <a:pt x="4401" y="111"/>
                </a:cubicBezTo>
                <a:cubicBezTo>
                  <a:pt x="4401" y="125"/>
                  <a:pt x="4390" y="135"/>
                  <a:pt x="4377" y="135"/>
                </a:cubicBezTo>
                <a:lnTo>
                  <a:pt x="24" y="135"/>
                </a:lnTo>
                <a:cubicBezTo>
                  <a:pt x="11" y="135"/>
                  <a:pt x="0" y="125"/>
                  <a:pt x="0" y="111"/>
                </a:cubicBezTo>
                <a:cubicBezTo>
                  <a:pt x="0" y="98"/>
                  <a:pt x="11" y="87"/>
                  <a:pt x="24" y="87"/>
                </a:cubicBezTo>
                <a:close/>
                <a:moveTo>
                  <a:pt x="4245" y="7"/>
                </a:moveTo>
                <a:lnTo>
                  <a:pt x="4425" y="111"/>
                </a:lnTo>
                <a:lnTo>
                  <a:pt x="4245" y="216"/>
                </a:lnTo>
                <a:cubicBezTo>
                  <a:pt x="4234" y="223"/>
                  <a:pt x="4219" y="219"/>
                  <a:pt x="4212" y="208"/>
                </a:cubicBezTo>
                <a:cubicBezTo>
                  <a:pt x="4206" y="196"/>
                  <a:pt x="4209" y="181"/>
                  <a:pt x="4221" y="175"/>
                </a:cubicBezTo>
                <a:lnTo>
                  <a:pt x="4365" y="91"/>
                </a:lnTo>
                <a:lnTo>
                  <a:pt x="4365" y="132"/>
                </a:lnTo>
                <a:lnTo>
                  <a:pt x="4221" y="48"/>
                </a:lnTo>
                <a:cubicBezTo>
                  <a:pt x="4209" y="42"/>
                  <a:pt x="4206" y="27"/>
                  <a:pt x="4212" y="15"/>
                </a:cubicBezTo>
                <a:cubicBezTo>
                  <a:pt x="4219" y="4"/>
                  <a:pt x="4234" y="0"/>
                  <a:pt x="4245"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775" name="Freeform 23"/>
          <p:cNvSpPr>
            <a:spLocks noEditPoints="1"/>
          </p:cNvSpPr>
          <p:nvPr/>
        </p:nvSpPr>
        <p:spPr bwMode="auto">
          <a:xfrm>
            <a:off x="498475" y="1943100"/>
            <a:ext cx="1323975" cy="2208213"/>
          </a:xfrm>
          <a:custGeom>
            <a:avLst/>
            <a:gdLst/>
            <a:ahLst/>
            <a:cxnLst>
              <a:cxn ang="0">
                <a:pos x="2175" y="3693"/>
              </a:cxn>
              <a:cxn ang="0">
                <a:pos x="7" y="54"/>
              </a:cxn>
              <a:cxn ang="0">
                <a:pos x="15" y="21"/>
              </a:cxn>
              <a:cxn ang="0">
                <a:pos x="48" y="29"/>
              </a:cxn>
              <a:cxn ang="0">
                <a:pos x="2216" y="3668"/>
              </a:cxn>
              <a:cxn ang="0">
                <a:pos x="2208" y="3701"/>
              </a:cxn>
              <a:cxn ang="0">
                <a:pos x="2175" y="3693"/>
              </a:cxn>
              <a:cxn ang="0">
                <a:pos x="5" y="208"/>
              </a:cxn>
              <a:cxn ang="0">
                <a:pos x="3" y="0"/>
              </a:cxn>
              <a:cxn ang="0">
                <a:pos x="185" y="101"/>
              </a:cxn>
              <a:cxn ang="0">
                <a:pos x="195" y="134"/>
              </a:cxn>
              <a:cxn ang="0">
                <a:pos x="162" y="143"/>
              </a:cxn>
              <a:cxn ang="0">
                <a:pos x="16" y="62"/>
              </a:cxn>
              <a:cxn ang="0">
                <a:pos x="52" y="41"/>
              </a:cxn>
              <a:cxn ang="0">
                <a:pos x="53" y="208"/>
              </a:cxn>
              <a:cxn ang="0">
                <a:pos x="30" y="232"/>
              </a:cxn>
              <a:cxn ang="0">
                <a:pos x="5" y="208"/>
              </a:cxn>
            </a:cxnLst>
            <a:rect l="0" t="0" r="r" b="b"/>
            <a:pathLst>
              <a:path w="2223" h="3708">
                <a:moveTo>
                  <a:pt x="2175" y="3693"/>
                </a:moveTo>
                <a:lnTo>
                  <a:pt x="7" y="54"/>
                </a:lnTo>
                <a:cubicBezTo>
                  <a:pt x="0" y="42"/>
                  <a:pt x="4" y="27"/>
                  <a:pt x="15" y="21"/>
                </a:cubicBezTo>
                <a:cubicBezTo>
                  <a:pt x="27" y="14"/>
                  <a:pt x="42" y="18"/>
                  <a:pt x="48" y="29"/>
                </a:cubicBezTo>
                <a:lnTo>
                  <a:pt x="2216" y="3668"/>
                </a:lnTo>
                <a:cubicBezTo>
                  <a:pt x="2223" y="3680"/>
                  <a:pt x="2219" y="3694"/>
                  <a:pt x="2208" y="3701"/>
                </a:cubicBezTo>
                <a:cubicBezTo>
                  <a:pt x="2196" y="3708"/>
                  <a:pt x="2182" y="3704"/>
                  <a:pt x="2175" y="3693"/>
                </a:cubicBezTo>
                <a:close/>
                <a:moveTo>
                  <a:pt x="5" y="208"/>
                </a:moveTo>
                <a:lnTo>
                  <a:pt x="3" y="0"/>
                </a:lnTo>
                <a:lnTo>
                  <a:pt x="185" y="101"/>
                </a:lnTo>
                <a:cubicBezTo>
                  <a:pt x="197" y="107"/>
                  <a:pt x="201" y="122"/>
                  <a:pt x="195" y="134"/>
                </a:cubicBezTo>
                <a:cubicBezTo>
                  <a:pt x="188" y="145"/>
                  <a:pt x="174" y="149"/>
                  <a:pt x="162" y="143"/>
                </a:cubicBezTo>
                <a:lnTo>
                  <a:pt x="16" y="62"/>
                </a:lnTo>
                <a:lnTo>
                  <a:pt x="52" y="41"/>
                </a:lnTo>
                <a:lnTo>
                  <a:pt x="53" y="208"/>
                </a:lnTo>
                <a:cubicBezTo>
                  <a:pt x="53" y="221"/>
                  <a:pt x="43" y="232"/>
                  <a:pt x="30" y="232"/>
                </a:cubicBezTo>
                <a:cubicBezTo>
                  <a:pt x="16" y="232"/>
                  <a:pt x="5" y="221"/>
                  <a:pt x="5" y="20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776" name="Freeform 24"/>
          <p:cNvSpPr>
            <a:spLocks/>
          </p:cNvSpPr>
          <p:nvPr/>
        </p:nvSpPr>
        <p:spPr bwMode="auto">
          <a:xfrm>
            <a:off x="476250" y="2643188"/>
            <a:ext cx="2173288" cy="3697288"/>
          </a:xfrm>
          <a:custGeom>
            <a:avLst/>
            <a:gdLst/>
            <a:ahLst/>
            <a:cxnLst>
              <a:cxn ang="0">
                <a:pos x="3610" y="2524"/>
              </a:cxn>
              <a:cxn ang="0">
                <a:pos x="746" y="44"/>
              </a:cxn>
              <a:cxn ang="0">
                <a:pos x="785" y="28"/>
              </a:cxn>
              <a:cxn ang="0">
                <a:pos x="49" y="6188"/>
              </a:cxn>
              <a:cxn ang="0">
                <a:pos x="8" y="6169"/>
              </a:cxn>
              <a:cxn ang="0">
                <a:pos x="3608" y="2489"/>
              </a:cxn>
              <a:cxn ang="0">
                <a:pos x="3642" y="2488"/>
              </a:cxn>
              <a:cxn ang="0">
                <a:pos x="3643" y="2522"/>
              </a:cxn>
              <a:cxn ang="0">
                <a:pos x="43" y="6202"/>
              </a:cxn>
              <a:cxn ang="0">
                <a:pos x="15" y="6207"/>
              </a:cxn>
              <a:cxn ang="0">
                <a:pos x="2" y="6183"/>
              </a:cxn>
              <a:cxn ang="0">
                <a:pos x="738" y="23"/>
              </a:cxn>
              <a:cxn ang="0">
                <a:pos x="753" y="3"/>
              </a:cxn>
              <a:cxn ang="0">
                <a:pos x="777" y="7"/>
              </a:cxn>
              <a:cxn ang="0">
                <a:pos x="3641" y="2487"/>
              </a:cxn>
              <a:cxn ang="0">
                <a:pos x="3644" y="2521"/>
              </a:cxn>
              <a:cxn ang="0">
                <a:pos x="3610" y="2524"/>
              </a:cxn>
            </a:cxnLst>
            <a:rect l="0" t="0" r="r" b="b"/>
            <a:pathLst>
              <a:path w="3652" h="6212">
                <a:moveTo>
                  <a:pt x="3610" y="2524"/>
                </a:moveTo>
                <a:lnTo>
                  <a:pt x="746" y="44"/>
                </a:lnTo>
                <a:lnTo>
                  <a:pt x="785" y="28"/>
                </a:lnTo>
                <a:lnTo>
                  <a:pt x="49" y="6188"/>
                </a:lnTo>
                <a:lnTo>
                  <a:pt x="8" y="6169"/>
                </a:lnTo>
                <a:lnTo>
                  <a:pt x="3608" y="2489"/>
                </a:lnTo>
                <a:cubicBezTo>
                  <a:pt x="3618" y="2479"/>
                  <a:pt x="3633" y="2479"/>
                  <a:pt x="3642" y="2488"/>
                </a:cubicBezTo>
                <a:cubicBezTo>
                  <a:pt x="3652" y="2498"/>
                  <a:pt x="3652" y="2513"/>
                  <a:pt x="3643" y="2522"/>
                </a:cubicBezTo>
                <a:lnTo>
                  <a:pt x="43" y="6202"/>
                </a:lnTo>
                <a:cubicBezTo>
                  <a:pt x="35" y="6210"/>
                  <a:pt x="24" y="6212"/>
                  <a:pt x="15" y="6207"/>
                </a:cubicBezTo>
                <a:cubicBezTo>
                  <a:pt x="6" y="6203"/>
                  <a:pt x="0" y="6193"/>
                  <a:pt x="2" y="6183"/>
                </a:cubicBezTo>
                <a:lnTo>
                  <a:pt x="738" y="23"/>
                </a:lnTo>
                <a:cubicBezTo>
                  <a:pt x="739" y="14"/>
                  <a:pt x="745" y="6"/>
                  <a:pt x="753" y="3"/>
                </a:cubicBezTo>
                <a:cubicBezTo>
                  <a:pt x="761" y="0"/>
                  <a:pt x="770" y="2"/>
                  <a:pt x="777" y="7"/>
                </a:cubicBezTo>
                <a:lnTo>
                  <a:pt x="3641" y="2487"/>
                </a:lnTo>
                <a:cubicBezTo>
                  <a:pt x="3651" y="2496"/>
                  <a:pt x="3652" y="2511"/>
                  <a:pt x="3644" y="2521"/>
                </a:cubicBezTo>
                <a:cubicBezTo>
                  <a:pt x="3635" y="2531"/>
                  <a:pt x="3620" y="2532"/>
                  <a:pt x="3610" y="2524"/>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77" name="Freeform 25"/>
          <p:cNvSpPr>
            <a:spLocks/>
          </p:cNvSpPr>
          <p:nvPr/>
        </p:nvSpPr>
        <p:spPr bwMode="auto">
          <a:xfrm>
            <a:off x="476250" y="2176463"/>
            <a:ext cx="2946400" cy="4164013"/>
          </a:xfrm>
          <a:custGeom>
            <a:avLst/>
            <a:gdLst/>
            <a:ahLst/>
            <a:cxnLst>
              <a:cxn ang="0">
                <a:pos x="4907" y="3309"/>
              </a:cxn>
              <a:cxn ang="0">
                <a:pos x="267" y="45"/>
              </a:cxn>
              <a:cxn ang="0">
                <a:pos x="304" y="26"/>
              </a:cxn>
              <a:cxn ang="0">
                <a:pos x="48" y="6970"/>
              </a:cxn>
              <a:cxn ang="0">
                <a:pos x="10" y="6950"/>
              </a:cxn>
              <a:cxn ang="0">
                <a:pos x="4906" y="3270"/>
              </a:cxn>
              <a:cxn ang="0">
                <a:pos x="4940" y="3275"/>
              </a:cxn>
              <a:cxn ang="0">
                <a:pos x="4935" y="3309"/>
              </a:cxn>
              <a:cxn ang="0">
                <a:pos x="39" y="6989"/>
              </a:cxn>
              <a:cxn ang="0">
                <a:pos x="13" y="6991"/>
              </a:cxn>
              <a:cxn ang="0">
                <a:pos x="0" y="6969"/>
              </a:cxn>
              <a:cxn ang="0">
                <a:pos x="256" y="25"/>
              </a:cxn>
              <a:cxn ang="0">
                <a:pos x="270" y="4"/>
              </a:cxn>
              <a:cxn ang="0">
                <a:pos x="294" y="6"/>
              </a:cxn>
              <a:cxn ang="0">
                <a:pos x="4934" y="3270"/>
              </a:cxn>
              <a:cxn ang="0">
                <a:pos x="4940" y="3303"/>
              </a:cxn>
              <a:cxn ang="0">
                <a:pos x="4907" y="3309"/>
              </a:cxn>
            </a:cxnLst>
            <a:rect l="0" t="0" r="r" b="b"/>
            <a:pathLst>
              <a:path w="4948" h="6995">
                <a:moveTo>
                  <a:pt x="4907" y="3309"/>
                </a:moveTo>
                <a:lnTo>
                  <a:pt x="267" y="45"/>
                </a:lnTo>
                <a:lnTo>
                  <a:pt x="304" y="26"/>
                </a:lnTo>
                <a:lnTo>
                  <a:pt x="48" y="6970"/>
                </a:lnTo>
                <a:lnTo>
                  <a:pt x="10" y="6950"/>
                </a:lnTo>
                <a:lnTo>
                  <a:pt x="4906" y="3270"/>
                </a:lnTo>
                <a:cubicBezTo>
                  <a:pt x="4917" y="3262"/>
                  <a:pt x="4932" y="3264"/>
                  <a:pt x="4940" y="3275"/>
                </a:cubicBezTo>
                <a:cubicBezTo>
                  <a:pt x="4948" y="3286"/>
                  <a:pt x="4945" y="3301"/>
                  <a:pt x="4935" y="3309"/>
                </a:cubicBezTo>
                <a:lnTo>
                  <a:pt x="39" y="6989"/>
                </a:lnTo>
                <a:cubicBezTo>
                  <a:pt x="31" y="6994"/>
                  <a:pt x="22" y="6995"/>
                  <a:pt x="13" y="6991"/>
                </a:cubicBezTo>
                <a:cubicBezTo>
                  <a:pt x="5" y="6986"/>
                  <a:pt x="0" y="6978"/>
                  <a:pt x="0" y="6969"/>
                </a:cubicBezTo>
                <a:lnTo>
                  <a:pt x="256" y="25"/>
                </a:lnTo>
                <a:cubicBezTo>
                  <a:pt x="257" y="16"/>
                  <a:pt x="262" y="8"/>
                  <a:pt x="270" y="4"/>
                </a:cubicBezTo>
                <a:cubicBezTo>
                  <a:pt x="278" y="0"/>
                  <a:pt x="287" y="1"/>
                  <a:pt x="294" y="6"/>
                </a:cubicBezTo>
                <a:lnTo>
                  <a:pt x="4934" y="3270"/>
                </a:lnTo>
                <a:cubicBezTo>
                  <a:pt x="4945" y="3277"/>
                  <a:pt x="4948" y="3292"/>
                  <a:pt x="4940" y="3303"/>
                </a:cubicBezTo>
                <a:cubicBezTo>
                  <a:pt x="4932" y="3314"/>
                  <a:pt x="4918" y="3317"/>
                  <a:pt x="4907" y="3309"/>
                </a:cubicBezTo>
                <a:close/>
              </a:path>
            </a:pathLst>
          </a:custGeom>
          <a:solidFill>
            <a:srgbClr val="92D050"/>
          </a:solidFill>
          <a:ln w="9525"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78" name="Freeform 26"/>
          <p:cNvSpPr>
            <a:spLocks/>
          </p:cNvSpPr>
          <p:nvPr/>
        </p:nvSpPr>
        <p:spPr bwMode="auto">
          <a:xfrm>
            <a:off x="569912" y="2071688"/>
            <a:ext cx="2862263" cy="2439988"/>
          </a:xfrm>
          <a:custGeom>
            <a:avLst/>
            <a:gdLst/>
            <a:ahLst/>
            <a:cxnLst>
              <a:cxn ang="0">
                <a:pos x="4764" y="3485"/>
              </a:cxn>
              <a:cxn ang="0">
                <a:pos x="12" y="45"/>
              </a:cxn>
              <a:cxn ang="0">
                <a:pos x="49" y="16"/>
              </a:cxn>
              <a:cxn ang="0">
                <a:pos x="1729" y="4064"/>
              </a:cxn>
              <a:cxn ang="0">
                <a:pos x="1702" y="4050"/>
              </a:cxn>
              <a:cxn ang="0">
                <a:pos x="4774" y="3442"/>
              </a:cxn>
              <a:cxn ang="0">
                <a:pos x="4802" y="3461"/>
              </a:cxn>
              <a:cxn ang="0">
                <a:pos x="4783" y="3489"/>
              </a:cxn>
              <a:cxn ang="0">
                <a:pos x="1711" y="4097"/>
              </a:cxn>
              <a:cxn ang="0">
                <a:pos x="1684" y="4083"/>
              </a:cxn>
              <a:cxn ang="0">
                <a:pos x="4" y="35"/>
              </a:cxn>
              <a:cxn ang="0">
                <a:pos x="12" y="7"/>
              </a:cxn>
              <a:cxn ang="0">
                <a:pos x="41" y="6"/>
              </a:cxn>
              <a:cxn ang="0">
                <a:pos x="4793" y="3446"/>
              </a:cxn>
              <a:cxn ang="0">
                <a:pos x="4798" y="3480"/>
              </a:cxn>
              <a:cxn ang="0">
                <a:pos x="4764" y="3485"/>
              </a:cxn>
            </a:cxnLst>
            <a:rect l="0" t="0" r="r" b="b"/>
            <a:pathLst>
              <a:path w="4806" h="4099">
                <a:moveTo>
                  <a:pt x="4764" y="3485"/>
                </a:moveTo>
                <a:lnTo>
                  <a:pt x="12" y="45"/>
                </a:lnTo>
                <a:lnTo>
                  <a:pt x="49" y="16"/>
                </a:lnTo>
                <a:lnTo>
                  <a:pt x="1729" y="4064"/>
                </a:lnTo>
                <a:lnTo>
                  <a:pt x="1702" y="4050"/>
                </a:lnTo>
                <a:lnTo>
                  <a:pt x="4774" y="3442"/>
                </a:lnTo>
                <a:cubicBezTo>
                  <a:pt x="4787" y="3439"/>
                  <a:pt x="4799" y="3448"/>
                  <a:pt x="4802" y="3461"/>
                </a:cubicBezTo>
                <a:cubicBezTo>
                  <a:pt x="4805" y="3474"/>
                  <a:pt x="4796" y="3486"/>
                  <a:pt x="4783" y="3489"/>
                </a:cubicBezTo>
                <a:lnTo>
                  <a:pt x="1711" y="4097"/>
                </a:lnTo>
                <a:cubicBezTo>
                  <a:pt x="1700" y="4099"/>
                  <a:pt x="1689" y="4093"/>
                  <a:pt x="1684" y="4083"/>
                </a:cubicBezTo>
                <a:lnTo>
                  <a:pt x="4" y="35"/>
                </a:lnTo>
                <a:cubicBezTo>
                  <a:pt x="0" y="25"/>
                  <a:pt x="3" y="13"/>
                  <a:pt x="12" y="7"/>
                </a:cubicBezTo>
                <a:cubicBezTo>
                  <a:pt x="20" y="0"/>
                  <a:pt x="32" y="0"/>
                  <a:pt x="41" y="6"/>
                </a:cubicBezTo>
                <a:lnTo>
                  <a:pt x="4793" y="3446"/>
                </a:lnTo>
                <a:cubicBezTo>
                  <a:pt x="4803" y="3454"/>
                  <a:pt x="4806" y="3469"/>
                  <a:pt x="4798" y="3480"/>
                </a:cubicBezTo>
                <a:cubicBezTo>
                  <a:pt x="4790" y="3490"/>
                  <a:pt x="4775" y="3493"/>
                  <a:pt x="4764" y="3485"/>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79" name="Freeform 27"/>
          <p:cNvSpPr>
            <a:spLocks/>
          </p:cNvSpPr>
          <p:nvPr/>
        </p:nvSpPr>
        <p:spPr bwMode="auto">
          <a:xfrm>
            <a:off x="950912" y="3881438"/>
            <a:ext cx="2709863" cy="1668463"/>
          </a:xfrm>
          <a:custGeom>
            <a:avLst/>
            <a:gdLst/>
            <a:ahLst/>
            <a:cxnLst>
              <a:cxn ang="0">
                <a:pos x="4520" y="449"/>
              </a:cxn>
              <a:cxn ang="0">
                <a:pos x="1192" y="49"/>
              </a:cxn>
              <a:cxn ang="0">
                <a:pos x="1217" y="35"/>
              </a:cxn>
              <a:cxn ang="0">
                <a:pos x="49" y="2787"/>
              </a:cxn>
              <a:cxn ang="0">
                <a:pos x="15" y="2756"/>
              </a:cxn>
              <a:cxn ang="0">
                <a:pos x="4511" y="404"/>
              </a:cxn>
              <a:cxn ang="0">
                <a:pos x="4544" y="414"/>
              </a:cxn>
              <a:cxn ang="0">
                <a:pos x="4534" y="447"/>
              </a:cxn>
              <a:cxn ang="0">
                <a:pos x="38" y="2799"/>
              </a:cxn>
              <a:cxn ang="0">
                <a:pos x="10" y="2795"/>
              </a:cxn>
              <a:cxn ang="0">
                <a:pos x="4" y="2768"/>
              </a:cxn>
              <a:cxn ang="0">
                <a:pos x="1172" y="16"/>
              </a:cxn>
              <a:cxn ang="0">
                <a:pos x="1197" y="2"/>
              </a:cxn>
              <a:cxn ang="0">
                <a:pos x="4525" y="402"/>
              </a:cxn>
              <a:cxn ang="0">
                <a:pos x="4546" y="428"/>
              </a:cxn>
              <a:cxn ang="0">
                <a:pos x="4520" y="449"/>
              </a:cxn>
            </a:cxnLst>
            <a:rect l="0" t="0" r="r" b="b"/>
            <a:pathLst>
              <a:path w="4550" h="2803">
                <a:moveTo>
                  <a:pt x="4520" y="449"/>
                </a:moveTo>
                <a:lnTo>
                  <a:pt x="1192" y="49"/>
                </a:lnTo>
                <a:lnTo>
                  <a:pt x="1217" y="35"/>
                </a:lnTo>
                <a:lnTo>
                  <a:pt x="49" y="2787"/>
                </a:lnTo>
                <a:lnTo>
                  <a:pt x="15" y="2756"/>
                </a:lnTo>
                <a:lnTo>
                  <a:pt x="4511" y="404"/>
                </a:lnTo>
                <a:cubicBezTo>
                  <a:pt x="4523" y="398"/>
                  <a:pt x="4538" y="403"/>
                  <a:pt x="4544" y="414"/>
                </a:cubicBezTo>
                <a:cubicBezTo>
                  <a:pt x="4550" y="426"/>
                  <a:pt x="4545" y="441"/>
                  <a:pt x="4534" y="447"/>
                </a:cubicBezTo>
                <a:lnTo>
                  <a:pt x="38" y="2799"/>
                </a:lnTo>
                <a:cubicBezTo>
                  <a:pt x="29" y="2803"/>
                  <a:pt x="18" y="2802"/>
                  <a:pt x="10" y="2795"/>
                </a:cubicBezTo>
                <a:cubicBezTo>
                  <a:pt x="3" y="2788"/>
                  <a:pt x="0" y="2777"/>
                  <a:pt x="4" y="2768"/>
                </a:cubicBezTo>
                <a:lnTo>
                  <a:pt x="1172" y="16"/>
                </a:lnTo>
                <a:cubicBezTo>
                  <a:pt x="1177" y="6"/>
                  <a:pt x="1187" y="0"/>
                  <a:pt x="1197" y="2"/>
                </a:cubicBezTo>
                <a:lnTo>
                  <a:pt x="4525" y="402"/>
                </a:lnTo>
                <a:cubicBezTo>
                  <a:pt x="4538" y="403"/>
                  <a:pt x="4548" y="415"/>
                  <a:pt x="4546" y="428"/>
                </a:cubicBezTo>
                <a:cubicBezTo>
                  <a:pt x="4545" y="441"/>
                  <a:pt x="4533" y="451"/>
                  <a:pt x="4520" y="449"/>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80" name="Freeform 28"/>
          <p:cNvSpPr>
            <a:spLocks/>
          </p:cNvSpPr>
          <p:nvPr/>
        </p:nvSpPr>
        <p:spPr bwMode="auto">
          <a:xfrm>
            <a:off x="914400" y="2652713"/>
            <a:ext cx="2755900" cy="2390775"/>
          </a:xfrm>
          <a:custGeom>
            <a:avLst/>
            <a:gdLst/>
            <a:ahLst/>
            <a:cxnLst>
              <a:cxn ang="0">
                <a:pos x="4590" y="2511"/>
              </a:cxn>
              <a:cxn ang="0">
                <a:pos x="14" y="47"/>
              </a:cxn>
              <a:cxn ang="0">
                <a:pos x="49" y="22"/>
              </a:cxn>
              <a:cxn ang="0">
                <a:pos x="625" y="3990"/>
              </a:cxn>
              <a:cxn ang="0">
                <a:pos x="593" y="3971"/>
              </a:cxn>
              <a:cxn ang="0">
                <a:pos x="4593" y="2467"/>
              </a:cxn>
              <a:cxn ang="0">
                <a:pos x="4624" y="2481"/>
              </a:cxn>
              <a:cxn ang="0">
                <a:pos x="4610" y="2512"/>
              </a:cxn>
              <a:cxn ang="0">
                <a:pos x="610" y="4016"/>
              </a:cxn>
              <a:cxn ang="0">
                <a:pos x="589" y="4014"/>
              </a:cxn>
              <a:cxn ang="0">
                <a:pos x="578" y="3997"/>
              </a:cxn>
              <a:cxn ang="0">
                <a:pos x="2" y="29"/>
              </a:cxn>
              <a:cxn ang="0">
                <a:pos x="12" y="6"/>
              </a:cxn>
              <a:cxn ang="0">
                <a:pos x="37" y="4"/>
              </a:cxn>
              <a:cxn ang="0">
                <a:pos x="4613" y="2468"/>
              </a:cxn>
              <a:cxn ang="0">
                <a:pos x="4623" y="2501"/>
              </a:cxn>
              <a:cxn ang="0">
                <a:pos x="4590" y="2511"/>
              </a:cxn>
            </a:cxnLst>
            <a:rect l="0" t="0" r="r" b="b"/>
            <a:pathLst>
              <a:path w="4629" h="4018">
                <a:moveTo>
                  <a:pt x="4590" y="2511"/>
                </a:moveTo>
                <a:lnTo>
                  <a:pt x="14" y="47"/>
                </a:lnTo>
                <a:lnTo>
                  <a:pt x="49" y="22"/>
                </a:lnTo>
                <a:lnTo>
                  <a:pt x="625" y="3990"/>
                </a:lnTo>
                <a:lnTo>
                  <a:pt x="593" y="3971"/>
                </a:lnTo>
                <a:lnTo>
                  <a:pt x="4593" y="2467"/>
                </a:lnTo>
                <a:cubicBezTo>
                  <a:pt x="4605" y="2462"/>
                  <a:pt x="4619" y="2469"/>
                  <a:pt x="4624" y="2481"/>
                </a:cubicBezTo>
                <a:cubicBezTo>
                  <a:pt x="4629" y="2493"/>
                  <a:pt x="4622" y="2507"/>
                  <a:pt x="4610" y="2512"/>
                </a:cubicBezTo>
                <a:lnTo>
                  <a:pt x="610" y="4016"/>
                </a:lnTo>
                <a:cubicBezTo>
                  <a:pt x="603" y="4018"/>
                  <a:pt x="596" y="4018"/>
                  <a:pt x="589" y="4014"/>
                </a:cubicBezTo>
                <a:cubicBezTo>
                  <a:pt x="583" y="4010"/>
                  <a:pt x="579" y="4004"/>
                  <a:pt x="578" y="3997"/>
                </a:cubicBezTo>
                <a:lnTo>
                  <a:pt x="2" y="29"/>
                </a:lnTo>
                <a:cubicBezTo>
                  <a:pt x="0" y="20"/>
                  <a:pt x="4" y="11"/>
                  <a:pt x="12" y="6"/>
                </a:cubicBezTo>
                <a:cubicBezTo>
                  <a:pt x="19" y="1"/>
                  <a:pt x="29" y="0"/>
                  <a:pt x="37" y="4"/>
                </a:cubicBezTo>
                <a:lnTo>
                  <a:pt x="4613" y="2468"/>
                </a:lnTo>
                <a:cubicBezTo>
                  <a:pt x="4625" y="2475"/>
                  <a:pt x="4629" y="2489"/>
                  <a:pt x="4623" y="2501"/>
                </a:cubicBezTo>
                <a:cubicBezTo>
                  <a:pt x="4616" y="2513"/>
                  <a:pt x="4602" y="2517"/>
                  <a:pt x="4590" y="2511"/>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81" name="Freeform 29"/>
          <p:cNvSpPr>
            <a:spLocks/>
          </p:cNvSpPr>
          <p:nvPr/>
        </p:nvSpPr>
        <p:spPr bwMode="auto">
          <a:xfrm>
            <a:off x="542925" y="2252663"/>
            <a:ext cx="3565525" cy="3963988"/>
          </a:xfrm>
          <a:custGeom>
            <a:avLst/>
            <a:gdLst/>
            <a:ahLst/>
            <a:cxnLst>
              <a:cxn ang="0">
                <a:pos x="5925" y="3197"/>
              </a:cxn>
              <a:cxn ang="0">
                <a:pos x="229" y="77"/>
              </a:cxn>
              <a:cxn ang="0">
                <a:pos x="288" y="43"/>
              </a:cxn>
              <a:cxn ang="0">
                <a:pos x="80" y="6619"/>
              </a:cxn>
              <a:cxn ang="0">
                <a:pos x="20" y="6583"/>
              </a:cxn>
              <a:cxn ang="0">
                <a:pos x="5924" y="3127"/>
              </a:cxn>
              <a:cxn ang="0">
                <a:pos x="5979" y="3141"/>
              </a:cxn>
              <a:cxn ang="0">
                <a:pos x="5965" y="3196"/>
              </a:cxn>
              <a:cxn ang="0">
                <a:pos x="61" y="6652"/>
              </a:cxn>
              <a:cxn ang="0">
                <a:pos x="20" y="6652"/>
              </a:cxn>
              <a:cxn ang="0">
                <a:pos x="0" y="6616"/>
              </a:cxn>
              <a:cxn ang="0">
                <a:pos x="208" y="40"/>
              </a:cxn>
              <a:cxn ang="0">
                <a:pos x="229" y="7"/>
              </a:cxn>
              <a:cxn ang="0">
                <a:pos x="268" y="6"/>
              </a:cxn>
              <a:cxn ang="0">
                <a:pos x="5964" y="3126"/>
              </a:cxn>
              <a:cxn ang="0">
                <a:pos x="5980" y="3181"/>
              </a:cxn>
              <a:cxn ang="0">
                <a:pos x="5925" y="3197"/>
              </a:cxn>
            </a:cxnLst>
            <a:rect l="0" t="0" r="r" b="b"/>
            <a:pathLst>
              <a:path w="5990" h="6659">
                <a:moveTo>
                  <a:pt x="5925" y="3197"/>
                </a:moveTo>
                <a:lnTo>
                  <a:pt x="229" y="77"/>
                </a:lnTo>
                <a:lnTo>
                  <a:pt x="288" y="43"/>
                </a:lnTo>
                <a:lnTo>
                  <a:pt x="80" y="6619"/>
                </a:lnTo>
                <a:lnTo>
                  <a:pt x="20" y="6583"/>
                </a:lnTo>
                <a:lnTo>
                  <a:pt x="5924" y="3127"/>
                </a:lnTo>
                <a:cubicBezTo>
                  <a:pt x="5943" y="3116"/>
                  <a:pt x="5968" y="3122"/>
                  <a:pt x="5979" y="3141"/>
                </a:cubicBezTo>
                <a:cubicBezTo>
                  <a:pt x="5990" y="3160"/>
                  <a:pt x="5984" y="3185"/>
                  <a:pt x="5965" y="3196"/>
                </a:cubicBezTo>
                <a:lnTo>
                  <a:pt x="61" y="6652"/>
                </a:lnTo>
                <a:cubicBezTo>
                  <a:pt x="48" y="6659"/>
                  <a:pt x="33" y="6659"/>
                  <a:pt x="20" y="6652"/>
                </a:cubicBezTo>
                <a:cubicBezTo>
                  <a:pt x="8" y="6644"/>
                  <a:pt x="0" y="6631"/>
                  <a:pt x="0" y="6616"/>
                </a:cubicBezTo>
                <a:lnTo>
                  <a:pt x="208" y="40"/>
                </a:lnTo>
                <a:cubicBezTo>
                  <a:pt x="209" y="26"/>
                  <a:pt x="217" y="14"/>
                  <a:pt x="229" y="7"/>
                </a:cubicBezTo>
                <a:cubicBezTo>
                  <a:pt x="241" y="0"/>
                  <a:pt x="255" y="0"/>
                  <a:pt x="268" y="6"/>
                </a:cubicBezTo>
                <a:lnTo>
                  <a:pt x="5964" y="3126"/>
                </a:lnTo>
                <a:cubicBezTo>
                  <a:pt x="5983" y="3137"/>
                  <a:pt x="5990" y="3161"/>
                  <a:pt x="5980" y="3181"/>
                </a:cubicBezTo>
                <a:cubicBezTo>
                  <a:pt x="5969" y="3200"/>
                  <a:pt x="5945" y="3207"/>
                  <a:pt x="5925" y="3197"/>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0782" name="Freeform 30"/>
          <p:cNvSpPr>
            <a:spLocks noEditPoints="1"/>
          </p:cNvSpPr>
          <p:nvPr/>
        </p:nvSpPr>
        <p:spPr bwMode="auto">
          <a:xfrm>
            <a:off x="498475" y="4117975"/>
            <a:ext cx="1323975" cy="2206625"/>
          </a:xfrm>
          <a:custGeom>
            <a:avLst/>
            <a:gdLst/>
            <a:ahLst/>
            <a:cxnLst>
              <a:cxn ang="0">
                <a:pos x="2216" y="40"/>
              </a:cxn>
              <a:cxn ang="0">
                <a:pos x="48" y="3679"/>
              </a:cxn>
              <a:cxn ang="0">
                <a:pos x="15" y="3687"/>
              </a:cxn>
              <a:cxn ang="0">
                <a:pos x="7" y="3654"/>
              </a:cxn>
              <a:cxn ang="0">
                <a:pos x="2175" y="15"/>
              </a:cxn>
              <a:cxn ang="0">
                <a:pos x="2208" y="7"/>
              </a:cxn>
              <a:cxn ang="0">
                <a:pos x="2216" y="40"/>
              </a:cxn>
              <a:cxn ang="0">
                <a:pos x="185" y="3607"/>
              </a:cxn>
              <a:cxn ang="0">
                <a:pos x="3" y="3708"/>
              </a:cxn>
              <a:cxn ang="0">
                <a:pos x="5" y="3500"/>
              </a:cxn>
              <a:cxn ang="0">
                <a:pos x="30" y="3476"/>
              </a:cxn>
              <a:cxn ang="0">
                <a:pos x="53" y="3500"/>
              </a:cxn>
              <a:cxn ang="0">
                <a:pos x="52" y="3667"/>
              </a:cxn>
              <a:cxn ang="0">
                <a:pos x="16" y="3646"/>
              </a:cxn>
              <a:cxn ang="0">
                <a:pos x="162" y="3565"/>
              </a:cxn>
              <a:cxn ang="0">
                <a:pos x="195" y="3574"/>
              </a:cxn>
              <a:cxn ang="0">
                <a:pos x="185" y="3607"/>
              </a:cxn>
            </a:cxnLst>
            <a:rect l="0" t="0" r="r" b="b"/>
            <a:pathLst>
              <a:path w="2223" h="3708">
                <a:moveTo>
                  <a:pt x="2216" y="40"/>
                </a:moveTo>
                <a:lnTo>
                  <a:pt x="48" y="3679"/>
                </a:lnTo>
                <a:cubicBezTo>
                  <a:pt x="42" y="3690"/>
                  <a:pt x="27" y="3694"/>
                  <a:pt x="15" y="3687"/>
                </a:cubicBezTo>
                <a:cubicBezTo>
                  <a:pt x="4" y="3680"/>
                  <a:pt x="0" y="3666"/>
                  <a:pt x="7" y="3654"/>
                </a:cubicBezTo>
                <a:lnTo>
                  <a:pt x="2175" y="15"/>
                </a:lnTo>
                <a:cubicBezTo>
                  <a:pt x="2182" y="4"/>
                  <a:pt x="2196" y="0"/>
                  <a:pt x="2208" y="7"/>
                </a:cubicBezTo>
                <a:cubicBezTo>
                  <a:pt x="2219" y="14"/>
                  <a:pt x="2223" y="28"/>
                  <a:pt x="2216" y="40"/>
                </a:cubicBezTo>
                <a:close/>
                <a:moveTo>
                  <a:pt x="185" y="3607"/>
                </a:moveTo>
                <a:lnTo>
                  <a:pt x="3" y="3708"/>
                </a:lnTo>
                <a:lnTo>
                  <a:pt x="5" y="3500"/>
                </a:lnTo>
                <a:cubicBezTo>
                  <a:pt x="5" y="3486"/>
                  <a:pt x="16" y="3476"/>
                  <a:pt x="30" y="3476"/>
                </a:cubicBezTo>
                <a:cubicBezTo>
                  <a:pt x="43" y="3476"/>
                  <a:pt x="53" y="3487"/>
                  <a:pt x="53" y="3500"/>
                </a:cubicBezTo>
                <a:lnTo>
                  <a:pt x="52" y="3667"/>
                </a:lnTo>
                <a:lnTo>
                  <a:pt x="16" y="3646"/>
                </a:lnTo>
                <a:lnTo>
                  <a:pt x="162" y="3565"/>
                </a:lnTo>
                <a:cubicBezTo>
                  <a:pt x="174" y="3558"/>
                  <a:pt x="188" y="3563"/>
                  <a:pt x="195" y="3574"/>
                </a:cubicBezTo>
                <a:cubicBezTo>
                  <a:pt x="201" y="3586"/>
                  <a:pt x="197" y="3600"/>
                  <a:pt x="185" y="360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783" name="Rectangle 31"/>
          <p:cNvSpPr>
            <a:spLocks noChangeArrowheads="1"/>
          </p:cNvSpPr>
          <p:nvPr/>
        </p:nvSpPr>
        <p:spPr bwMode="auto">
          <a:xfrm>
            <a:off x="4492625" y="3963988"/>
            <a:ext cx="1609608"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Performance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784" name="Rectangle 32"/>
          <p:cNvSpPr>
            <a:spLocks noChangeArrowheads="1"/>
          </p:cNvSpPr>
          <p:nvPr/>
        </p:nvSpPr>
        <p:spPr bwMode="auto">
          <a:xfrm>
            <a:off x="109537" y="1524000"/>
            <a:ext cx="101444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Fairness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785" name="Rectangle 33"/>
          <p:cNvSpPr>
            <a:spLocks noChangeArrowheads="1"/>
          </p:cNvSpPr>
          <p:nvPr/>
        </p:nvSpPr>
        <p:spPr bwMode="auto">
          <a:xfrm>
            <a:off x="68262" y="6381750"/>
            <a:ext cx="120225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Simplicity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786" name="Freeform 34"/>
          <p:cNvSpPr>
            <a:spLocks/>
          </p:cNvSpPr>
          <p:nvPr/>
        </p:nvSpPr>
        <p:spPr bwMode="auto">
          <a:xfrm>
            <a:off x="5810250" y="166211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0070C0"/>
          </a:solidFill>
          <a:ln w="9525"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87" name="Rectangle 35"/>
          <p:cNvSpPr>
            <a:spLocks noChangeArrowheads="1"/>
          </p:cNvSpPr>
          <p:nvPr/>
        </p:nvSpPr>
        <p:spPr bwMode="auto">
          <a:xfrm>
            <a:off x="6172200" y="1497013"/>
            <a:ext cx="88742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FRFCFS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788" name="Freeform 36"/>
          <p:cNvSpPr>
            <a:spLocks/>
          </p:cNvSpPr>
          <p:nvPr/>
        </p:nvSpPr>
        <p:spPr bwMode="auto">
          <a:xfrm>
            <a:off x="5810250" y="208121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2D050"/>
          </a:solidFill>
          <a:ln w="9525"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89" name="Rectangle 37"/>
          <p:cNvSpPr>
            <a:spLocks noChangeArrowheads="1"/>
          </p:cNvSpPr>
          <p:nvPr/>
        </p:nvSpPr>
        <p:spPr bwMode="auto">
          <a:xfrm>
            <a:off x="6172200" y="1911350"/>
            <a:ext cx="88742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FRFCFS</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0" name="Rectangle 38"/>
          <p:cNvSpPr>
            <a:spLocks noChangeArrowheads="1"/>
          </p:cNvSpPr>
          <p:nvPr/>
        </p:nvSpPr>
        <p:spPr bwMode="auto">
          <a:xfrm>
            <a:off x="6972300" y="1911350"/>
            <a:ext cx="94578"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1" name="Rectangle 39"/>
          <p:cNvSpPr>
            <a:spLocks noChangeArrowheads="1"/>
          </p:cNvSpPr>
          <p:nvPr/>
        </p:nvSpPr>
        <p:spPr bwMode="auto">
          <a:xfrm>
            <a:off x="7058025" y="1911350"/>
            <a:ext cx="472886"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Cap</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2" name="Freeform 40"/>
          <p:cNvSpPr>
            <a:spLocks/>
          </p:cNvSpPr>
          <p:nvPr/>
        </p:nvSpPr>
        <p:spPr bwMode="auto">
          <a:xfrm>
            <a:off x="5810250" y="2490788"/>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F6228"/>
          </a:solidFill>
          <a:ln w="9525"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93" name="Rectangle 41"/>
          <p:cNvSpPr>
            <a:spLocks noChangeArrowheads="1"/>
          </p:cNvSpPr>
          <p:nvPr/>
        </p:nvSpPr>
        <p:spPr bwMode="auto">
          <a:xfrm>
            <a:off x="6172200" y="2325688"/>
            <a:ext cx="78842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PARBS</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4" name="Freeform 42"/>
          <p:cNvSpPr>
            <a:spLocks/>
          </p:cNvSpPr>
          <p:nvPr/>
        </p:nvSpPr>
        <p:spPr bwMode="auto">
          <a:xfrm>
            <a:off x="5810250" y="2909888"/>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90099"/>
          </a:solidFill>
          <a:ln w="9525" cap="flat">
            <a:solidFill>
              <a:srgbClr val="990099"/>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95" name="Rectangle 43"/>
          <p:cNvSpPr>
            <a:spLocks noChangeArrowheads="1"/>
          </p:cNvSpPr>
          <p:nvPr/>
        </p:nvSpPr>
        <p:spPr bwMode="auto">
          <a:xfrm>
            <a:off x="6172200" y="2740025"/>
            <a:ext cx="75341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ATLAS</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6" name="Freeform 44"/>
          <p:cNvSpPr>
            <a:spLocks/>
          </p:cNvSpPr>
          <p:nvPr/>
        </p:nvSpPr>
        <p:spPr bwMode="auto">
          <a:xfrm>
            <a:off x="5810250" y="3319463"/>
            <a:ext cx="266700" cy="28575"/>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FF9900"/>
          </a:solidFill>
          <a:ln w="952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97" name="Rectangle 45"/>
          <p:cNvSpPr>
            <a:spLocks noChangeArrowheads="1"/>
          </p:cNvSpPr>
          <p:nvPr/>
        </p:nvSpPr>
        <p:spPr bwMode="auto">
          <a:xfrm>
            <a:off x="6172200" y="3152775"/>
            <a:ext cx="57079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TCM</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0798" name="Freeform 46"/>
          <p:cNvSpPr>
            <a:spLocks/>
          </p:cNvSpPr>
          <p:nvPr/>
        </p:nvSpPr>
        <p:spPr bwMode="auto">
          <a:xfrm>
            <a:off x="5800725" y="3729038"/>
            <a:ext cx="285750" cy="47625"/>
          </a:xfrm>
          <a:custGeom>
            <a:avLst/>
            <a:gdLst/>
            <a:ahLst/>
            <a:cxnLst>
              <a:cxn ang="0">
                <a:pos x="40" y="0"/>
              </a:cxn>
              <a:cxn ang="0">
                <a:pos x="440" y="0"/>
              </a:cxn>
              <a:cxn ang="0">
                <a:pos x="480" y="40"/>
              </a:cxn>
              <a:cxn ang="0">
                <a:pos x="440" y="80"/>
              </a:cxn>
              <a:cxn ang="0">
                <a:pos x="40" y="80"/>
              </a:cxn>
              <a:cxn ang="0">
                <a:pos x="0" y="40"/>
              </a:cxn>
              <a:cxn ang="0">
                <a:pos x="40" y="0"/>
              </a:cxn>
            </a:cxnLst>
            <a:rect l="0" t="0" r="r" b="b"/>
            <a:pathLst>
              <a:path w="480" h="80">
                <a:moveTo>
                  <a:pt x="40" y="0"/>
                </a:moveTo>
                <a:lnTo>
                  <a:pt x="440" y="0"/>
                </a:lnTo>
                <a:cubicBezTo>
                  <a:pt x="463" y="0"/>
                  <a:pt x="480" y="18"/>
                  <a:pt x="480" y="40"/>
                </a:cubicBezTo>
                <a:cubicBezTo>
                  <a:pt x="480" y="63"/>
                  <a:pt x="463" y="80"/>
                  <a:pt x="440" y="80"/>
                </a:cubicBezTo>
                <a:lnTo>
                  <a:pt x="40" y="80"/>
                </a:lnTo>
                <a:cubicBezTo>
                  <a:pt x="18" y="80"/>
                  <a:pt x="0" y="63"/>
                  <a:pt x="0" y="40"/>
                </a:cubicBezTo>
                <a:cubicBezTo>
                  <a:pt x="0" y="18"/>
                  <a:pt x="18" y="0"/>
                  <a:pt x="40" y="0"/>
                </a:cubicBezTo>
                <a:close/>
              </a:path>
            </a:pathLst>
          </a:custGeom>
          <a:solidFill>
            <a:srgbClr val="FF0000"/>
          </a:solidFill>
          <a:ln w="952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sz="2400"/>
          </a:p>
        </p:txBody>
      </p:sp>
      <p:sp>
        <p:nvSpPr>
          <p:cNvPr id="330799" name="Rectangle 47"/>
          <p:cNvSpPr>
            <a:spLocks noChangeArrowheads="1"/>
          </p:cNvSpPr>
          <p:nvPr/>
        </p:nvSpPr>
        <p:spPr bwMode="auto">
          <a:xfrm>
            <a:off x="6172200" y="3567113"/>
            <a:ext cx="1391150"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Blacklisting</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51" name="Straight Arrow Connector 50"/>
          <p:cNvCxnSpPr/>
          <p:nvPr/>
        </p:nvCxnSpPr>
        <p:spPr>
          <a:xfrm flipH="1">
            <a:off x="2057400" y="23622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22415" y="2043545"/>
            <a:ext cx="1143000" cy="461665"/>
          </a:xfrm>
          <a:prstGeom prst="rect">
            <a:avLst/>
          </a:prstGeom>
          <a:noFill/>
        </p:spPr>
        <p:txBody>
          <a:bodyPr wrap="square" rtlCol="0">
            <a:spAutoFit/>
          </a:bodyPr>
          <a:lstStyle/>
          <a:p>
            <a:r>
              <a:rPr lang="en-US" sz="2400" dirty="0" smtClean="0"/>
              <a:t>Ideal</a:t>
            </a:r>
            <a:endParaRPr lang="en-US" sz="2400" dirty="0"/>
          </a:p>
        </p:txBody>
      </p:sp>
      <p:sp>
        <p:nvSpPr>
          <p:cNvPr id="53" name="Oval 52"/>
          <p:cNvSpPr/>
          <p:nvPr/>
        </p:nvSpPr>
        <p:spPr>
          <a:xfrm>
            <a:off x="3705726" y="3858126"/>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 y="2057400"/>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4800" y="5867400"/>
            <a:ext cx="561474" cy="533400"/>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657600" y="2971800"/>
            <a:ext cx="1981200" cy="830997"/>
          </a:xfrm>
          <a:prstGeom prst="rect">
            <a:avLst/>
          </a:prstGeom>
          <a:noFill/>
        </p:spPr>
        <p:txBody>
          <a:bodyPr wrap="square" rtlCol="0">
            <a:spAutoFit/>
          </a:bodyPr>
          <a:lstStyle/>
          <a:p>
            <a:pPr algn="ctr"/>
            <a:r>
              <a:rPr lang="en-US" sz="2400" i="1" dirty="0" smtClean="0"/>
              <a:t>Highest performance</a:t>
            </a:r>
            <a:endParaRPr lang="en-US" sz="2400" i="1" dirty="0"/>
          </a:p>
        </p:txBody>
      </p:sp>
      <p:sp>
        <p:nvSpPr>
          <p:cNvPr id="57" name="TextBox 56"/>
          <p:cNvSpPr txBox="1"/>
          <p:nvPr/>
        </p:nvSpPr>
        <p:spPr>
          <a:xfrm>
            <a:off x="1066800" y="5715000"/>
            <a:ext cx="1981200" cy="830997"/>
          </a:xfrm>
          <a:prstGeom prst="rect">
            <a:avLst/>
          </a:prstGeom>
          <a:noFill/>
        </p:spPr>
        <p:txBody>
          <a:bodyPr wrap="square" rtlCol="0">
            <a:spAutoFit/>
          </a:bodyPr>
          <a:lstStyle/>
          <a:p>
            <a:pPr algn="ctr"/>
            <a:r>
              <a:rPr lang="en-US" sz="2400" i="1" dirty="0" smtClean="0"/>
              <a:t>Close to simplest</a:t>
            </a:r>
            <a:endParaRPr lang="en-US" sz="2400" i="1" dirty="0"/>
          </a:p>
        </p:txBody>
      </p:sp>
      <p:sp>
        <p:nvSpPr>
          <p:cNvPr id="58" name="TextBox 57"/>
          <p:cNvSpPr txBox="1"/>
          <p:nvPr/>
        </p:nvSpPr>
        <p:spPr>
          <a:xfrm>
            <a:off x="838200" y="1371600"/>
            <a:ext cx="1981200" cy="830997"/>
          </a:xfrm>
          <a:prstGeom prst="rect">
            <a:avLst/>
          </a:prstGeom>
          <a:noFill/>
        </p:spPr>
        <p:txBody>
          <a:bodyPr wrap="square" rtlCol="0">
            <a:spAutoFit/>
          </a:bodyPr>
          <a:lstStyle/>
          <a:p>
            <a:pPr algn="ctr"/>
            <a:r>
              <a:rPr lang="en-US" sz="2400" i="1" dirty="0" smtClean="0"/>
              <a:t>Close to fairest</a:t>
            </a:r>
            <a:endParaRPr lang="en-US" sz="2400" i="1" dirty="0"/>
          </a:p>
        </p:txBody>
      </p:sp>
      <p:sp>
        <p:nvSpPr>
          <p:cNvPr id="59" name="Rectangle 58"/>
          <p:cNvSpPr/>
          <p:nvPr/>
        </p:nvSpPr>
        <p:spPr>
          <a:xfrm>
            <a:off x="249675" y="4495800"/>
            <a:ext cx="86106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solidFill>
                  <a:srgbClr val="C00000"/>
                </a:solidFill>
              </a:rPr>
              <a:t>Blacklisting is the closest scheduler to ideal</a:t>
            </a:r>
            <a:endParaRPr lang="en-US" sz="3500" i="1" dirty="0">
              <a:solidFill>
                <a:srgbClr val="C00000"/>
              </a:solidFill>
            </a:endParaRPr>
          </a:p>
        </p:txBody>
      </p:sp>
      <p:sp>
        <p:nvSpPr>
          <p:cNvPr id="42" name="Oval 41"/>
          <p:cNvSpPr/>
          <p:nvPr/>
        </p:nvSpPr>
        <p:spPr>
          <a:xfrm>
            <a:off x="1715310" y="4022385"/>
            <a:ext cx="228599"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p:bldP spid="57" grpId="0"/>
      <p:bldP spid="58" grpId="0"/>
      <p:bldP spid="5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Applications’ requests interfere at main memory</a:t>
            </a:r>
          </a:p>
          <a:p>
            <a:r>
              <a:rPr lang="en-US" dirty="0" smtClean="0"/>
              <a:t>Prevalent solution approach</a:t>
            </a:r>
          </a:p>
          <a:p>
            <a:pPr lvl="1"/>
            <a:r>
              <a:rPr lang="en-US" i="1" dirty="0" smtClean="0"/>
              <a:t>Application-aware memory request scheduling</a:t>
            </a:r>
          </a:p>
          <a:p>
            <a:r>
              <a:rPr lang="en-US" dirty="0" smtClean="0">
                <a:solidFill>
                  <a:srgbClr val="C00000"/>
                </a:solidFill>
              </a:rPr>
              <a:t>Key shortcoming of previous schedulers: </a:t>
            </a:r>
            <a:r>
              <a:rPr lang="en-US" i="1" dirty="0" smtClean="0">
                <a:solidFill>
                  <a:srgbClr val="0070C0"/>
                </a:solidFill>
              </a:rPr>
              <a:t>Full ranking</a:t>
            </a:r>
          </a:p>
          <a:p>
            <a:pPr lvl="1"/>
            <a:r>
              <a:rPr lang="en-US" i="1" dirty="0" smtClean="0"/>
              <a:t>High hardware complexity</a:t>
            </a:r>
          </a:p>
          <a:p>
            <a:pPr lvl="1"/>
            <a:r>
              <a:rPr lang="en-US" i="1" dirty="0" smtClean="0"/>
              <a:t>Unfair application slowdowns</a:t>
            </a:r>
          </a:p>
          <a:p>
            <a:pPr lvl="1">
              <a:buNone/>
            </a:pPr>
            <a:endParaRPr lang="en-US" i="1" dirty="0" smtClean="0"/>
          </a:p>
          <a:p>
            <a:r>
              <a:rPr lang="en-US" dirty="0" smtClean="0">
                <a:solidFill>
                  <a:srgbClr val="C00000"/>
                </a:solidFill>
              </a:rPr>
              <a:t>Our Solution: Blacklisting memory scheduler</a:t>
            </a:r>
          </a:p>
          <a:p>
            <a:pPr lvl="1"/>
            <a:r>
              <a:rPr lang="en-US" i="1" dirty="0" smtClean="0">
                <a:solidFill>
                  <a:srgbClr val="0070C0"/>
                </a:solidFill>
              </a:rPr>
              <a:t>Sufficient to group applications rather than rank</a:t>
            </a:r>
          </a:p>
          <a:p>
            <a:pPr lvl="1"/>
            <a:r>
              <a:rPr lang="en-US" i="1" dirty="0" smtClean="0">
                <a:solidFill>
                  <a:srgbClr val="0070C0"/>
                </a:solidFill>
              </a:rPr>
              <a:t>Group by tracking number of consecutive requests</a:t>
            </a:r>
          </a:p>
          <a:p>
            <a:pPr lvl="1">
              <a:buNone/>
            </a:pPr>
            <a:endParaRPr lang="en-US" dirty="0" smtClean="0"/>
          </a:p>
          <a:p>
            <a:r>
              <a:rPr lang="en-US" i="1" dirty="0" smtClean="0">
                <a:solidFill>
                  <a:srgbClr val="C00000"/>
                </a:solidFill>
              </a:rPr>
              <a:t>Much simpler  than application-aware schedulers at higher performance and fairness</a:t>
            </a:r>
            <a:endParaRPr lang="en-US" dirty="0" smtClean="0"/>
          </a:p>
        </p:txBody>
      </p:sp>
      <p:sp>
        <p:nvSpPr>
          <p:cNvPr id="4" name="Slide Number Placeholder 3"/>
          <p:cNvSpPr>
            <a:spLocks noGrp="1"/>
          </p:cNvSpPr>
          <p:nvPr>
            <p:ph type="sldNum" sz="quarter" idx="12"/>
          </p:nvPr>
        </p:nvSpPr>
        <p:spPr/>
        <p:txBody>
          <a:bodyPr/>
          <a:lstStyle/>
          <a:p>
            <a:fld id="{2CF4AA75-1AE0-4593-99DD-33F3F40BED72}" type="slidenum">
              <a:rPr lang="en-US" smtClean="0"/>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and Fairness</a:t>
            </a:r>
            <a:endParaRPr lang="en-US" dirty="0"/>
          </a:p>
        </p:txBody>
      </p:sp>
      <p:graphicFrame>
        <p:nvGraphicFramePr>
          <p:cNvPr id="4" name="Chart 3"/>
          <p:cNvGraphicFramePr/>
          <p:nvPr/>
        </p:nvGraphicFramePr>
        <p:xfrm>
          <a:off x="0" y="1905000"/>
          <a:ext cx="48006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724400" y="1905000"/>
          <a:ext cx="44196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04799" y="5090150"/>
            <a:ext cx="8534401" cy="1323439"/>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smtClean="0">
                <a:solidFill>
                  <a:srgbClr val="C00000"/>
                </a:solidFill>
                <a:latin typeface="+mj-lt"/>
                <a:ea typeface="Tahoma" pitchFamily="34" charset="0"/>
                <a:cs typeface="Tahoma" pitchFamily="34" charset="0"/>
              </a:rPr>
              <a:t>5% higher system performance and 21% lower maximum slowdown than TCM</a:t>
            </a:r>
            <a:endParaRPr kumimoji="0" lang="en-US" sz="4000" b="0" i="0" u="none" strike="noStrike" kern="0" cap="none" spc="0" normalizeH="0" baseline="0" noProof="0" dirty="0">
              <a:ln>
                <a:noFill/>
              </a:ln>
              <a:solidFill>
                <a:srgbClr val="C00000"/>
              </a:solidFill>
              <a:effectLst/>
              <a:uLnTx/>
              <a:uFillTx/>
              <a:latin typeface="+mj-lt"/>
              <a:ea typeface="Tahoma" pitchFamily="34" charset="0"/>
              <a:cs typeface="Tahoma" pitchFamily="34" charset="0"/>
            </a:endParaRPr>
          </a:p>
        </p:txBody>
      </p:sp>
      <p:sp>
        <p:nvSpPr>
          <p:cNvPr id="7" name="Slide Number Placeholder 6"/>
          <p:cNvSpPr>
            <a:spLocks noGrp="1"/>
          </p:cNvSpPr>
          <p:nvPr>
            <p:ph type="sldNum" sz="quarter" idx="12"/>
          </p:nvPr>
        </p:nvSpPr>
        <p:spPr>
          <a:xfrm>
            <a:off x="7010400" y="6416675"/>
            <a:ext cx="2133600" cy="365125"/>
          </a:xfrm>
        </p:spPr>
        <p:txBody>
          <a:bodyPr/>
          <a:lstStyle/>
          <a:p>
            <a:fld id="{B6F15528-21DE-4FAA-801E-634DDDAF4B2B}" type="slidenum">
              <a:rPr lang="en-US" smtClean="0"/>
              <a:pPr/>
              <a:t>88</a:t>
            </a:fld>
            <a:endParaRPr lang="en-US" dirty="0"/>
          </a:p>
        </p:txBody>
      </p:sp>
      <p:sp>
        <p:nvSpPr>
          <p:cNvPr id="10" name="Oval 9"/>
          <p:cNvSpPr/>
          <p:nvPr/>
        </p:nvSpPr>
        <p:spPr>
          <a:xfrm>
            <a:off x="2651234" y="2209800"/>
            <a:ext cx="44143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57698" y="3397468"/>
            <a:ext cx="44143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37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Results</a:t>
            </a:r>
            <a:endParaRPr lang="en-US" dirty="0"/>
          </a:p>
        </p:txBody>
      </p:sp>
      <p:sp>
        <p:nvSpPr>
          <p:cNvPr id="5" name="TextBox 4"/>
          <p:cNvSpPr txBox="1"/>
          <p:nvPr/>
        </p:nvSpPr>
        <p:spPr>
          <a:xfrm>
            <a:off x="228599" y="5111199"/>
            <a:ext cx="8686801" cy="1323439"/>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smtClean="0">
                <a:solidFill>
                  <a:srgbClr val="C00000"/>
                </a:solidFill>
                <a:latin typeface="+mj-lt"/>
                <a:ea typeface="Tahoma" pitchFamily="34" charset="0"/>
                <a:cs typeface="Tahoma" pitchFamily="34" charset="0"/>
              </a:rPr>
              <a:t>Blacklisting achieves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smtClean="0">
                <a:solidFill>
                  <a:srgbClr val="C00000"/>
                </a:solidFill>
                <a:latin typeface="+mj-lt"/>
                <a:ea typeface="Tahoma" pitchFamily="34" charset="0"/>
                <a:cs typeface="Tahoma" pitchFamily="34" charset="0"/>
              </a:rPr>
              <a:t>70% lower latency than TCM</a:t>
            </a:r>
            <a:endParaRPr kumimoji="0" lang="en-US" sz="4000" b="0" i="0" u="none" strike="noStrike" kern="0" cap="none" spc="0" normalizeH="0" baseline="0" noProof="0" dirty="0">
              <a:ln>
                <a:noFill/>
              </a:ln>
              <a:solidFill>
                <a:srgbClr val="C00000"/>
              </a:solidFill>
              <a:effectLst/>
              <a:uLnTx/>
              <a:uFillTx/>
              <a:latin typeface="+mj-lt"/>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dirty="0"/>
          </a:p>
        </p:txBody>
      </p:sp>
      <p:sp>
        <p:nvSpPr>
          <p:cNvPr id="9" name="TextBox 8"/>
          <p:cNvSpPr txBox="1"/>
          <p:nvPr/>
        </p:nvSpPr>
        <p:spPr>
          <a:xfrm>
            <a:off x="228599" y="5103633"/>
            <a:ext cx="8686801" cy="1323439"/>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smtClean="0">
                <a:solidFill>
                  <a:srgbClr val="C00000"/>
                </a:solidFill>
                <a:latin typeface="+mj-lt"/>
                <a:ea typeface="Tahoma" pitchFamily="34" charset="0"/>
                <a:cs typeface="Tahoma" pitchFamily="34" charset="0"/>
              </a:rPr>
              <a:t>Blacklisting achieves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smtClean="0">
                <a:solidFill>
                  <a:srgbClr val="C00000"/>
                </a:solidFill>
                <a:latin typeface="+mj-lt"/>
                <a:ea typeface="Tahoma" pitchFamily="34" charset="0"/>
                <a:cs typeface="Tahoma" pitchFamily="34" charset="0"/>
              </a:rPr>
              <a:t>43% lower area than TCM</a:t>
            </a:r>
            <a:endParaRPr kumimoji="0" lang="en-US" sz="4000" b="0" i="0" u="none" strike="noStrike" kern="0" cap="none" spc="0" normalizeH="0" baseline="0" noProof="0" dirty="0">
              <a:ln>
                <a:noFill/>
              </a:ln>
              <a:solidFill>
                <a:srgbClr val="C00000"/>
              </a:solidFill>
              <a:effectLst/>
              <a:uLnTx/>
              <a:uFillTx/>
              <a:latin typeface="+mj-lt"/>
              <a:ea typeface="Tahoma" pitchFamily="34" charset="0"/>
              <a:cs typeface="Tahoma" pitchFamily="34" charset="0"/>
            </a:endParaRPr>
          </a:p>
        </p:txBody>
      </p:sp>
      <p:graphicFrame>
        <p:nvGraphicFramePr>
          <p:cNvPr id="11" name="Chart 10"/>
          <p:cNvGraphicFramePr/>
          <p:nvPr/>
        </p:nvGraphicFramePr>
        <p:xfrm>
          <a:off x="0" y="1600200"/>
          <a:ext cx="4648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419600" y="1600200"/>
          <a:ext cx="4724400" cy="3200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p:cNvCxnSpPr/>
          <p:nvPr/>
        </p:nvCxnSpPr>
        <p:spPr>
          <a:xfrm>
            <a:off x="2590800" y="2743200"/>
            <a:ext cx="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67902" y="28956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2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1000" fill="hold"/>
                                        <p:tgtEl>
                                          <p:spTgt spid="14"/>
                                        </p:tgtEl>
                                        <p:attrNameLst>
                                          <p:attrName>ppt_w</p:attrName>
                                        </p:attrNameLst>
                                      </p:cBhvr>
                                      <p:tavLst>
                                        <p:tav tm="0">
                                          <p:val>
                                            <p:strVal val="#ppt_w*0.70"/>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55"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strVal val="#ppt_w*0.70"/>
                                          </p:val>
                                        </p:tav>
                                        <p:tav tm="100000">
                                          <p:val>
                                            <p:strVal val="#ppt_w"/>
                                          </p:val>
                                        </p:tav>
                                      </p:tavLst>
                                    </p:anim>
                                    <p:anim calcmode="lin" valueType="num">
                                      <p:cBhvr>
                                        <p:cTn id="19" dur="1000" fill="hold"/>
                                        <p:tgtEl>
                                          <p:spTgt spid="19"/>
                                        </p:tgtEl>
                                        <p:attrNameLst>
                                          <p:attrName>ppt_h</p:attrName>
                                        </p:attrNameLst>
                                      </p:cBhvr>
                                      <p:tavLst>
                                        <p:tav tm="0">
                                          <p:val>
                                            <p:strVal val="#ppt_h"/>
                                          </p:val>
                                        </p:tav>
                                        <p:tav tm="100000">
                                          <p:val>
                                            <p:strVal val="#ppt_h"/>
                                          </p:val>
                                        </p:tav>
                                      </p:tavLst>
                                    </p:anim>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Shared Resources in This Thesis</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a:t>
            </a:fld>
            <a:endParaRPr lang="en-US"/>
          </a:p>
        </p:txBody>
      </p:sp>
      <p:sp>
        <p:nvSpPr>
          <p:cNvPr id="5" name="Rectangle 65"/>
          <p:cNvSpPr>
            <a:spLocks noChangeArrowheads="1"/>
          </p:cNvSpPr>
          <p:nvPr/>
        </p:nvSpPr>
        <p:spPr bwMode="auto">
          <a:xfrm>
            <a:off x="6818532" y="2170113"/>
            <a:ext cx="1893887" cy="2560637"/>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6" name="TextBox 66"/>
          <p:cNvSpPr txBox="1">
            <a:spLocks noChangeArrowheads="1"/>
          </p:cNvSpPr>
          <p:nvPr/>
        </p:nvSpPr>
        <p:spPr bwMode="auto">
          <a:xfrm>
            <a:off x="6847294" y="2873952"/>
            <a:ext cx="1838184" cy="954107"/>
          </a:xfrm>
          <a:prstGeom prst="rect">
            <a:avLst/>
          </a:prstGeom>
          <a:noFill/>
          <a:ln w="9525">
            <a:noFill/>
            <a:miter lim="800000"/>
            <a:headEnd/>
            <a:tailEnd/>
          </a:ln>
        </p:spPr>
        <p:txBody>
          <a:bodyPr>
            <a:spAutoFit/>
          </a:bodyPr>
          <a:lstStyle/>
          <a:p>
            <a:pPr algn="ctr"/>
            <a:r>
              <a:rPr lang="en-US" sz="2800" dirty="0">
                <a:latin typeface="Tahoma" pitchFamily="34" charset="0"/>
                <a:ea typeface="Tahoma" pitchFamily="34" charset="0"/>
                <a:cs typeface="Tahoma" pitchFamily="34" charset="0"/>
              </a:rPr>
              <a:t>Main Memory</a:t>
            </a:r>
          </a:p>
        </p:txBody>
      </p:sp>
      <p:sp>
        <p:nvSpPr>
          <p:cNvPr id="7" name="Left-Right Arrow 67"/>
          <p:cNvSpPr>
            <a:spLocks noChangeArrowheads="1"/>
          </p:cNvSpPr>
          <p:nvPr/>
        </p:nvSpPr>
        <p:spPr bwMode="auto">
          <a:xfrm>
            <a:off x="5937469" y="3076575"/>
            <a:ext cx="881063" cy="682625"/>
          </a:xfrm>
          <a:prstGeom prst="leftRightArrow">
            <a:avLst>
              <a:gd name="adj1" fmla="val 50000"/>
              <a:gd name="adj2" fmla="val 5003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8" name="Rectangle 65"/>
          <p:cNvSpPr>
            <a:spLocks noChangeArrowheads="1"/>
          </p:cNvSpPr>
          <p:nvPr/>
        </p:nvSpPr>
        <p:spPr bwMode="auto">
          <a:xfrm>
            <a:off x="4375369" y="2562225"/>
            <a:ext cx="1554163" cy="1606550"/>
          </a:xfrm>
          <a:prstGeom prst="rect">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a:p>
            <a:pPr eaLnBrk="0" hangingPunct="0"/>
            <a:r>
              <a:rPr lang="en-US" sz="2200">
                <a:solidFill>
                  <a:srgbClr val="C00000"/>
                </a:solidFill>
                <a:latin typeface="Tahoma" pitchFamily="34" charset="0"/>
                <a:ea typeface="Tahoma" pitchFamily="34" charset="0"/>
                <a:cs typeface="Tahoma" pitchFamily="34" charset="0"/>
              </a:rPr>
              <a:t>    </a:t>
            </a:r>
          </a:p>
        </p:txBody>
      </p:sp>
      <p:sp>
        <p:nvSpPr>
          <p:cNvPr id="9" name="TextBox 66"/>
          <p:cNvSpPr txBox="1">
            <a:spLocks noChangeArrowheads="1"/>
          </p:cNvSpPr>
          <p:nvPr/>
        </p:nvSpPr>
        <p:spPr bwMode="auto">
          <a:xfrm>
            <a:off x="4398972" y="2758966"/>
            <a:ext cx="1508452" cy="1200329"/>
          </a:xfrm>
          <a:prstGeom prst="rect">
            <a:avLst/>
          </a:prstGeom>
          <a:noFill/>
          <a:ln w="9525">
            <a:noFill/>
            <a:miter lim="800000"/>
            <a:headEnd/>
            <a:tailEnd/>
          </a:ln>
        </p:spPr>
        <p:txBody>
          <a:bodyPr>
            <a:spAutoFit/>
          </a:bodyPr>
          <a:lstStyle/>
          <a:p>
            <a:pPr algn="ctr"/>
            <a:r>
              <a:rPr lang="en-US" sz="2400" dirty="0">
                <a:solidFill>
                  <a:srgbClr val="C00000"/>
                </a:solidFill>
                <a:latin typeface="Tahoma" pitchFamily="34" charset="0"/>
                <a:ea typeface="Tahoma" pitchFamily="34" charset="0"/>
                <a:cs typeface="Tahoma" pitchFamily="34" charset="0"/>
              </a:rPr>
              <a:t>Shared </a:t>
            </a:r>
          </a:p>
          <a:p>
            <a:pPr algn="ctr"/>
            <a:r>
              <a:rPr lang="en-US" sz="2400" dirty="0" smtClean="0">
                <a:solidFill>
                  <a:srgbClr val="C00000"/>
                </a:solidFill>
                <a:latin typeface="Tahoma" pitchFamily="34" charset="0"/>
                <a:ea typeface="Tahoma" pitchFamily="34" charset="0"/>
                <a:cs typeface="Tahoma" pitchFamily="34" charset="0"/>
              </a:rPr>
              <a:t>Cache</a:t>
            </a:r>
          </a:p>
          <a:p>
            <a:pPr algn="ctr"/>
            <a:r>
              <a:rPr lang="en-US" sz="2400" dirty="0" smtClean="0">
                <a:solidFill>
                  <a:srgbClr val="C00000"/>
                </a:solidFill>
                <a:latin typeface="Tahoma" pitchFamily="34" charset="0"/>
                <a:ea typeface="Tahoma" pitchFamily="34" charset="0"/>
                <a:cs typeface="Tahoma" pitchFamily="34" charset="0"/>
              </a:rPr>
              <a:t>Capacity</a:t>
            </a:r>
            <a:endParaRPr lang="en-US" sz="2400" dirty="0">
              <a:solidFill>
                <a:srgbClr val="C00000"/>
              </a:solidFill>
              <a:latin typeface="Tahoma" pitchFamily="34" charset="0"/>
              <a:ea typeface="Tahoma" pitchFamily="34" charset="0"/>
              <a:cs typeface="Tahoma" pitchFamily="34" charset="0"/>
            </a:endParaRPr>
          </a:p>
        </p:txBody>
      </p:sp>
      <p:sp>
        <p:nvSpPr>
          <p:cNvPr id="10" name="Left-Right Arrow 67"/>
          <p:cNvSpPr>
            <a:spLocks noChangeArrowheads="1"/>
          </p:cNvSpPr>
          <p:nvPr/>
        </p:nvSpPr>
        <p:spPr bwMode="auto">
          <a:xfrm>
            <a:off x="3491132" y="3071813"/>
            <a:ext cx="871537" cy="682625"/>
          </a:xfrm>
          <a:prstGeom prst="leftRightArrow">
            <a:avLst>
              <a:gd name="adj1" fmla="val 50000"/>
              <a:gd name="adj2" fmla="val 49982"/>
            </a:avLst>
          </a:prstGeom>
          <a:noFill/>
          <a:ln w="54864" algn="ctr">
            <a:solidFill>
              <a:schemeClr val="tx1"/>
            </a:solidFill>
            <a:round/>
            <a:headEnd/>
            <a:tailEnd/>
          </a:ln>
        </p:spPr>
        <p:txBody>
          <a:bodyPr/>
          <a:lstStyle/>
          <a:p>
            <a:pPr eaLnBrk="0" hangingPunct="0"/>
            <a:endParaRPr lang="en-US" sz="2400">
              <a:solidFill>
                <a:srgbClr val="C00000"/>
              </a:solidFill>
              <a:latin typeface="Tahoma" pitchFamily="34" charset="0"/>
              <a:ea typeface="Tahoma" pitchFamily="34" charset="0"/>
              <a:cs typeface="Tahoma" pitchFamily="34" charset="0"/>
            </a:endParaRPr>
          </a:p>
        </p:txBody>
      </p:sp>
      <p:sp>
        <p:nvSpPr>
          <p:cNvPr id="11" name="Rectangle 16"/>
          <p:cNvSpPr>
            <a:spLocks noChangeArrowheads="1"/>
          </p:cNvSpPr>
          <p:nvPr/>
        </p:nvSpPr>
        <p:spPr bwMode="auto">
          <a:xfrm>
            <a:off x="2452687"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2" name="TextBox 17"/>
          <p:cNvSpPr txBox="1">
            <a:spLocks noChangeArrowheads="1"/>
          </p:cNvSpPr>
          <p:nvPr/>
        </p:nvSpPr>
        <p:spPr bwMode="auto">
          <a:xfrm>
            <a:off x="2452687"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3" name="Rectangle 16"/>
          <p:cNvSpPr>
            <a:spLocks noChangeArrowheads="1"/>
          </p:cNvSpPr>
          <p:nvPr/>
        </p:nvSpPr>
        <p:spPr bwMode="auto">
          <a:xfrm>
            <a:off x="990600" y="2209800"/>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4" name="TextBox 17"/>
          <p:cNvSpPr txBox="1">
            <a:spLocks noChangeArrowheads="1"/>
          </p:cNvSpPr>
          <p:nvPr/>
        </p:nvSpPr>
        <p:spPr bwMode="auto">
          <a:xfrm>
            <a:off x="990600" y="2485698"/>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5" name="Rectangle 16"/>
          <p:cNvSpPr>
            <a:spLocks noChangeArrowheads="1"/>
          </p:cNvSpPr>
          <p:nvPr/>
        </p:nvSpPr>
        <p:spPr bwMode="auto">
          <a:xfrm>
            <a:off x="2452687"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6" name="TextBox 17"/>
          <p:cNvSpPr txBox="1">
            <a:spLocks noChangeArrowheads="1"/>
          </p:cNvSpPr>
          <p:nvPr/>
        </p:nvSpPr>
        <p:spPr bwMode="auto">
          <a:xfrm>
            <a:off x="2452687"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sp>
        <p:nvSpPr>
          <p:cNvPr id="17" name="Rectangle 16"/>
          <p:cNvSpPr>
            <a:spLocks noChangeArrowheads="1"/>
          </p:cNvSpPr>
          <p:nvPr/>
        </p:nvSpPr>
        <p:spPr bwMode="auto">
          <a:xfrm>
            <a:off x="990600" y="3717433"/>
            <a:ext cx="976313" cy="930767"/>
          </a:xfrm>
          <a:prstGeom prst="rect">
            <a:avLst/>
          </a:prstGeom>
          <a:noFill/>
          <a:ln w="54864" algn="ctr">
            <a:solidFill>
              <a:schemeClr val="tx1"/>
            </a:solidFill>
            <a:round/>
            <a:headEnd/>
            <a:tailEnd/>
          </a:ln>
        </p:spPr>
        <p:txBody>
          <a:bodyPr/>
          <a:lstStyle/>
          <a:p>
            <a:pPr eaLnBrk="0" hangingPunct="0"/>
            <a:endParaRPr lang="en-US" sz="2000">
              <a:latin typeface="Tahoma" pitchFamily="34" charset="0"/>
              <a:ea typeface="Tahoma" pitchFamily="34" charset="0"/>
              <a:cs typeface="Tahoma" pitchFamily="34" charset="0"/>
            </a:endParaRPr>
          </a:p>
          <a:p>
            <a:pPr eaLnBrk="0" hangingPunct="0"/>
            <a:endParaRPr lang="en-US" sz="2000">
              <a:latin typeface="Tahoma" pitchFamily="34" charset="0"/>
              <a:ea typeface="Tahoma" pitchFamily="34" charset="0"/>
              <a:cs typeface="Tahoma" pitchFamily="34" charset="0"/>
            </a:endParaRPr>
          </a:p>
        </p:txBody>
      </p:sp>
      <p:sp>
        <p:nvSpPr>
          <p:cNvPr id="18" name="TextBox 17"/>
          <p:cNvSpPr txBox="1">
            <a:spLocks noChangeArrowheads="1"/>
          </p:cNvSpPr>
          <p:nvPr/>
        </p:nvSpPr>
        <p:spPr bwMode="auto">
          <a:xfrm>
            <a:off x="990600" y="3993331"/>
            <a:ext cx="976313" cy="400110"/>
          </a:xfrm>
          <a:prstGeom prst="rect">
            <a:avLst/>
          </a:prstGeom>
          <a:noFill/>
          <a:ln w="9525">
            <a:noFill/>
            <a:miter lim="800000"/>
            <a:headEnd/>
            <a:tailEnd/>
          </a:ln>
        </p:spPr>
        <p:txBody>
          <a:bodyPr wrap="square">
            <a:spAutoFit/>
          </a:bodyPr>
          <a:lstStyle/>
          <a:p>
            <a:pPr algn="ctr"/>
            <a:r>
              <a:rPr lang="en-US" sz="2000" dirty="0">
                <a:latin typeface="Tahoma" pitchFamily="34" charset="0"/>
                <a:ea typeface="Tahoma" pitchFamily="34" charset="0"/>
                <a:cs typeface="Tahoma" pitchFamily="34" charset="0"/>
              </a:rPr>
              <a:t>Core</a:t>
            </a:r>
          </a:p>
        </p:txBody>
      </p:sp>
      <p:cxnSp>
        <p:nvCxnSpPr>
          <p:cNvPr id="19" name="Straight Connector 18"/>
          <p:cNvCxnSpPr/>
          <p:nvPr/>
        </p:nvCxnSpPr>
        <p:spPr>
          <a:xfrm>
            <a:off x="2133600" y="228600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2283370"/>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505200"/>
            <a:ext cx="22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66800" y="3350170"/>
            <a:ext cx="2286000" cy="2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4572000"/>
            <a:ext cx="609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66"/>
          <p:cNvSpPr txBox="1">
            <a:spLocks noChangeArrowheads="1"/>
          </p:cNvSpPr>
          <p:nvPr/>
        </p:nvSpPr>
        <p:spPr bwMode="auto">
          <a:xfrm>
            <a:off x="2590800" y="4872335"/>
            <a:ext cx="2270452" cy="461665"/>
          </a:xfrm>
          <a:prstGeom prst="rect">
            <a:avLst/>
          </a:prstGeom>
          <a:noFill/>
          <a:ln w="9525">
            <a:noFill/>
            <a:miter lim="800000"/>
            <a:headEnd/>
            <a:tailEnd/>
          </a:ln>
        </p:spPr>
        <p:txBody>
          <a:bodyPr wrap="square">
            <a:spAutoFit/>
          </a:bodyPr>
          <a:lstStyle/>
          <a:p>
            <a:pPr algn="ctr"/>
            <a:r>
              <a:rPr lang="en-US" sz="2400" dirty="0" smtClean="0">
                <a:latin typeface="Tahoma" pitchFamily="34" charset="0"/>
                <a:ea typeface="Tahoma" pitchFamily="34" charset="0"/>
                <a:cs typeface="Tahoma" pitchFamily="34" charset="0"/>
              </a:rPr>
              <a:t>Interconnect</a:t>
            </a:r>
            <a:endParaRPr lang="en-US" sz="2400" dirty="0">
              <a:latin typeface="Tahoma" pitchFamily="34" charset="0"/>
              <a:ea typeface="Tahoma" pitchFamily="34" charset="0"/>
              <a:cs typeface="Tahoma" pitchFamily="34" charset="0"/>
            </a:endParaRPr>
          </a:p>
        </p:txBody>
      </p:sp>
      <p:sp>
        <p:nvSpPr>
          <p:cNvPr id="25" name="Oval 24"/>
          <p:cNvSpPr/>
          <p:nvPr/>
        </p:nvSpPr>
        <p:spPr>
          <a:xfrm>
            <a:off x="4114800" y="2070536"/>
            <a:ext cx="2667000" cy="2653864"/>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27" name="Straight Arrow Connector 26"/>
          <p:cNvCxnSpPr/>
          <p:nvPr/>
        </p:nvCxnSpPr>
        <p:spPr>
          <a:xfrm flipH="1">
            <a:off x="6172200" y="3620076"/>
            <a:ext cx="205801" cy="136445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66"/>
          <p:cNvSpPr txBox="1">
            <a:spLocks noChangeArrowheads="1"/>
          </p:cNvSpPr>
          <p:nvPr/>
        </p:nvSpPr>
        <p:spPr bwMode="auto">
          <a:xfrm>
            <a:off x="5068608" y="5029200"/>
            <a:ext cx="2270452" cy="830997"/>
          </a:xfrm>
          <a:prstGeom prst="rect">
            <a:avLst/>
          </a:prstGeom>
          <a:noFill/>
          <a:ln w="9525">
            <a:noFill/>
            <a:miter lim="800000"/>
            <a:headEnd/>
            <a:tailEnd/>
          </a:ln>
        </p:spPr>
        <p:txBody>
          <a:bodyPr wrap="square">
            <a:spAutoFit/>
          </a:bodyPr>
          <a:lstStyle/>
          <a:p>
            <a:pPr algn="ctr"/>
            <a:r>
              <a:rPr lang="en-US" sz="2400" dirty="0" smtClean="0">
                <a:solidFill>
                  <a:srgbClr val="C00000"/>
                </a:solidFill>
                <a:latin typeface="Tahoma" pitchFamily="34" charset="0"/>
                <a:ea typeface="Tahoma" pitchFamily="34" charset="0"/>
                <a:cs typeface="Tahoma" pitchFamily="34" charset="0"/>
              </a:rPr>
              <a:t>Main Memory Bandwidth</a:t>
            </a:r>
            <a:endParaRPr lang="en-US" sz="2400" dirty="0">
              <a:solidFill>
                <a:srgbClr val="C00000"/>
              </a:solidFill>
              <a:latin typeface="Tahoma" pitchFamily="34" charset="0"/>
              <a:ea typeface="Tahoma" pitchFamily="34" charset="0"/>
              <a:cs typeface="Tahoma" pitchFamily="34" charset="0"/>
            </a:endParaRPr>
          </a:p>
        </p:txBody>
      </p:sp>
    </p:spTree>
  </p:cSld>
  <p:clrMapOvr>
    <a:masterClrMapping/>
  </p:clrMapOvr>
  <p:transition advTm="20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Why Blacklisting Works</a:t>
            </a:r>
            <a:endParaRPr lang="en-US" dirty="0"/>
          </a:p>
        </p:txBody>
      </p:sp>
      <p:graphicFrame>
        <p:nvGraphicFramePr>
          <p:cNvPr id="4" name="Chart 3"/>
          <p:cNvGraphicFramePr/>
          <p:nvPr/>
        </p:nvGraphicFramePr>
        <p:xfrm>
          <a:off x="0" y="1600200"/>
          <a:ext cx="4533900" cy="268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610100" y="1600200"/>
          <a:ext cx="4533900" cy="26860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04336" y="4114800"/>
            <a:ext cx="4114800" cy="1107996"/>
          </a:xfrm>
          <a:prstGeom prst="rect">
            <a:avLst/>
          </a:prstGeom>
          <a:noFill/>
        </p:spPr>
        <p:txBody>
          <a:bodyPr wrap="square" rtlCol="0">
            <a:spAutoFit/>
          </a:bodyPr>
          <a:lstStyle/>
          <a:p>
            <a:pPr algn="ctr"/>
            <a:r>
              <a:rPr lang="en-US" sz="2200" dirty="0" err="1" smtClean="0"/>
              <a:t>libquantum</a:t>
            </a:r>
            <a:endParaRPr lang="en-US" sz="2200" dirty="0" smtClean="0"/>
          </a:p>
          <a:p>
            <a:pPr algn="ctr"/>
            <a:r>
              <a:rPr lang="en-US" sz="2200" dirty="0" smtClean="0"/>
              <a:t>(High memory-intensity application)</a:t>
            </a:r>
            <a:endParaRPr lang="en-US" sz="2200" dirty="0"/>
          </a:p>
        </p:txBody>
      </p:sp>
      <p:sp>
        <p:nvSpPr>
          <p:cNvPr id="8" name="TextBox 7"/>
          <p:cNvSpPr txBox="1"/>
          <p:nvPr/>
        </p:nvSpPr>
        <p:spPr>
          <a:xfrm>
            <a:off x="228599" y="5252339"/>
            <a:ext cx="8686801" cy="1261884"/>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800" kern="0" dirty="0" smtClean="0">
                <a:solidFill>
                  <a:srgbClr val="C00000"/>
                </a:solidFill>
                <a:latin typeface="+mj-lt"/>
                <a:ea typeface="Tahoma" pitchFamily="34" charset="0"/>
                <a:cs typeface="Tahoma" pitchFamily="34" charset="0"/>
              </a:rPr>
              <a:t>Blacklisting shifts the request distribution towards the left</a:t>
            </a:r>
            <a:endParaRPr kumimoji="0" lang="en-US" sz="3800" b="0" i="0" u="none" strike="noStrike" kern="0" cap="none" spc="0" normalizeH="0" baseline="0" noProof="0" dirty="0">
              <a:ln>
                <a:noFill/>
              </a:ln>
              <a:solidFill>
                <a:srgbClr val="C00000"/>
              </a:solidFill>
              <a:effectLst/>
              <a:uLnTx/>
              <a:uFillTx/>
              <a:latin typeface="+mj-lt"/>
              <a:ea typeface="Tahoma" pitchFamily="34" charset="0"/>
              <a:cs typeface="Tahoma" pitchFamily="34" charset="0"/>
            </a:endParaRPr>
          </a:p>
        </p:txBody>
      </p:sp>
      <p:sp>
        <p:nvSpPr>
          <p:cNvPr id="9" name="TextBox 8"/>
          <p:cNvSpPr txBox="1"/>
          <p:nvPr/>
        </p:nvSpPr>
        <p:spPr>
          <a:xfrm>
            <a:off x="4495800" y="4114800"/>
            <a:ext cx="4114800" cy="1107996"/>
          </a:xfrm>
          <a:prstGeom prst="rect">
            <a:avLst/>
          </a:prstGeom>
          <a:noFill/>
        </p:spPr>
        <p:txBody>
          <a:bodyPr wrap="square" rtlCol="0">
            <a:spAutoFit/>
          </a:bodyPr>
          <a:lstStyle/>
          <a:p>
            <a:pPr algn="ctr"/>
            <a:r>
              <a:rPr lang="en-US" sz="2200" dirty="0" err="1" smtClean="0"/>
              <a:t>calculix</a:t>
            </a:r>
            <a:endParaRPr lang="en-US" sz="2200" dirty="0" smtClean="0"/>
          </a:p>
          <a:p>
            <a:pPr algn="ctr"/>
            <a:r>
              <a:rPr lang="en-US" sz="2200" dirty="0" smtClean="0"/>
              <a:t>(Low memory-intensity application)</a:t>
            </a:r>
            <a:endParaRPr lang="en-US" sz="2200" dirty="0"/>
          </a:p>
        </p:txBody>
      </p:sp>
      <p:sp>
        <p:nvSpPr>
          <p:cNvPr id="10" name="TextBox 9"/>
          <p:cNvSpPr txBox="1"/>
          <p:nvPr/>
        </p:nvSpPr>
        <p:spPr>
          <a:xfrm>
            <a:off x="228599" y="5242034"/>
            <a:ext cx="8686801" cy="1261884"/>
          </a:xfrm>
          <a:prstGeom prst="rect">
            <a:avLst/>
          </a:prstGeom>
          <a:solidFill>
            <a:srgbClr val="FFFFFF"/>
          </a:solidFill>
          <a:ln w="25400">
            <a:solidFill>
              <a:srgbClr val="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800" kern="0" dirty="0" smtClean="0">
                <a:solidFill>
                  <a:srgbClr val="C00000"/>
                </a:solidFill>
                <a:latin typeface="+mj-lt"/>
                <a:ea typeface="Tahoma" pitchFamily="34" charset="0"/>
                <a:cs typeface="Tahoma" pitchFamily="34" charset="0"/>
              </a:rPr>
              <a:t>Blacklisting shifts the request distribution towards the right</a:t>
            </a:r>
            <a:endParaRPr kumimoji="0" lang="en-US" sz="3800" b="0" i="0" u="none" strike="noStrike" kern="0" cap="none" spc="0" normalizeH="0" baseline="0" noProof="0" dirty="0">
              <a:ln>
                <a:noFill/>
              </a:ln>
              <a:solidFill>
                <a:srgbClr val="C00000"/>
              </a:solidFill>
              <a:effectLst/>
              <a:uLnTx/>
              <a:uFillTx/>
              <a:latin typeface="+mj-lt"/>
              <a:ea typeface="Tahoma" pitchFamily="34" charset="0"/>
              <a:cs typeface="Tahoma" pitchFamily="34"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90</a:t>
            </a:fld>
            <a:endParaRPr lang="en-US"/>
          </a:p>
        </p:txBody>
      </p:sp>
    </p:spTree>
    <p:custDataLst>
      <p:tags r:id="rId1"/>
    </p:custDataLst>
    <p:extLst>
      <p:ext uri="{BB962C8B-B14F-4D97-AF65-F5344CB8AC3E}">
        <p14:creationId xmlns="" xmlns:p14="http://schemas.microsoft.com/office/powerpoint/2010/main" val="353583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8" grpId="0" animBg="1"/>
      <p:bldP spid="8" grpId="1" animBg="1"/>
      <p:bldP spid="9" grpId="0"/>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Harmonic Speedup</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91</a:t>
            </a:fld>
            <a:endParaRPr lang="en-US"/>
          </a:p>
        </p:txBody>
      </p:sp>
      <p:graphicFrame>
        <p:nvGraphicFramePr>
          <p:cNvPr id="5" name="Chart 4"/>
          <p:cNvGraphicFramePr/>
          <p:nvPr/>
        </p:nvGraphicFramePr>
        <p:xfrm>
          <a:off x="1295400" y="1828800"/>
          <a:ext cx="6553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Workload Memory Intensity</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92</a:t>
            </a:fld>
            <a:endParaRPr lang="en-US"/>
          </a:p>
        </p:txBody>
      </p:sp>
      <p:graphicFrame>
        <p:nvGraphicFramePr>
          <p:cNvPr id="5" name="Chart 4"/>
          <p:cNvGraphicFramePr/>
          <p:nvPr/>
        </p:nvGraphicFramePr>
        <p:xfrm>
          <a:off x="-152400" y="2286000"/>
          <a:ext cx="4114801"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10000" y="2362200"/>
          <a:ext cx="53340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FRFCFS-Cap and Blacklisting</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93</a:t>
            </a:fld>
            <a:endParaRPr lang="en-US"/>
          </a:p>
        </p:txBody>
      </p:sp>
      <p:graphicFrame>
        <p:nvGraphicFramePr>
          <p:cNvPr id="5" name="Chart 4"/>
          <p:cNvGraphicFramePr/>
          <p:nvPr/>
        </p:nvGraphicFramePr>
        <p:xfrm>
          <a:off x="-76199" y="2133601"/>
          <a:ext cx="4038599" cy="3200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038600" y="2057400"/>
          <a:ext cx="5105400" cy="327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Blacklisting Threshold</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94</a:t>
            </a:fld>
            <a:endParaRPr lang="en-US"/>
          </a:p>
        </p:txBody>
      </p:sp>
      <p:graphicFrame>
        <p:nvGraphicFramePr>
          <p:cNvPr id="5" name="Chart 4"/>
          <p:cNvGraphicFramePr/>
          <p:nvPr/>
        </p:nvGraphicFramePr>
        <p:xfrm>
          <a:off x="-76200" y="22098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886200" y="2209800"/>
          <a:ext cx="53340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Clearing Interval</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95</a:t>
            </a:fld>
            <a:endParaRPr lang="en-US"/>
          </a:p>
        </p:txBody>
      </p:sp>
      <p:graphicFrame>
        <p:nvGraphicFramePr>
          <p:cNvPr id="5" name="Chart 4"/>
          <p:cNvGraphicFramePr/>
          <p:nvPr/>
        </p:nvGraphicFramePr>
        <p:xfrm>
          <a:off x="-76200" y="2057400"/>
          <a:ext cx="3733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10000" y="2057400"/>
          <a:ext cx="53340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Core Count</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96</a:t>
            </a:fld>
            <a:endParaRPr lang="en-US"/>
          </a:p>
        </p:txBody>
      </p:sp>
      <p:graphicFrame>
        <p:nvGraphicFramePr>
          <p:cNvPr id="7" name="Chart 6"/>
          <p:cNvGraphicFramePr/>
          <p:nvPr/>
        </p:nvGraphicFramePr>
        <p:xfrm>
          <a:off x="0" y="2286000"/>
          <a:ext cx="3810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733800" y="2286000"/>
          <a:ext cx="52578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Channel Count</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97</a:t>
            </a:fld>
            <a:endParaRPr lang="en-US"/>
          </a:p>
        </p:txBody>
      </p:sp>
      <p:graphicFrame>
        <p:nvGraphicFramePr>
          <p:cNvPr id="7" name="Chart 6"/>
          <p:cNvGraphicFramePr/>
          <p:nvPr/>
        </p:nvGraphicFramePr>
        <p:xfrm>
          <a:off x="0" y="2362200"/>
          <a:ext cx="37338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810000" y="2362200"/>
          <a:ext cx="53340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Cache Size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98</a:t>
            </a:fld>
            <a:endParaRPr lang="en-US"/>
          </a:p>
        </p:txBody>
      </p:sp>
      <p:graphicFrame>
        <p:nvGraphicFramePr>
          <p:cNvPr id="5" name="Chart 4"/>
          <p:cNvGraphicFramePr/>
          <p:nvPr/>
        </p:nvGraphicFramePr>
        <p:xfrm>
          <a:off x="0" y="2362200"/>
          <a:ext cx="3810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733800" y="2286000"/>
          <a:ext cx="5410200" cy="281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and Fairness with </a:t>
            </a:r>
            <a:br>
              <a:rPr lang="en-US" dirty="0" smtClean="0"/>
            </a:br>
            <a:r>
              <a:rPr lang="en-US" dirty="0" smtClean="0"/>
              <a:t>Shared Cache</a:t>
            </a:r>
            <a:endParaRPr lang="en-US" dirty="0"/>
          </a:p>
        </p:txBody>
      </p:sp>
      <p:sp>
        <p:nvSpPr>
          <p:cNvPr id="4" name="Slide Number Placeholder 3"/>
          <p:cNvSpPr>
            <a:spLocks noGrp="1"/>
          </p:cNvSpPr>
          <p:nvPr>
            <p:ph type="sldNum" sz="quarter" idx="12"/>
          </p:nvPr>
        </p:nvSpPr>
        <p:spPr/>
        <p:txBody>
          <a:bodyPr/>
          <a:lstStyle/>
          <a:p>
            <a:fld id="{2CF4AA75-1AE0-4593-99DD-33F3F40BED72}" type="slidenum">
              <a:rPr lang="en-US" smtClean="0"/>
              <a:pPr/>
              <a:t>99</a:t>
            </a:fld>
            <a:endParaRPr lang="en-US"/>
          </a:p>
        </p:txBody>
      </p:sp>
      <p:graphicFrame>
        <p:nvGraphicFramePr>
          <p:cNvPr id="5" name="Chart 4"/>
          <p:cNvGraphicFramePr/>
          <p:nvPr/>
        </p:nvGraphicFramePr>
        <p:xfrm>
          <a:off x="0" y="2286000"/>
          <a:ext cx="38100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886200" y="2286000"/>
          <a:ext cx="5257800" cy="281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16.7|10.3|10.7"/>
</p:tagLst>
</file>

<file path=ppt/tags/tag10.xml><?xml version="1.0" encoding="utf-8"?>
<p:tagLst xmlns:a="http://schemas.openxmlformats.org/drawingml/2006/main" xmlns:r="http://schemas.openxmlformats.org/officeDocument/2006/relationships" xmlns:p="http://schemas.openxmlformats.org/presentationml/2006/main">
  <p:tag name="TIMING" val="|5.5|3.3|3.9|5.1|0.7|5.8|8.1|2.7|5.5|4.3|9.5|5.7"/>
</p:tagLst>
</file>

<file path=ppt/tags/tag11.xml><?xml version="1.0" encoding="utf-8"?>
<p:tagLst xmlns:a="http://schemas.openxmlformats.org/drawingml/2006/main" xmlns:r="http://schemas.openxmlformats.org/officeDocument/2006/relationships" xmlns:p="http://schemas.openxmlformats.org/presentationml/2006/main">
  <p:tag name="TIMING" val="|3.2|12.5|3.6|0.6"/>
</p:tagLst>
</file>

<file path=ppt/tags/tag12.xml><?xml version="1.0" encoding="utf-8"?>
<p:tagLst xmlns:a="http://schemas.openxmlformats.org/drawingml/2006/main" xmlns:r="http://schemas.openxmlformats.org/officeDocument/2006/relationships" xmlns:p="http://schemas.openxmlformats.org/presentationml/2006/main">
  <p:tag name="TIMING" val="|20.8|16.8|1.7|6.4|2|2.6"/>
</p:tagLst>
</file>

<file path=ppt/tags/tag13.xml><?xml version="1.0" encoding="utf-8"?>
<p:tagLst xmlns:a="http://schemas.openxmlformats.org/drawingml/2006/main" xmlns:r="http://schemas.openxmlformats.org/officeDocument/2006/relationships" xmlns:p="http://schemas.openxmlformats.org/presentationml/2006/main">
  <p:tag name="TIMING" val="|4.9|4.9|4.1|2.9"/>
</p:tagLst>
</file>

<file path=ppt/tags/tag14.xml><?xml version="1.0" encoding="utf-8"?>
<p:tagLst xmlns:a="http://schemas.openxmlformats.org/drawingml/2006/main" xmlns:r="http://schemas.openxmlformats.org/officeDocument/2006/relationships" xmlns:p="http://schemas.openxmlformats.org/presentationml/2006/main">
  <p:tag name="TIMING" val="|2.3|0.8|2.2|2.5|0.9|3"/>
</p:tagLst>
</file>

<file path=ppt/tags/tag15.xml><?xml version="1.0" encoding="utf-8"?>
<p:tagLst xmlns:a="http://schemas.openxmlformats.org/drawingml/2006/main" xmlns:r="http://schemas.openxmlformats.org/officeDocument/2006/relationships" xmlns:p="http://schemas.openxmlformats.org/presentationml/2006/main">
  <p:tag name="TIMING" val="|0.6|0.5|8|6.2"/>
</p:tagLst>
</file>

<file path=ppt/tags/tag16.xml><?xml version="1.0" encoding="utf-8"?>
<p:tagLst xmlns:a="http://schemas.openxmlformats.org/drawingml/2006/main" xmlns:r="http://schemas.openxmlformats.org/officeDocument/2006/relationships" xmlns:p="http://schemas.openxmlformats.org/presentationml/2006/main">
  <p:tag name="TIMING" val="|16.6|6.4|4.6|3.6"/>
</p:tagLst>
</file>

<file path=ppt/tags/tag17.xml><?xml version="1.0" encoding="utf-8"?>
<p:tagLst xmlns:a="http://schemas.openxmlformats.org/drawingml/2006/main" xmlns:r="http://schemas.openxmlformats.org/officeDocument/2006/relationships" xmlns:p="http://schemas.openxmlformats.org/presentationml/2006/main">
  <p:tag name="TIMING" val="|1.2|6.1|2.2|4.9|36.1|4.7|12.6|3.2|1.5|10.9|4|34.4|15.2"/>
</p:tagLst>
</file>

<file path=ppt/tags/tag18.xml><?xml version="1.0" encoding="utf-8"?>
<p:tagLst xmlns:a="http://schemas.openxmlformats.org/drawingml/2006/main" xmlns:r="http://schemas.openxmlformats.org/officeDocument/2006/relationships" xmlns:p="http://schemas.openxmlformats.org/presentationml/2006/main">
  <p:tag name="TIMING" val="|17.8|5.9|8.7"/>
</p:tagLst>
</file>

<file path=ppt/tags/tag19.xml><?xml version="1.0" encoding="utf-8"?>
<p:tagLst xmlns:a="http://schemas.openxmlformats.org/drawingml/2006/main" xmlns:r="http://schemas.openxmlformats.org/officeDocument/2006/relationships" xmlns:p="http://schemas.openxmlformats.org/presentationml/2006/main">
  <p:tag name="TIMING" val="|13.6|11.4"/>
</p:tagLst>
</file>

<file path=ppt/tags/tag2.xml><?xml version="1.0" encoding="utf-8"?>
<p:tagLst xmlns:a="http://schemas.openxmlformats.org/drawingml/2006/main" xmlns:r="http://schemas.openxmlformats.org/officeDocument/2006/relationships" xmlns:p="http://schemas.openxmlformats.org/presentationml/2006/main">
  <p:tag name="TIMING" val="|2.6|0.3|0.6|7.6|10.6|12.7"/>
</p:tagLst>
</file>

<file path=ppt/tags/tag20.xml><?xml version="1.0" encoding="utf-8"?>
<p:tagLst xmlns:a="http://schemas.openxmlformats.org/drawingml/2006/main" xmlns:r="http://schemas.openxmlformats.org/officeDocument/2006/relationships" xmlns:p="http://schemas.openxmlformats.org/presentationml/2006/main">
  <p:tag name="TIMING" val="|40.6"/>
</p:tagLst>
</file>

<file path=ppt/tags/tag21.xml><?xml version="1.0" encoding="utf-8"?>
<p:tagLst xmlns:a="http://schemas.openxmlformats.org/drawingml/2006/main" xmlns:r="http://schemas.openxmlformats.org/officeDocument/2006/relationships" xmlns:p="http://schemas.openxmlformats.org/presentationml/2006/main">
  <p:tag name="TIMING" val="|40.6"/>
</p:tagLst>
</file>

<file path=ppt/tags/tag22.xml><?xml version="1.0" encoding="utf-8"?>
<p:tagLst xmlns:a="http://schemas.openxmlformats.org/drawingml/2006/main" xmlns:r="http://schemas.openxmlformats.org/officeDocument/2006/relationships" xmlns:p="http://schemas.openxmlformats.org/presentationml/2006/main">
  <p:tag name="TIMING" val="|40.6"/>
</p:tagLst>
</file>

<file path=ppt/tags/tag23.xml><?xml version="1.0" encoding="utf-8"?>
<p:tagLst xmlns:a="http://schemas.openxmlformats.org/drawingml/2006/main" xmlns:r="http://schemas.openxmlformats.org/officeDocument/2006/relationships" xmlns:p="http://schemas.openxmlformats.org/presentationml/2006/main">
  <p:tag name="TIMING" val="|40.6"/>
</p:tagLst>
</file>

<file path=ppt/tags/tag24.xml><?xml version="1.0" encoding="utf-8"?>
<p:tagLst xmlns:a="http://schemas.openxmlformats.org/drawingml/2006/main" xmlns:r="http://schemas.openxmlformats.org/officeDocument/2006/relationships" xmlns:p="http://schemas.openxmlformats.org/presentationml/2006/main">
  <p:tag name="TIMING" val="|20.8|16.8|1.7|6.4|2|2.6"/>
</p:tagLst>
</file>

<file path=ppt/tags/tag25.xml><?xml version="1.0" encoding="utf-8"?>
<p:tagLst xmlns:a="http://schemas.openxmlformats.org/drawingml/2006/main" xmlns:r="http://schemas.openxmlformats.org/officeDocument/2006/relationships" xmlns:p="http://schemas.openxmlformats.org/presentationml/2006/main">
  <p:tag name="TIMING" val="|4.9|12.1"/>
</p:tagLst>
</file>

<file path=ppt/tags/tag26.xml><?xml version="1.0" encoding="utf-8"?>
<p:tagLst xmlns:a="http://schemas.openxmlformats.org/drawingml/2006/main" xmlns:r="http://schemas.openxmlformats.org/officeDocument/2006/relationships" xmlns:p="http://schemas.openxmlformats.org/presentationml/2006/main">
  <p:tag name="TIMING" val="|4.9|12.1"/>
</p:tagLst>
</file>

<file path=ppt/tags/tag27.xml><?xml version="1.0" encoding="utf-8"?>
<p:tagLst xmlns:a="http://schemas.openxmlformats.org/drawingml/2006/main" xmlns:r="http://schemas.openxmlformats.org/officeDocument/2006/relationships" xmlns:p="http://schemas.openxmlformats.org/presentationml/2006/main">
  <p:tag name="TIMING" val="|7.4|16.6|5"/>
</p:tagLst>
</file>

<file path=ppt/tags/tag28.xml><?xml version="1.0" encoding="utf-8"?>
<p:tagLst xmlns:a="http://schemas.openxmlformats.org/drawingml/2006/main" xmlns:r="http://schemas.openxmlformats.org/officeDocument/2006/relationships" xmlns:p="http://schemas.openxmlformats.org/presentationml/2006/main">
  <p:tag name="TIMING" val="|30.3|16.3"/>
</p:tagLst>
</file>

<file path=ppt/tags/tag29.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24.2|1.7|6.2|7.7|18.1|18.4|21"/>
</p:tagLst>
</file>

<file path=ppt/tags/tag30.xml><?xml version="1.0" encoding="utf-8"?>
<p:tagLst xmlns:a="http://schemas.openxmlformats.org/drawingml/2006/main" xmlns:r="http://schemas.openxmlformats.org/officeDocument/2006/relationships" xmlns:p="http://schemas.openxmlformats.org/presentationml/2006/main">
  <p:tag name="TIMING" val="|3.6|40|4.9|8.9"/>
</p:tagLst>
</file>

<file path=ppt/tags/tag31.xml><?xml version="1.0" encoding="utf-8"?>
<p:tagLst xmlns:a="http://schemas.openxmlformats.org/drawingml/2006/main" xmlns:r="http://schemas.openxmlformats.org/officeDocument/2006/relationships" xmlns:p="http://schemas.openxmlformats.org/presentationml/2006/main">
  <p:tag name="TIMING" val="|3.6|7|7.7|1.9"/>
</p:tagLst>
</file>

<file path=ppt/tags/tag32.xml><?xml version="1.0" encoding="utf-8"?>
<p:tagLst xmlns:a="http://schemas.openxmlformats.org/drawingml/2006/main" xmlns:r="http://schemas.openxmlformats.org/officeDocument/2006/relationships" xmlns:p="http://schemas.openxmlformats.org/presentationml/2006/main">
  <p:tag name="TIMING" val="|3.2|10.2|4.5|14.2"/>
</p:tagLst>
</file>

<file path=ppt/tags/tag33.xml><?xml version="1.0" encoding="utf-8"?>
<p:tagLst xmlns:a="http://schemas.openxmlformats.org/drawingml/2006/main" xmlns:r="http://schemas.openxmlformats.org/officeDocument/2006/relationships" xmlns:p="http://schemas.openxmlformats.org/presentationml/2006/main">
  <p:tag name="TIMING" val="|8.5|1.3|2.8|8.2|4.7|11.2|5.9|14|5"/>
</p:tagLst>
</file>

<file path=ppt/tags/tag34.xml><?xml version="1.0" encoding="utf-8"?>
<p:tagLst xmlns:a="http://schemas.openxmlformats.org/drawingml/2006/main" xmlns:r="http://schemas.openxmlformats.org/officeDocument/2006/relationships" xmlns:p="http://schemas.openxmlformats.org/presentationml/2006/main">
  <p:tag name="TIMING" val="|7.1|7.7|10.6"/>
</p:tagLst>
</file>

<file path=ppt/tags/tag35.xml><?xml version="1.0" encoding="utf-8"?>
<p:tagLst xmlns:a="http://schemas.openxmlformats.org/drawingml/2006/main" xmlns:r="http://schemas.openxmlformats.org/officeDocument/2006/relationships" xmlns:p="http://schemas.openxmlformats.org/presentationml/2006/main">
  <p:tag name="TIMING" val="|3.2|12.5|3.6|0.6"/>
</p:tagLst>
</file>

<file path=ppt/tags/tag36.xml><?xml version="1.0" encoding="utf-8"?>
<p:tagLst xmlns:a="http://schemas.openxmlformats.org/drawingml/2006/main" xmlns:r="http://schemas.openxmlformats.org/officeDocument/2006/relationships" xmlns:p="http://schemas.openxmlformats.org/presentationml/2006/main">
  <p:tag name="TIMING" val="|1.3|1|0.2|0.5|2.5"/>
</p:tagLst>
</file>

<file path=ppt/tags/tag37.xml><?xml version="1.0" encoding="utf-8"?>
<p:tagLst xmlns:a="http://schemas.openxmlformats.org/drawingml/2006/main" xmlns:r="http://schemas.openxmlformats.org/officeDocument/2006/relationships" xmlns:p="http://schemas.openxmlformats.org/presentationml/2006/main">
  <p:tag name="TIMING" val="|13.6|11.4"/>
</p:tagLst>
</file>

<file path=ppt/tags/tag38.xml><?xml version="1.0" encoding="utf-8"?>
<p:tagLst xmlns:a="http://schemas.openxmlformats.org/drawingml/2006/main" xmlns:r="http://schemas.openxmlformats.org/officeDocument/2006/relationships" xmlns:p="http://schemas.openxmlformats.org/presentationml/2006/main">
  <p:tag name="TIMING" val="|2.7|14.8|8.2"/>
</p:tagLst>
</file>

<file path=ppt/tags/tag39.xml><?xml version="1.0" encoding="utf-8"?>
<p:tagLst xmlns:a="http://schemas.openxmlformats.org/drawingml/2006/main" xmlns:r="http://schemas.openxmlformats.org/officeDocument/2006/relationships" xmlns:p="http://schemas.openxmlformats.org/presentationml/2006/main">
  <p:tag name="TIMING" val="|8.3|7.3|15.5"/>
</p:tagLst>
</file>

<file path=ppt/tags/tag4.xml><?xml version="1.0" encoding="utf-8"?>
<p:tagLst xmlns:a="http://schemas.openxmlformats.org/drawingml/2006/main" xmlns:r="http://schemas.openxmlformats.org/officeDocument/2006/relationships" xmlns:p="http://schemas.openxmlformats.org/presentationml/2006/main">
  <p:tag name="TIMING" val="|4.9|12.1"/>
</p:tagLst>
</file>

<file path=ppt/tags/tag40.xml><?xml version="1.0" encoding="utf-8"?>
<p:tagLst xmlns:a="http://schemas.openxmlformats.org/drawingml/2006/main" xmlns:r="http://schemas.openxmlformats.org/officeDocument/2006/relationships" xmlns:p="http://schemas.openxmlformats.org/presentationml/2006/main">
  <p:tag name="TIMING" val="|5.2|2.6"/>
</p:tagLst>
</file>

<file path=ppt/tags/tag41.xml><?xml version="1.0" encoding="utf-8"?>
<p:tagLst xmlns:a="http://schemas.openxmlformats.org/drawingml/2006/main" xmlns:r="http://schemas.openxmlformats.org/officeDocument/2006/relationships" xmlns:p="http://schemas.openxmlformats.org/presentationml/2006/main">
  <p:tag name="TIMING" val="|5.3|6|1.8"/>
</p:tagLst>
</file>

<file path=ppt/tags/tag42.xml><?xml version="1.0" encoding="utf-8"?>
<p:tagLst xmlns:a="http://schemas.openxmlformats.org/drawingml/2006/main" xmlns:r="http://schemas.openxmlformats.org/officeDocument/2006/relationships" xmlns:p="http://schemas.openxmlformats.org/presentationml/2006/main">
  <p:tag name="TIMING" val="|0.6|1|3.4"/>
</p:tagLst>
</file>

<file path=ppt/tags/tag43.xml><?xml version="1.0" encoding="utf-8"?>
<p:tagLst xmlns:a="http://schemas.openxmlformats.org/drawingml/2006/main" xmlns:r="http://schemas.openxmlformats.org/officeDocument/2006/relationships" xmlns:p="http://schemas.openxmlformats.org/presentationml/2006/main">
  <p:tag name="TIMING" val="|8.3|7.3|15.5"/>
</p:tagLst>
</file>

<file path=ppt/tags/tag4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10.3|44.7|12.3|6|14.3|3.9"/>
</p:tagLst>
</file>

<file path=ppt/tags/tag7.xml><?xml version="1.0" encoding="utf-8"?>
<p:tagLst xmlns:a="http://schemas.openxmlformats.org/drawingml/2006/main" xmlns:r="http://schemas.openxmlformats.org/officeDocument/2006/relationships" xmlns:p="http://schemas.openxmlformats.org/presentationml/2006/main">
  <p:tag name="TIMING" val="|1.2|0.7|15.1|8.4|2.3|15.5|12.2|1.1|6|4.2"/>
</p:tagLst>
</file>

<file path=ppt/tags/tag8.xml><?xml version="1.0" encoding="utf-8"?>
<p:tagLst xmlns:a="http://schemas.openxmlformats.org/drawingml/2006/main" xmlns:r="http://schemas.openxmlformats.org/officeDocument/2006/relationships" xmlns:p="http://schemas.openxmlformats.org/presentationml/2006/main">
  <p:tag name="TIMING" val="|8.4"/>
</p:tagLst>
</file>

<file path=ppt/tags/tag9.xml><?xml version="1.0" encoding="utf-8"?>
<p:tagLst xmlns:a="http://schemas.openxmlformats.org/drawingml/2006/main" xmlns:r="http://schemas.openxmlformats.org/officeDocument/2006/relationships" xmlns:p="http://schemas.openxmlformats.org/presentationml/2006/main">
  <p:tag name="TIMING" val="|7.8|5.9|6|12.1|1.7|9|4.6|6.8|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32080</TotalTime>
  <Words>10016</Words>
  <Application>Microsoft Office PowerPoint</Application>
  <PresentationFormat>On-screen Show (4:3)</PresentationFormat>
  <Paragraphs>2402</Paragraphs>
  <Slides>157</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157</vt:i4>
      </vt:variant>
    </vt:vector>
  </HeadingPairs>
  <TitlesOfParts>
    <vt:vector size="159" baseType="lpstr">
      <vt:lpstr>Office Theme</vt:lpstr>
      <vt:lpstr>Equation</vt:lpstr>
      <vt:lpstr>Providing High and Predictable Performance  in Multicore Systems  Through Shared Resource Management</vt:lpstr>
      <vt:lpstr>The Multicore Era</vt:lpstr>
      <vt:lpstr>The Multicore Era</vt:lpstr>
      <vt:lpstr>Challenge: Interference at Shared Resources</vt:lpstr>
      <vt:lpstr>Impact of  Shared Resource Interference</vt:lpstr>
      <vt:lpstr>Why Predictable Performance?</vt:lpstr>
      <vt:lpstr>Thesis Statement</vt:lpstr>
      <vt:lpstr>Goals and Approaches</vt:lpstr>
      <vt:lpstr>Focus Shared Resources in This Thesis</vt:lpstr>
      <vt:lpstr>Related Prior Work</vt:lpstr>
      <vt:lpstr>Outline</vt:lpstr>
      <vt:lpstr>Outline</vt:lpstr>
      <vt:lpstr>Background: Main Memory</vt:lpstr>
      <vt:lpstr>Tackling Inter-Application Interference: Application-aware Memory Scheduling</vt:lpstr>
      <vt:lpstr>Performance vs. Fairness vs. Simplicity </vt:lpstr>
      <vt:lpstr>Problems with Previous  Application-aware Memory Schedulers</vt:lpstr>
      <vt:lpstr>Key Observation 1: Group Rather Than Rank</vt:lpstr>
      <vt:lpstr>Key Observation 1: Group Rather Than Rank</vt:lpstr>
      <vt:lpstr>Key Observation 2</vt:lpstr>
      <vt:lpstr>The Blacklisting Memory Scheduler (ICCD ‘14)</vt:lpstr>
      <vt:lpstr>Methodology</vt:lpstr>
      <vt:lpstr>Performance and Fairness</vt:lpstr>
      <vt:lpstr>Complexity</vt:lpstr>
      <vt:lpstr>Outline</vt:lpstr>
      <vt:lpstr>Impact of Interference on Performance </vt:lpstr>
      <vt:lpstr>Slowdown: Definition</vt:lpstr>
      <vt:lpstr>Impact of Interference on Performance </vt:lpstr>
      <vt:lpstr>Outline</vt:lpstr>
      <vt:lpstr>Observation: Request Service Rate  is a Proxy for Performance</vt:lpstr>
      <vt:lpstr>Observation: Highest Priority Enables Request Service Rate Alone Estimation </vt:lpstr>
      <vt:lpstr>Observation: Highest Priority Enables Request Service Rate Alone Estimation </vt:lpstr>
      <vt:lpstr>Slide 32</vt:lpstr>
      <vt:lpstr>Observation: Memory Bound vs.  Non-Memory Bound</vt:lpstr>
      <vt:lpstr>Observation: Memory Bound vs.  Non-Memory Bound</vt:lpstr>
      <vt:lpstr>Interval Based Operation</vt:lpstr>
      <vt:lpstr>Previous Work on  Slowdown Estimation</vt:lpstr>
      <vt:lpstr>Methodology</vt:lpstr>
      <vt:lpstr>Quantitative Comparison</vt:lpstr>
      <vt:lpstr>Comparison to STFM</vt:lpstr>
      <vt:lpstr>Possible Use Cases of the MISE Model</vt:lpstr>
      <vt:lpstr>MISE-QoS: Providing  “Soft” Slowdown Guarantees</vt:lpstr>
      <vt:lpstr>Methodology</vt:lpstr>
      <vt:lpstr>A Look at One Workload</vt:lpstr>
      <vt:lpstr>Effectiveness of MISE in Enforcing QoS</vt:lpstr>
      <vt:lpstr>Performance of Non-QoS-Critical Applications</vt:lpstr>
      <vt:lpstr>Outline</vt:lpstr>
      <vt:lpstr>Shared Cache Capacity Contention</vt:lpstr>
      <vt:lpstr>Cache Capacity Contention</vt:lpstr>
      <vt:lpstr>Outline</vt:lpstr>
      <vt:lpstr>Estimating Cache and Memory Slowdowns</vt:lpstr>
      <vt:lpstr>Service Rates vs. Access Rates</vt:lpstr>
      <vt:lpstr>The Application Slowdown Model</vt:lpstr>
      <vt:lpstr>Real System Studies: Cache Access Rate vs. Slowdown </vt:lpstr>
      <vt:lpstr>Challenge</vt:lpstr>
      <vt:lpstr>Auxiliary Tag Store</vt:lpstr>
      <vt:lpstr>Accounting for Contention Misses</vt:lpstr>
      <vt:lpstr>Alone Cache Access Rate Estimation</vt:lpstr>
      <vt:lpstr>Application Slowdown Model (ASM)</vt:lpstr>
      <vt:lpstr>Previous Work on Slowdown Estimation</vt:lpstr>
      <vt:lpstr>Model Accuracy Results</vt:lpstr>
      <vt:lpstr>Leveraging ASM’s Slowdown Estimates</vt:lpstr>
      <vt:lpstr>Cache Capacity Partitioning</vt:lpstr>
      <vt:lpstr>Cache Capacity Partitioning</vt:lpstr>
      <vt:lpstr>ASM-Cache: Slowdown-aware  Cache Way Partitioning</vt:lpstr>
      <vt:lpstr>Memory Bandwidth Partitioning</vt:lpstr>
      <vt:lpstr>ASM-Mem: Slowdown-aware  Memory Bandwidth Partitioning</vt:lpstr>
      <vt:lpstr>Coordinated Resource  Allocation Schemes</vt:lpstr>
      <vt:lpstr>Fairness and Performance Results</vt:lpstr>
      <vt:lpstr>Outline</vt:lpstr>
      <vt:lpstr>Thesis Contributions</vt:lpstr>
      <vt:lpstr>Summary</vt:lpstr>
      <vt:lpstr>Future Work</vt:lpstr>
      <vt:lpstr>Research Summary</vt:lpstr>
      <vt:lpstr>Backup Slides</vt:lpstr>
      <vt:lpstr>Blacklisting</vt:lpstr>
      <vt:lpstr>Problems with Previous  Application-aware Memory Schedulers</vt:lpstr>
      <vt:lpstr>Ranking Increases Hardware Complexity</vt:lpstr>
      <vt:lpstr>Ranking Increases Hardware Complexity</vt:lpstr>
      <vt:lpstr>Problems with Previous  Application-aware Memory Schedulers</vt:lpstr>
      <vt:lpstr>Ranking Causes Unfair Slowdowns</vt:lpstr>
      <vt:lpstr>Ranking Causes Unfair Slowdowns</vt:lpstr>
      <vt:lpstr>Key Observation 1: Group Rather Than Rank</vt:lpstr>
      <vt:lpstr>Key Observation 1: Group Rather Than Rank</vt:lpstr>
      <vt:lpstr>Previous Memory Schedulers</vt:lpstr>
      <vt:lpstr>Performance and Fairness</vt:lpstr>
      <vt:lpstr>Performance vs. Fairness vs. Simplicity</vt:lpstr>
      <vt:lpstr>Summary</vt:lpstr>
      <vt:lpstr>Performance and Fairness</vt:lpstr>
      <vt:lpstr>Complexity Results</vt:lpstr>
      <vt:lpstr>Understanding Why Blacklisting Works</vt:lpstr>
      <vt:lpstr>Harmonic Speedup</vt:lpstr>
      <vt:lpstr>Effect of Workload Memory Intensity</vt:lpstr>
      <vt:lpstr>Combining FRFCFS-Cap and Blacklisting</vt:lpstr>
      <vt:lpstr>Sensitivity to Blacklisting Threshold</vt:lpstr>
      <vt:lpstr>Sensitivity to Clearing Interval</vt:lpstr>
      <vt:lpstr>Sensitivity to Core Count</vt:lpstr>
      <vt:lpstr>Sensitivity to Channel Count</vt:lpstr>
      <vt:lpstr>Sensitivity to Cache Size</vt:lpstr>
      <vt:lpstr>Performance and Fairness with  Shared Cache</vt:lpstr>
      <vt:lpstr>Breakdown of Benefits</vt:lpstr>
      <vt:lpstr>BLISS vs. Criticality-aware Scheduling</vt:lpstr>
      <vt:lpstr>Sub-row Interleaving</vt:lpstr>
      <vt:lpstr>MISE</vt:lpstr>
      <vt:lpstr>Measuring RSRShared and α</vt:lpstr>
      <vt:lpstr>Estimating Request Service Rate Alone (RSRAlone)</vt:lpstr>
      <vt:lpstr>Inaccuracy in Estimating RSRAlone</vt:lpstr>
      <vt:lpstr>Accounting for Interference in  RSRAlone Estimation</vt:lpstr>
      <vt:lpstr>MISE Operation: Putting it All Together</vt:lpstr>
      <vt:lpstr>MISE-QoS: Mechanism to Provide Soft QoS</vt:lpstr>
      <vt:lpstr>Performance of Non-QoS-Critical Applications</vt:lpstr>
      <vt:lpstr>Case Study with Two QoS-Critical Applications</vt:lpstr>
      <vt:lpstr>Minimizing Maximum Slowdown</vt:lpstr>
      <vt:lpstr>Mechanism</vt:lpstr>
      <vt:lpstr>Bandwidth Redistribution</vt:lpstr>
      <vt:lpstr>Modifying Target Bound</vt:lpstr>
      <vt:lpstr>Results: Harmonic Speedup </vt:lpstr>
      <vt:lpstr>Results: Maximum Slowdown</vt:lpstr>
      <vt:lpstr>Sensitivity to Memory Intensity (16 cores)</vt:lpstr>
      <vt:lpstr>MISE: Per-Application Error</vt:lpstr>
      <vt:lpstr>Sensitivity to Epoch and Interval Lengths</vt:lpstr>
      <vt:lpstr>Workload Mixes</vt:lpstr>
      <vt:lpstr>STFM’s Effectiveness in Enforcing QoS</vt:lpstr>
      <vt:lpstr>STFM vs. MISE’s System Performance</vt:lpstr>
      <vt:lpstr>MISE’s Implementation Cost</vt:lpstr>
      <vt:lpstr>MISE Accuracy w/o Interference Cycles</vt:lpstr>
      <vt:lpstr>MISE Average Error by Workload Category</vt:lpstr>
      <vt:lpstr>ASM</vt:lpstr>
      <vt:lpstr>Impact of Cache Capacity Contention</vt:lpstr>
      <vt:lpstr>Error with Sampling</vt:lpstr>
      <vt:lpstr>Error Distribution</vt:lpstr>
      <vt:lpstr>Impact of Prefetching</vt:lpstr>
      <vt:lpstr>Sensitivity to  Epoch and Quantum Lengths</vt:lpstr>
      <vt:lpstr>Sensitivity to Core Count</vt:lpstr>
      <vt:lpstr>Sensitivity to Cache Capacity</vt:lpstr>
      <vt:lpstr>Sensitivity to  Auxiliary Tag Store Sampling</vt:lpstr>
      <vt:lpstr>ASM-Cache: Fairness and Performance Results</vt:lpstr>
      <vt:lpstr>ASM-Mem:  Fairness and Performance Results</vt:lpstr>
      <vt:lpstr>ASM-QoS: Meeting Slowdown Bounds</vt:lpstr>
      <vt:lpstr>Previous Approach: Estimate Interference Experienced Per-Request</vt:lpstr>
      <vt:lpstr>Estimating PerformanceAlone </vt:lpstr>
      <vt:lpstr>Impact of Interference on Performance </vt:lpstr>
      <vt:lpstr>Application-aware  Memory Channel Partitioning</vt:lpstr>
      <vt:lpstr>Observation: Modern Systems Have Multiple Channels</vt:lpstr>
      <vt:lpstr>Data Mapping in Current Systems</vt:lpstr>
      <vt:lpstr>Partitioning Channels Between Applications</vt:lpstr>
      <vt:lpstr>Integrated Memory  Partitioning and Scheduling</vt:lpstr>
      <vt:lpstr>Slowdown/Interference Estimation in Existing Systems</vt:lpstr>
      <vt:lpstr>Our Approach: Mitigating  Interference in a Cluster</vt:lpstr>
      <vt:lpstr>Architecture-aware DRM – ADRM  (VEE 2015)</vt:lpstr>
      <vt:lpstr>ADRM: Key Ideas and Results </vt:lpstr>
      <vt:lpstr>QoS in Heterogeneous Systems</vt:lpstr>
      <vt:lpstr>Performance Predictability in Heterogeneous Systems</vt:lpstr>
      <vt:lpstr>Goal of our Scheduler (SQUASH)</vt:lpstr>
      <vt:lpstr>Key Observation: Distribute Priority for Accelerators</vt:lpstr>
      <vt:lpstr>Key Observation:  Not All Accelerators are Equal</vt:lpstr>
      <vt:lpstr>Key Observation:  Not All CPU cores are Equal</vt:lpstr>
      <vt:lpstr>SQUASH: Key Ideas and Results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Lavanya</dc:creator>
  <cp:lastModifiedBy>Lavanya</cp:lastModifiedBy>
  <cp:revision>371</cp:revision>
  <dcterms:created xsi:type="dcterms:W3CDTF">2014-03-23T15:17:36Z</dcterms:created>
  <dcterms:modified xsi:type="dcterms:W3CDTF">2015-04-30T18:45:41Z</dcterms:modified>
</cp:coreProperties>
</file>