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339" r:id="rId3"/>
    <p:sldId id="259" r:id="rId4"/>
    <p:sldId id="332" r:id="rId5"/>
    <p:sldId id="263" r:id="rId6"/>
    <p:sldId id="329" r:id="rId7"/>
    <p:sldId id="331" r:id="rId8"/>
    <p:sldId id="356" r:id="rId9"/>
    <p:sldId id="267" r:id="rId10"/>
    <p:sldId id="359" r:id="rId11"/>
    <p:sldId id="333" r:id="rId12"/>
    <p:sldId id="327" r:id="rId13"/>
    <p:sldId id="353" r:id="rId14"/>
    <p:sldId id="343" r:id="rId15"/>
    <p:sldId id="344" r:id="rId16"/>
    <p:sldId id="354" r:id="rId17"/>
    <p:sldId id="349" r:id="rId18"/>
    <p:sldId id="350" r:id="rId19"/>
    <p:sldId id="345" r:id="rId20"/>
    <p:sldId id="336" r:id="rId21"/>
    <p:sldId id="338" r:id="rId22"/>
    <p:sldId id="355" r:id="rId23"/>
    <p:sldId id="313" r:id="rId24"/>
    <p:sldId id="351" r:id="rId25"/>
    <p:sldId id="341" r:id="rId26"/>
    <p:sldId id="362" r:id="rId27"/>
    <p:sldId id="318" r:id="rId28"/>
    <p:sldId id="357" r:id="rId29"/>
    <p:sldId id="309" r:id="rId30"/>
    <p:sldId id="317" r:id="rId31"/>
    <p:sldId id="352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52E82AE-59F3-4BAA-B2FE-6BA8D00852B9}">
          <p14:sldIdLst>
            <p14:sldId id="257"/>
            <p14:sldId id="339"/>
            <p14:sldId id="259"/>
            <p14:sldId id="332"/>
            <p14:sldId id="263"/>
            <p14:sldId id="329"/>
            <p14:sldId id="331"/>
            <p14:sldId id="356"/>
            <p14:sldId id="267"/>
            <p14:sldId id="359"/>
            <p14:sldId id="333"/>
            <p14:sldId id="327"/>
            <p14:sldId id="353"/>
            <p14:sldId id="343"/>
            <p14:sldId id="344"/>
            <p14:sldId id="354"/>
            <p14:sldId id="349"/>
            <p14:sldId id="350"/>
            <p14:sldId id="345"/>
            <p14:sldId id="336"/>
            <p14:sldId id="338"/>
            <p14:sldId id="355"/>
            <p14:sldId id="313"/>
            <p14:sldId id="351"/>
            <p14:sldId id="341"/>
            <p14:sldId id="362"/>
            <p14:sldId id="318"/>
            <p14:sldId id="357"/>
            <p14:sldId id="309"/>
            <p14:sldId id="317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E8080"/>
    <a:srgbClr val="BFBFBF"/>
    <a:srgbClr val="FF0000"/>
    <a:srgbClr val="FF6600"/>
    <a:srgbClr val="FF5050"/>
    <a:srgbClr val="BDD7EE"/>
    <a:srgbClr val="EC8CD5"/>
    <a:srgbClr val="11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8" autoAdjust="0"/>
    <p:restoredTop sz="81774" autoAdjust="0"/>
  </p:normalViewPr>
  <p:slideViewPr>
    <p:cSldViewPr snapToGrid="0">
      <p:cViewPr varScale="1">
        <p:scale>
          <a:sx n="72" d="100"/>
          <a:sy n="72" d="100"/>
        </p:scale>
        <p:origin x="989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gata\Documents\Postdoc\Papers\Repositories\ReadRetryForensics\readretrypaper\figures\readretry-plo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aper\ReadRetryPaper\figures\readretry-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0255202954761"/>
          <c:y val="9.5009564482405801E-2"/>
          <c:w val="0.80503264567773269"/>
          <c:h val="0.722336758752613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RBERRetention!$B$1</c:f>
              <c:strCache>
                <c:ptCount val="1"/>
                <c:pt idx="0">
                  <c:v>Day 0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RBERRetention!$A$2:$A$6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RBERRetention!$B$2:$B$6</c:f>
              <c:numCache>
                <c:formatCode>0.00E+00</c:formatCode>
                <c:ptCount val="5"/>
                <c:pt idx="0">
                  <c:v>1.0981200000000001E-5</c:v>
                </c:pt>
                <c:pt idx="1">
                  <c:v>1.3468199999999999E-5</c:v>
                </c:pt>
                <c:pt idx="2">
                  <c:v>3.4254000000000001E-5</c:v>
                </c:pt>
                <c:pt idx="3" formatCode="General">
                  <c:v>1.9635099999999999E-4</c:v>
                </c:pt>
                <c:pt idx="4">
                  <c:v>3.4071399999999999E-4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RBERRetention!$C$1</c:f>
              <c:strCache>
                <c:ptCount val="1"/>
                <c:pt idx="0">
                  <c:v>Day 1</c:v>
                </c:pt>
              </c:strCache>
            </c:strRef>
          </c:tx>
          <c:spPr>
            <a:ln w="22225">
              <a:solidFill>
                <a:srgbClr val="DC9E9C"/>
              </a:solidFill>
            </a:ln>
          </c:spPr>
          <c:marker>
            <c:symbol val="diamond"/>
            <c:size val="6"/>
            <c:spPr>
              <a:solidFill>
                <a:srgbClr val="DC9E9C"/>
              </a:solidFill>
              <a:ln>
                <a:noFill/>
              </a:ln>
            </c:spPr>
          </c:marker>
          <c:xVal>
            <c:numRef>
              <c:f>RBERRetention!$A$2:$A$6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RBERRetention!$C$2:$C$6</c:f>
              <c:numCache>
                <c:formatCode>0.00E+00</c:formatCode>
                <c:ptCount val="5"/>
                <c:pt idx="0">
                  <c:v>1.1801600000000001E-5</c:v>
                </c:pt>
                <c:pt idx="1">
                  <c:v>2.01568E-5</c:v>
                </c:pt>
                <c:pt idx="2">
                  <c:v>5.9332100000000001E-5</c:v>
                </c:pt>
                <c:pt idx="3" formatCode="General">
                  <c:v>2.3989700000000001E-4</c:v>
                </c:pt>
                <c:pt idx="4">
                  <c:v>4.9666800000000002E-4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RBERRetention!$D$1</c:f>
              <c:strCache>
                <c:ptCount val="1"/>
                <c:pt idx="0">
                  <c:v>Week 1</c:v>
                </c:pt>
              </c:strCache>
            </c:strRef>
          </c:tx>
          <c:spPr>
            <a:ln w="22225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>
                <a:noFill/>
              </a:ln>
            </c:spPr>
          </c:marker>
          <c:xVal>
            <c:numRef>
              <c:f>RBERRetention!$A$2:$A$6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RBERRetention!$D$2:$D$6</c:f>
              <c:numCache>
                <c:formatCode>0.00E+00</c:formatCode>
                <c:ptCount val="5"/>
                <c:pt idx="0">
                  <c:v>1.88205E-5</c:v>
                </c:pt>
                <c:pt idx="1">
                  <c:v>8.5415999999999997E-5</c:v>
                </c:pt>
                <c:pt idx="2" formatCode="General">
                  <c:v>3.9419299999999998E-4</c:v>
                </c:pt>
                <c:pt idx="3" formatCode="General">
                  <c:v>1.5733590000000001E-3</c:v>
                </c:pt>
                <c:pt idx="4">
                  <c:v>4.3598100000000004E-3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RBERRetention!$G$1</c:f>
              <c:strCache>
                <c:ptCount val="1"/>
                <c:pt idx="0">
                  <c:v>Week 4</c:v>
                </c:pt>
              </c:strCache>
            </c:strRef>
          </c:tx>
          <c:spPr>
            <a:ln w="22225">
              <a:solidFill>
                <a:srgbClr val="FF6600"/>
              </a:solidFill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RBERRetention!$A$2:$A$6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RBERRetention!$G$2:$G$6</c:f>
              <c:numCache>
                <c:formatCode>General</c:formatCode>
                <c:ptCount val="5"/>
                <c:pt idx="0" formatCode="0.00E+00">
                  <c:v>2.3528700000000001E-5</c:v>
                </c:pt>
                <c:pt idx="1">
                  <c:v>1.09437E-4</c:v>
                </c:pt>
                <c:pt idx="2">
                  <c:v>5.9883799999999997E-4</c:v>
                </c:pt>
                <c:pt idx="3">
                  <c:v>2.494563E-3</c:v>
                </c:pt>
                <c:pt idx="4" formatCode="0.00E+00">
                  <c:v>6.514349E-3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454376"/>
        <c:axId val="475456728"/>
      </c:scatterChart>
      <c:valAx>
        <c:axId val="475454376"/>
        <c:scaling>
          <c:logBase val="10"/>
          <c:orientation val="minMax"/>
          <c:max val="5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P/E Cycle Count</a:t>
                </a:r>
              </a:p>
            </c:rich>
          </c:tx>
          <c:layout>
            <c:manualLayout>
              <c:xMode val="edge"/>
              <c:yMode val="edge"/>
              <c:x val="0.42709701273120515"/>
              <c:y val="0.89309575990168477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crossAx val="475456728"/>
        <c:crossesAt val="1.0000000000000005E-8"/>
        <c:crossBetween val="midCat"/>
        <c:majorUnit val="10"/>
      </c:valAx>
      <c:valAx>
        <c:axId val="475456728"/>
        <c:scaling>
          <c:logBase val="10"/>
          <c:orientation val="minMax"/>
          <c:max val="1.0000000000000002E-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Raw Bit Error Rate</a:t>
                </a:r>
              </a:p>
            </c:rich>
          </c:tx>
          <c:layout>
            <c:manualLayout>
              <c:xMode val="edge"/>
              <c:yMode val="edge"/>
              <c:x val="5.4419747895315075E-3"/>
              <c:y val="0.20657538146714713"/>
            </c:manualLayout>
          </c:layout>
          <c:overlay val="0"/>
        </c:title>
        <c:numFmt formatCode="0.E+00" sourceLinked="0"/>
        <c:majorTickMark val="cross"/>
        <c:minorTickMark val="out"/>
        <c:tickLblPos val="none"/>
        <c:spPr>
          <a:ln>
            <a:solidFill>
              <a:schemeClr val="tx1"/>
            </a:solidFill>
          </a:ln>
        </c:spPr>
        <c:crossAx val="47545437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546911139538188"/>
          <c:y val="0.21132157145562946"/>
          <c:w val="0.18049460395571629"/>
          <c:h val="0.24515722524974201"/>
        </c:manualLayout>
      </c:layout>
      <c:overlay val="0"/>
      <c:txPr>
        <a:bodyPr/>
        <a:lstStyle/>
        <a:p>
          <a:pPr>
            <a:defRPr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7983177187493"/>
          <c:y val="8.5368670306819286E-2"/>
          <c:w val="0.80503264567773269"/>
          <c:h val="0.722336758752613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RBERRetention!$B$8</c:f>
              <c:strCache>
                <c:ptCount val="1"/>
                <c:pt idx="0">
                  <c:v>Day 0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RBERRetention!$A$9:$A$13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RBERRetention!$B$9:$B$13</c:f>
              <c:numCache>
                <c:formatCode>0.00E+00</c:formatCode>
                <c:ptCount val="5"/>
                <c:pt idx="0" formatCode="General">
                  <c:v>3.4715655106632795E-5</c:v>
                </c:pt>
                <c:pt idx="1">
                  <c:v>5.5151628364577182E-5</c:v>
                </c:pt>
                <c:pt idx="2">
                  <c:v>6.9449524093174639E-5</c:v>
                </c:pt>
                <c:pt idx="3">
                  <c:v>1.4623924178969292E-4</c:v>
                </c:pt>
                <c:pt idx="4">
                  <c:v>2.4936622983468497E-4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RBERRetention!$C$8</c:f>
              <c:strCache>
                <c:ptCount val="1"/>
                <c:pt idx="0">
                  <c:v>Day 1</c:v>
                </c:pt>
              </c:strCache>
            </c:strRef>
          </c:tx>
          <c:spPr>
            <a:ln w="22225">
              <a:solidFill>
                <a:srgbClr val="DC9E9C"/>
              </a:solidFill>
            </a:ln>
          </c:spPr>
          <c:marker>
            <c:symbol val="diamond"/>
            <c:size val="6"/>
            <c:spPr>
              <a:solidFill>
                <a:srgbClr val="DC9E9C"/>
              </a:solidFill>
              <a:ln>
                <a:noFill/>
              </a:ln>
            </c:spPr>
          </c:marker>
          <c:xVal>
            <c:numRef>
              <c:f>RBERRetention!$A$9:$A$13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RBERRetention!$C$9:$C$13</c:f>
              <c:numCache>
                <c:formatCode>General</c:formatCode>
                <c:ptCount val="5"/>
                <c:pt idx="0">
                  <c:v>3.870449480671285E-5</c:v>
                </c:pt>
                <c:pt idx="1">
                  <c:v>6.2273255409012345E-5</c:v>
                </c:pt>
                <c:pt idx="2">
                  <c:v>8.4730969336860315E-5</c:v>
                </c:pt>
                <c:pt idx="3">
                  <c:v>1.9568992574274017E-4</c:v>
                </c:pt>
                <c:pt idx="4">
                  <c:v>3.4697441226723755E-4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RBERRetention!$D$8</c:f>
              <c:strCache>
                <c:ptCount val="1"/>
                <c:pt idx="0">
                  <c:v>Week 1</c:v>
                </c:pt>
              </c:strCache>
            </c:strRef>
          </c:tx>
          <c:spPr>
            <a:ln w="22225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>
                <a:noFill/>
              </a:ln>
            </c:spPr>
          </c:marker>
          <c:xVal>
            <c:numRef>
              <c:f>RBERRetention!$A$9:$A$13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RBERRetention!$D$9:$D$13</c:f>
              <c:numCache>
                <c:formatCode>General</c:formatCode>
                <c:ptCount val="5"/>
                <c:pt idx="0">
                  <c:v>5.6226247279210617E-5</c:v>
                </c:pt>
                <c:pt idx="1">
                  <c:v>9.997598682072792E-5</c:v>
                </c:pt>
                <c:pt idx="2">
                  <c:v>1.7549073292361331E-4</c:v>
                </c:pt>
                <c:pt idx="3">
                  <c:v>5.3390346177372881E-4</c:v>
                </c:pt>
                <c:pt idx="4">
                  <c:v>1.239800591528535E-3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RBERRetention!$G$8</c:f>
              <c:strCache>
                <c:ptCount val="1"/>
                <c:pt idx="0">
                  <c:v>Week 4</c:v>
                </c:pt>
              </c:strCache>
            </c:strRef>
          </c:tx>
          <c:spPr>
            <a:ln w="22225">
              <a:solidFill>
                <a:srgbClr val="FF6600"/>
              </a:solidFill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RBERRetention!$A$9:$A$13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RBERRetention!$G$9:$G$13</c:f>
              <c:numCache>
                <c:formatCode>General</c:formatCode>
                <c:ptCount val="5"/>
                <c:pt idx="0">
                  <c:v>6.7008864185363087E-5</c:v>
                </c:pt>
                <c:pt idx="1">
                  <c:v>1.3629446335935636E-4</c:v>
                </c:pt>
                <c:pt idx="2">
                  <c:v>2.8105838087641693E-4</c:v>
                </c:pt>
                <c:pt idx="3">
                  <c:v>8.2680086459102262E-4</c:v>
                </c:pt>
                <c:pt idx="4">
                  <c:v>1.816962018086237E-3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449672"/>
        <c:axId val="475453200"/>
      </c:scatterChart>
      <c:valAx>
        <c:axId val="475449672"/>
        <c:scaling>
          <c:logBase val="10"/>
          <c:orientation val="minMax"/>
          <c:max val="5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altLang="en-US" sz="2000" b="1" dirty="0"/>
                  <a:t>P/E </a:t>
                </a:r>
                <a:r>
                  <a:rPr lang="en-US" altLang="en-US" sz="2000" b="1" dirty="0" smtClean="0"/>
                  <a:t>Cycle Count</a:t>
                </a:r>
                <a:endParaRPr lang="en-US" altLang="en-US" sz="2000" b="1" dirty="0"/>
              </a:p>
            </c:rich>
          </c:tx>
          <c:layout>
            <c:manualLayout>
              <c:xMode val="edge"/>
              <c:yMode val="edge"/>
              <c:x val="0.41438136960376226"/>
              <c:y val="0.89568174860932215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475453200"/>
        <c:crossesAt val="1.0000000000000005E-8"/>
        <c:crossBetween val="midCat"/>
        <c:majorUnit val="10"/>
      </c:valAx>
      <c:valAx>
        <c:axId val="475453200"/>
        <c:scaling>
          <c:logBase val="10"/>
          <c:orientation val="minMax"/>
          <c:max val="1.0000000000000002E-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altLang="en-US" sz="2000" b="1" dirty="0"/>
                  <a:t>Raw Bit Error Rate</a:t>
                </a:r>
              </a:p>
            </c:rich>
          </c:tx>
          <c:layout>
            <c:manualLayout>
              <c:xMode val="edge"/>
              <c:yMode val="edge"/>
              <c:x val="1.8245039695883227E-2"/>
              <c:y val="0.21917151260164508"/>
            </c:manualLayout>
          </c:layout>
          <c:overlay val="0"/>
        </c:title>
        <c:numFmt formatCode="0.E+00" sourceLinked="0"/>
        <c:majorTickMark val="cross"/>
        <c:minorTickMark val="out"/>
        <c:tickLblPos val="none"/>
        <c:spPr>
          <a:ln>
            <a:solidFill>
              <a:schemeClr val="tx1"/>
            </a:solidFill>
          </a:ln>
        </c:spPr>
        <c:crossAx val="47544967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6285286815062203"/>
          <c:y val="0.2247332750954463"/>
          <c:w val="0.14378250040040053"/>
          <c:h val="0.21899330694472569"/>
        </c:manualLayout>
      </c:layout>
      <c:overlay val="0"/>
      <c:txPr>
        <a:bodyPr/>
        <a:lstStyle/>
        <a:p>
          <a:pPr>
            <a:defRPr sz="2000"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0255202954761"/>
          <c:y val="9.5009564482405801E-2"/>
          <c:w val="0.80503264567773269"/>
          <c:h val="0.7223367587526136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RBERRetentionBaking!$C$1</c:f>
              <c:strCache>
                <c:ptCount val="1"/>
                <c:pt idx="0">
                  <c:v>Week 1, Before Baking</c:v>
                </c:pt>
              </c:strCache>
            </c:strRef>
          </c:tx>
          <c:spPr>
            <a:ln w="19050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xVal>
            <c:numRef>
              <c:f>RBERRetentionBaking!$A$2:$A$6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RBERRetentionBaking!$C$2:$C$6</c:f>
              <c:numCache>
                <c:formatCode>0.00E+00</c:formatCode>
                <c:ptCount val="5"/>
                <c:pt idx="0">
                  <c:v>1.88205E-5</c:v>
                </c:pt>
                <c:pt idx="1">
                  <c:v>8.5415999999999997E-5</c:v>
                </c:pt>
                <c:pt idx="2" formatCode="General">
                  <c:v>3.9419299999999998E-4</c:v>
                </c:pt>
                <c:pt idx="3" formatCode="General">
                  <c:v>1.5733590000000001E-3</c:v>
                </c:pt>
                <c:pt idx="4">
                  <c:v>4.3598100000000004E-3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RBERRetentionBaking!$D$1</c:f>
              <c:strCache>
                <c:ptCount val="1"/>
                <c:pt idx="0">
                  <c:v>Week 4, Before Baking</c:v>
                </c:pt>
              </c:strCache>
            </c:strRef>
          </c:tx>
          <c:spPr>
            <a:ln w="19050">
              <a:solidFill>
                <a:srgbClr val="FF6600"/>
              </a:solidFill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RBERRetentionBaking!$A$2:$A$6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RBERRetentionBaking!$D$2:$D$6</c:f>
              <c:numCache>
                <c:formatCode>General</c:formatCode>
                <c:ptCount val="5"/>
                <c:pt idx="0" formatCode="0.00E+00">
                  <c:v>2.3528700000000001E-5</c:v>
                </c:pt>
                <c:pt idx="1">
                  <c:v>1.09437E-4</c:v>
                </c:pt>
                <c:pt idx="2">
                  <c:v>5.9883799999999997E-4</c:v>
                </c:pt>
                <c:pt idx="3">
                  <c:v>2.494563E-3</c:v>
                </c:pt>
                <c:pt idx="4" formatCode="0.00E+00">
                  <c:v>6.514349E-3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RBERRetentionBaking!$F$1</c:f>
              <c:strCache>
                <c:ptCount val="1"/>
                <c:pt idx="0">
                  <c:v>Week 1, After Baking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ysDash"/>
            </a:ln>
          </c:spPr>
          <c:marker>
            <c:symbol val="triangle"/>
            <c:size val="6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xVal>
            <c:numRef>
              <c:f>RBERRetentionBaking!$A$2:$A$6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RBERRetentionBaking!$F$2:$F$6</c:f>
              <c:numCache>
                <c:formatCode>General</c:formatCode>
                <c:ptCount val="5"/>
                <c:pt idx="0">
                  <c:v>1.1703657067340353E-3</c:v>
                </c:pt>
                <c:pt idx="1">
                  <c:v>2.8206922005915985E-3</c:v>
                </c:pt>
                <c:pt idx="2">
                  <c:v>1.5408128931902456E-2</c:v>
                </c:pt>
                <c:pt idx="3">
                  <c:v>6.246291727259539E-2</c:v>
                </c:pt>
                <c:pt idx="4">
                  <c:v>0.17429281317669412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RBERRetentionBaking!$G$1</c:f>
              <c:strCache>
                <c:ptCount val="1"/>
                <c:pt idx="0">
                  <c:v>Week 4, After Baking</c:v>
                </c:pt>
              </c:strCache>
            </c:strRef>
          </c:tx>
          <c:spPr>
            <a:ln w="28575">
              <a:solidFill>
                <a:srgbClr val="FF6600"/>
              </a:solidFill>
              <a:prstDash val="sysDash"/>
            </a:ln>
          </c:spPr>
          <c:marker>
            <c:symbol val="square"/>
            <c:size val="6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RBERRetentionBaking!$A$2:$A$6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RBERRetentionBaking!$G$2:$G$6</c:f>
              <c:numCache>
                <c:formatCode>General</c:formatCode>
                <c:ptCount val="5"/>
                <c:pt idx="0">
                  <c:v>6.9594500000000001E-4</c:v>
                </c:pt>
                <c:pt idx="1">
                  <c:v>5.6325020000000002E-3</c:v>
                </c:pt>
                <c:pt idx="2">
                  <c:v>2.8023374E-2</c:v>
                </c:pt>
                <c:pt idx="3">
                  <c:v>0.10148380999999999</c:v>
                </c:pt>
                <c:pt idx="4">
                  <c:v>0.15206722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446928"/>
        <c:axId val="475453984"/>
      </c:scatterChart>
      <c:valAx>
        <c:axId val="475446928"/>
        <c:scaling>
          <c:logBase val="10"/>
          <c:orientation val="minMax"/>
          <c:max val="5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en-US" sz="2000" dirty="0"/>
                  <a:t>P/E </a:t>
                </a:r>
                <a:r>
                  <a:rPr lang="en-US" altLang="en-US" sz="2000" dirty="0" smtClean="0"/>
                  <a:t>Cycle Count</a:t>
                </a:r>
                <a:endParaRPr lang="en-US" altLang="en-US" sz="2000" dirty="0"/>
              </a:p>
            </c:rich>
          </c:tx>
          <c:layout>
            <c:manualLayout>
              <c:xMode val="edge"/>
              <c:yMode val="edge"/>
              <c:x val="0.40803064733624334"/>
              <c:y val="0.89563854023197598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75453984"/>
        <c:crossesAt val="1.0000000000000005E-8"/>
        <c:crossBetween val="midCat"/>
        <c:majorUnit val="10"/>
      </c:valAx>
      <c:valAx>
        <c:axId val="475453984"/>
        <c:scaling>
          <c:logBase val="10"/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altLang="en-US" sz="2000" dirty="0"/>
                  <a:t>Raw Bit Error Rate</a:t>
                </a:r>
                <a:endParaRPr lang="en-US" altLang="en-US" sz="2000" b="0" dirty="0"/>
              </a:p>
            </c:rich>
          </c:tx>
          <c:layout>
            <c:manualLayout>
              <c:xMode val="edge"/>
              <c:yMode val="edge"/>
              <c:x val="5.4419747895315075E-3"/>
              <c:y val="0.20657538146714713"/>
            </c:manualLayout>
          </c:layout>
          <c:overlay val="0"/>
        </c:title>
        <c:numFmt formatCode="0.E+00" sourceLinked="0"/>
        <c:majorTickMark val="in"/>
        <c:minorTickMark val="in"/>
        <c:tickLblPos val="none"/>
        <c:spPr>
          <a:ln>
            <a:solidFill>
              <a:schemeClr val="tx1"/>
            </a:solidFill>
          </a:ln>
        </c:spPr>
        <c:crossAx val="47544692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657097131722774"/>
          <c:y val="0.11595647250174809"/>
          <c:w val="0.31836204234820592"/>
          <c:h val="0.2159059298330952"/>
        </c:manualLayout>
      </c:layout>
      <c:overlay val="0"/>
      <c:spPr>
        <a:solidFill>
          <a:schemeClr val="bg1">
            <a:alpha val="65000"/>
          </a:schemeClr>
        </a:solidFill>
      </c:spPr>
      <c:txPr>
        <a:bodyPr/>
        <a:lstStyle/>
        <a:p>
          <a:pPr>
            <a:defRPr sz="1600" i="1" spc="-5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5438176815582"/>
          <c:y val="9.5009564482405801E-2"/>
          <c:w val="0.7764017921734262"/>
          <c:h val="0.7498888149737189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RBERRetentionBaking!$C$8</c:f>
              <c:strCache>
                <c:ptCount val="1"/>
                <c:pt idx="0">
                  <c:v>Week 1, Before Baking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xVal>
            <c:numRef>
              <c:f>RBERRetentionBaking!$A$9:$A$13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RBERRetentionBaking!$C$9:$C$13</c:f>
              <c:numCache>
                <c:formatCode>General</c:formatCode>
                <c:ptCount val="5"/>
                <c:pt idx="0">
                  <c:v>5.6226247279210617E-5</c:v>
                </c:pt>
                <c:pt idx="1">
                  <c:v>9.997598682072792E-5</c:v>
                </c:pt>
                <c:pt idx="2">
                  <c:v>1.7549073292361331E-4</c:v>
                </c:pt>
                <c:pt idx="3">
                  <c:v>5.3390346177372881E-4</c:v>
                </c:pt>
                <c:pt idx="4">
                  <c:v>1.239800591528535E-3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RBERRetentionBaking!$D$8</c:f>
              <c:strCache>
                <c:ptCount val="1"/>
                <c:pt idx="0">
                  <c:v>Week 4, Before Baking</c:v>
                </c:pt>
              </c:strCache>
            </c:strRef>
          </c:tx>
          <c:spPr>
            <a:ln w="22225">
              <a:solidFill>
                <a:srgbClr val="FF6600"/>
              </a:solidFill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RBERRetentionBaking!$A$9:$A$13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RBERRetentionBaking!$D$9:$D$13</c:f>
              <c:numCache>
                <c:formatCode>General</c:formatCode>
                <c:ptCount val="5"/>
                <c:pt idx="0">
                  <c:v>6.7008864185363087E-5</c:v>
                </c:pt>
                <c:pt idx="1">
                  <c:v>1.3629446335935636E-4</c:v>
                </c:pt>
                <c:pt idx="2">
                  <c:v>2.8105838087641693E-4</c:v>
                </c:pt>
                <c:pt idx="3">
                  <c:v>8.2680086459102262E-4</c:v>
                </c:pt>
                <c:pt idx="4">
                  <c:v>1.816962018086237E-3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RBERRetentionBaking!$F$8</c:f>
              <c:strCache>
                <c:ptCount val="1"/>
                <c:pt idx="0">
                  <c:v>Week 1, After Baking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ysDash"/>
            </a:ln>
          </c:spPr>
          <c:marker>
            <c:symbol val="triangle"/>
            <c:size val="6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xVal>
            <c:numRef>
              <c:f>RBERRetentionBaking!$A$9:$A$13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RBERRetentionBaking!$F$9:$F$13</c:f>
              <c:numCache>
                <c:formatCode>General</c:formatCode>
                <c:ptCount val="5"/>
                <c:pt idx="0">
                  <c:v>1.595904021378803E-3</c:v>
                </c:pt>
                <c:pt idx="1">
                  <c:v>5.0721964284731495E-3</c:v>
                </c:pt>
                <c:pt idx="2">
                  <c:v>1.3054222902938197E-2</c:v>
                </c:pt>
                <c:pt idx="3">
                  <c:v>2.494243040302763E-2</c:v>
                </c:pt>
                <c:pt idx="4">
                  <c:v>3.4849735040937746E-2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RBERRetentionBaking!$G$8</c:f>
              <c:strCache>
                <c:ptCount val="1"/>
                <c:pt idx="0">
                  <c:v>Week 4, After Baking</c:v>
                </c:pt>
              </c:strCache>
            </c:strRef>
          </c:tx>
          <c:spPr>
            <a:ln w="28575">
              <a:solidFill>
                <a:srgbClr val="FF6600"/>
              </a:solidFill>
              <a:prstDash val="sysDash"/>
            </a:ln>
          </c:spPr>
          <c:marker>
            <c:symbol val="square"/>
            <c:size val="6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RBERRetentionBaking!$A$9:$A$13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RBERRetentionBaking!$G$9:$G$13</c:f>
              <c:numCache>
                <c:formatCode>General</c:formatCode>
                <c:ptCount val="5"/>
                <c:pt idx="0">
                  <c:v>1.4238882757692201E-3</c:v>
                </c:pt>
                <c:pt idx="1">
                  <c:v>5.020018511130429E-3</c:v>
                </c:pt>
                <c:pt idx="2">
                  <c:v>1.5162927527117552E-2</c:v>
                </c:pt>
                <c:pt idx="3">
                  <c:v>4.4089829107178923E-2</c:v>
                </c:pt>
                <c:pt idx="4">
                  <c:v>7.4699766046355351E-2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457120"/>
        <c:axId val="475451240"/>
      </c:scatterChart>
      <c:valAx>
        <c:axId val="475457120"/>
        <c:scaling>
          <c:logBase val="10"/>
          <c:orientation val="minMax"/>
          <c:max val="5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 dirty="0"/>
                  <a:t>P/E </a:t>
                </a:r>
                <a:r>
                  <a:rPr lang="en-US" altLang="en-US" sz="1800" dirty="0" smtClean="0"/>
                  <a:t>Cycle</a:t>
                </a:r>
                <a:r>
                  <a:rPr lang="en-US" altLang="en-US" sz="1800" baseline="0" dirty="0" smtClean="0"/>
                  <a:t> Count</a:t>
                </a:r>
                <a:endParaRPr lang="en-US" altLang="en-US" sz="1800" dirty="0"/>
              </a:p>
            </c:rich>
          </c:tx>
          <c:layout>
            <c:manualLayout>
              <c:xMode val="edge"/>
              <c:yMode val="edge"/>
              <c:x val="0.45022347587719436"/>
              <c:y val="0.90565750830756753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75451240"/>
        <c:crossesAt val="1.0000000000000005E-8"/>
        <c:crossBetween val="midCat"/>
        <c:majorUnit val="10"/>
      </c:valAx>
      <c:valAx>
        <c:axId val="475451240"/>
        <c:scaling>
          <c:logBase val="10"/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altLang="en-US" sz="2000"/>
                  <a:t>Raw Bit Error Rate</a:t>
                </a:r>
                <a:endParaRPr lang="en-US" altLang="en-US" sz="2000" b="0"/>
              </a:p>
            </c:rich>
          </c:tx>
          <c:layout>
            <c:manualLayout>
              <c:xMode val="edge"/>
              <c:yMode val="edge"/>
              <c:x val="2.4282215226212596E-3"/>
              <c:y val="0.29424143411821252"/>
            </c:manualLayout>
          </c:layout>
          <c:overlay val="0"/>
        </c:title>
        <c:numFmt formatCode="0.E+00" sourceLinked="0"/>
        <c:majorTickMark val="cross"/>
        <c:minorTickMark val="in"/>
        <c:tickLblPos val="none"/>
        <c:spPr>
          <a:ln>
            <a:solidFill>
              <a:schemeClr val="tx1"/>
            </a:solidFill>
          </a:ln>
        </c:spPr>
        <c:crossAx val="4754571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188416088276859"/>
          <c:y val="0.10630389023154284"/>
          <c:w val="0.27258990559895796"/>
          <c:h val="0.24657476160056738"/>
        </c:manualLayout>
      </c:layout>
      <c:overlay val="0"/>
      <c:spPr>
        <a:solidFill>
          <a:schemeClr val="bg1">
            <a:alpha val="65000"/>
          </a:schemeClr>
        </a:solidFill>
      </c:spPr>
      <c:txPr>
        <a:bodyPr/>
        <a:lstStyle/>
        <a:p>
          <a:pPr>
            <a:defRPr sz="1600" i="1" spc="-5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0255202954761"/>
          <c:y val="9.5009564482405801E-2"/>
          <c:w val="0.80503264567773269"/>
          <c:h val="0.722336758752613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RBERReadRetryBaking!$B$1</c:f>
              <c:strCache>
                <c:ptCount val="1"/>
                <c:pt idx="0">
                  <c:v>Default Read</c:v>
                </c:pt>
              </c:strCache>
            </c:strRef>
          </c:tx>
          <c:spPr>
            <a:ln w="34925">
              <a:solidFill>
                <a:srgbClr val="FF66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RBERReadRetryBaking!$A$2:$A$6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RBERReadRetryBaking!$B$2:$B$6</c:f>
              <c:numCache>
                <c:formatCode>General</c:formatCode>
                <c:ptCount val="5"/>
                <c:pt idx="0">
                  <c:v>1.4238882757692201E-3</c:v>
                </c:pt>
                <c:pt idx="1">
                  <c:v>5.020018511130429E-3</c:v>
                </c:pt>
                <c:pt idx="2">
                  <c:v>1.5162927527117552E-2</c:v>
                </c:pt>
                <c:pt idx="3">
                  <c:v>4.4089829107178923E-2</c:v>
                </c:pt>
                <c:pt idx="4">
                  <c:v>7.4699766046355351E-2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RBERReadRetryBaking!$C$1</c:f>
              <c:strCache>
                <c:ptCount val="1"/>
                <c:pt idx="0">
                  <c:v>Read-Retry Mode A</c:v>
                </c:pt>
              </c:strCache>
            </c:strRef>
          </c:tx>
          <c:spPr>
            <a:ln w="38100">
              <a:solidFill>
                <a:srgbClr val="EC8CD5"/>
              </a:solidFill>
              <a:prstDash val="sysDash"/>
            </a:ln>
          </c:spPr>
          <c:marker>
            <c:symbol val="square"/>
            <c:size val="6"/>
            <c:spPr>
              <a:solidFill>
                <a:srgbClr val="EC8CD5"/>
              </a:solidFill>
              <a:ln>
                <a:noFill/>
              </a:ln>
            </c:spPr>
          </c:marker>
          <c:xVal>
            <c:numRef>
              <c:f>RBERReadRetryBaking!$A$2:$A$6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RBERReadRetryBaking!$C$2:$C$6</c:f>
              <c:numCache>
                <c:formatCode>General</c:formatCode>
                <c:ptCount val="5"/>
                <c:pt idx="0">
                  <c:v>1.307210161071897E-4</c:v>
                </c:pt>
                <c:pt idx="1">
                  <c:v>3.7249205801980444E-4</c:v>
                </c:pt>
                <c:pt idx="2">
                  <c:v>1.728005428610479E-3</c:v>
                </c:pt>
                <c:pt idx="3">
                  <c:v>8.807558410455758E-3</c:v>
                </c:pt>
                <c:pt idx="4">
                  <c:v>1.998825787590024E-2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RBERReadRetryBaking!$D$1</c:f>
              <c:strCache>
                <c:ptCount val="1"/>
                <c:pt idx="0">
                  <c:v>Read-Retry Mode B</c:v>
                </c:pt>
              </c:strCache>
            </c:strRef>
          </c:tx>
          <c:spPr>
            <a:ln w="38100">
              <a:solidFill>
                <a:srgbClr val="11CED3"/>
              </a:solidFill>
              <a:prstDash val="sysDash"/>
            </a:ln>
          </c:spPr>
          <c:marker>
            <c:symbol val="circle"/>
            <c:size val="6"/>
            <c:spPr>
              <a:solidFill>
                <a:srgbClr val="11CED3"/>
              </a:solidFill>
              <a:ln>
                <a:noFill/>
              </a:ln>
            </c:spPr>
          </c:marker>
          <c:xVal>
            <c:numRef>
              <c:f>RBERReadRetryBaking!$A$2:$A$6</c:f>
              <c:numCache>
                <c:formatCode>General</c:formatCode>
                <c:ptCount val="5"/>
                <c:pt idx="0">
                  <c:v>10</c:v>
                </c:pt>
                <c:pt idx="1">
                  <c:v>300</c:v>
                </c:pt>
                <c:pt idx="2">
                  <c:v>1000</c:v>
                </c:pt>
                <c:pt idx="3">
                  <c:v>2500</c:v>
                </c:pt>
                <c:pt idx="4">
                  <c:v>4000</c:v>
                </c:pt>
              </c:numCache>
            </c:numRef>
          </c:xVal>
          <c:yVal>
            <c:numRef>
              <c:f>RBERReadRetryBaking!$D$2:$D$6</c:f>
              <c:numCache>
                <c:formatCode>General</c:formatCode>
                <c:ptCount val="5"/>
                <c:pt idx="0">
                  <c:v>2.9353488861411027E-4</c:v>
                </c:pt>
                <c:pt idx="1">
                  <c:v>3.6881285427817814E-4</c:v>
                </c:pt>
                <c:pt idx="2">
                  <c:v>8.1905996562968008E-4</c:v>
                </c:pt>
                <c:pt idx="3">
                  <c:v>4.9415895442420973E-3</c:v>
                </c:pt>
                <c:pt idx="4">
                  <c:v>1.2103596760435606E-2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457512"/>
        <c:axId val="475452024"/>
      </c:scatterChart>
      <c:valAx>
        <c:axId val="475457512"/>
        <c:scaling>
          <c:logBase val="10"/>
          <c:orientation val="minMax"/>
          <c:max val="5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altLang="en-US" sz="2400" dirty="0"/>
                  <a:t>P/E </a:t>
                </a:r>
                <a:r>
                  <a:rPr lang="en-US" altLang="en-US" sz="2400" dirty="0" smtClean="0"/>
                  <a:t>Cycle</a:t>
                </a:r>
                <a:r>
                  <a:rPr lang="en-US" altLang="en-US" sz="2400" baseline="0" dirty="0" smtClean="0"/>
                  <a:t> Count</a:t>
                </a:r>
                <a:endParaRPr lang="en-US" altLang="en-US" sz="2400" dirty="0"/>
              </a:p>
            </c:rich>
          </c:tx>
          <c:layout>
            <c:manualLayout>
              <c:xMode val="edge"/>
              <c:yMode val="edge"/>
              <c:x val="0.40262569857366814"/>
              <c:y val="0.89563851030249131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75452024"/>
        <c:crossesAt val="1.0000000000000005E-8"/>
        <c:crossBetween val="midCat"/>
        <c:majorUnit val="10"/>
      </c:valAx>
      <c:valAx>
        <c:axId val="475452024"/>
        <c:scaling>
          <c:logBase val="10"/>
          <c:orientation val="minMax"/>
          <c:max val="0.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altLang="en-US" sz="2400"/>
                  <a:t>Raw Bit Error Rate</a:t>
                </a:r>
                <a:endParaRPr lang="en-US" altLang="en-US" sz="2400" b="0"/>
              </a:p>
            </c:rich>
          </c:tx>
          <c:layout>
            <c:manualLayout>
              <c:xMode val="edge"/>
              <c:yMode val="edge"/>
              <c:x val="5.4419747895315075E-3"/>
              <c:y val="0.20657538146714713"/>
            </c:manualLayout>
          </c:layout>
          <c:overlay val="0"/>
        </c:title>
        <c:numFmt formatCode="0.E+00" sourceLinked="0"/>
        <c:majorTickMark val="cross"/>
        <c:minorTickMark val="out"/>
        <c:tickLblPos val="none"/>
        <c:spPr>
          <a:ln>
            <a:solidFill>
              <a:schemeClr val="tx1"/>
            </a:solidFill>
          </a:ln>
        </c:spPr>
        <c:crossAx val="47545751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2296684021375508"/>
          <c:y val="0.10525126219687655"/>
          <c:w val="0.35410011114191886"/>
          <c:h val="0.21940687646602314"/>
        </c:manualLayout>
      </c:layout>
      <c:overlay val="0"/>
      <c:txPr>
        <a:bodyPr/>
        <a:lstStyle/>
        <a:p>
          <a:pPr>
            <a:defRPr sz="1800"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chemeClr val="accent6">
                    <a:lumMod val="50000"/>
                  </a:schemeClr>
                </a:solidFill>
              </a:defRP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1000 P/E Cycles</a:t>
            </a:r>
          </a:p>
        </c:rich>
      </c:tx>
      <c:layout>
        <c:manualLayout>
          <c:xMode val="edge"/>
          <c:yMode val="edge"/>
          <c:x val="0.41471597376986102"/>
          <c:y val="6.83641277513578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501626468141351"/>
          <c:y val="6.8607018182133189E-2"/>
          <c:w val="0.70315308574675905"/>
          <c:h val="0.646917353152637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RBERReadRetry!$C$17</c:f>
              <c:strCache>
                <c:ptCount val="1"/>
                <c:pt idx="0">
                  <c:v>Default Read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triangle"/>
            <c:size val="6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RBERReadRetry!$B$18:$B$23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RBERReadRetry!$C$18:$C$23</c:f>
              <c:numCache>
                <c:formatCode>General</c:formatCode>
                <c:ptCount val="6"/>
                <c:pt idx="0">
                  <c:v>6.9449524093174639E-5</c:v>
                </c:pt>
                <c:pt idx="1">
                  <c:v>8.4730969336860315E-5</c:v>
                </c:pt>
                <c:pt idx="2">
                  <c:v>1.7549073292361331E-4</c:v>
                </c:pt>
                <c:pt idx="3">
                  <c:v>2.0559827641325866E-4</c:v>
                </c:pt>
                <c:pt idx="4">
                  <c:v>2.6357305616373725E-4</c:v>
                </c:pt>
                <c:pt idx="5">
                  <c:v>2.8105838087641693E-4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RBERReadRetry!$D$17</c:f>
              <c:strCache>
                <c:ptCount val="1"/>
                <c:pt idx="0">
                  <c:v>Read-Retry Mode A</c:v>
                </c:pt>
              </c:strCache>
            </c:strRef>
          </c:tx>
          <c:spPr>
            <a:ln w="22225">
              <a:solidFill>
                <a:srgbClr val="DC9E9C"/>
              </a:solidFill>
            </a:ln>
          </c:spPr>
          <c:marker>
            <c:symbol val="square"/>
            <c:size val="5"/>
            <c:spPr>
              <a:solidFill>
                <a:srgbClr val="DC9E9C"/>
              </a:solidFill>
              <a:ln>
                <a:noFill/>
              </a:ln>
            </c:spPr>
          </c:marker>
          <c:xVal>
            <c:numRef>
              <c:f>RBERReadRetry!$B$18:$B$23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RBERReadRetry!$D$18:$D$23</c:f>
              <c:numCache>
                <c:formatCode>General</c:formatCode>
                <c:ptCount val="6"/>
                <c:pt idx="0">
                  <c:v>2.6232358400197701E-3</c:v>
                </c:pt>
                <c:pt idx="1">
                  <c:v>2.2481391971729725E-3</c:v>
                </c:pt>
                <c:pt idx="2">
                  <c:v>1.2292729689411092E-3</c:v>
                </c:pt>
                <c:pt idx="3">
                  <c:v>1.054346866294676E-3</c:v>
                </c:pt>
                <c:pt idx="4">
                  <c:v>9.6671989005227819E-4</c:v>
                </c:pt>
                <c:pt idx="5">
                  <c:v>8.9801713503537424E-4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RBERReadRetry!$E$17</c:f>
              <c:strCache>
                <c:ptCount val="1"/>
                <c:pt idx="0">
                  <c:v>Read-Retry Mode B</c:v>
                </c:pt>
              </c:strCache>
            </c:strRef>
          </c:tx>
          <c:spPr>
            <a:ln w="22225"/>
          </c:spPr>
          <c:marker>
            <c:symbol val="circle"/>
            <c:size val="5"/>
          </c:marker>
          <c:xVal>
            <c:numRef>
              <c:f>RBERReadRetry!$B$18:$B$23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RBERReadRetry!$E$18:$E$23</c:f>
              <c:numCache>
                <c:formatCode>General</c:formatCode>
                <c:ptCount val="6"/>
                <c:pt idx="0">
                  <c:v>5.9115150771583665E-3</c:v>
                </c:pt>
                <c:pt idx="1">
                  <c:v>5.2730275169469223E-3</c:v>
                </c:pt>
                <c:pt idx="2">
                  <c:v>3.3208456544159626E-3</c:v>
                </c:pt>
                <c:pt idx="3">
                  <c:v>2.8321672564563835E-3</c:v>
                </c:pt>
                <c:pt idx="4">
                  <c:v>2.5011664168693749E-3</c:v>
                </c:pt>
                <c:pt idx="5">
                  <c:v>2.4038132287555491E-3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824688"/>
        <c:axId val="579825080"/>
      </c:scatterChart>
      <c:valAx>
        <c:axId val="579824688"/>
        <c:scaling>
          <c:orientation val="minMax"/>
          <c:max val="2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en-US" sz="1600" b="0"/>
                  <a:t>Retention Age (days)</a:t>
                </a:r>
              </a:p>
            </c:rich>
          </c:tx>
          <c:layout>
            <c:manualLayout>
              <c:xMode val="edge"/>
              <c:yMode val="edge"/>
              <c:x val="0.33284833229118227"/>
              <c:y val="0.82023370841021115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25080"/>
        <c:crossesAt val="1.0000000000000005E-8"/>
        <c:crossBetween val="midCat"/>
        <c:majorUnit val="7"/>
        <c:minorUnit val="1"/>
      </c:valAx>
      <c:valAx>
        <c:axId val="579825080"/>
        <c:scaling>
          <c:logBase val="10"/>
          <c:orientation val="minMax"/>
          <c:max val="1"/>
          <c:min val="1.0000000000000004E-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altLang="ja-JP" sz="1800" b="0" dirty="0" smtClean="0"/>
                  <a:t>Raw Bit Error Rate</a:t>
                </a:r>
                <a:endParaRPr lang="ja-JP" altLang="en-US" sz="1800" b="0" dirty="0"/>
              </a:p>
            </c:rich>
          </c:tx>
          <c:layout/>
          <c:overlay val="0"/>
        </c:title>
        <c:numFmt formatCode="0E+00" sourceLinked="0"/>
        <c:majorTickMark val="cross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2468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chemeClr val="accent6">
                    <a:lumMod val="50000"/>
                  </a:schemeClr>
                </a:solidFill>
              </a:defRPr>
            </a:pP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2500 P/E Cycles</a:t>
            </a:r>
          </a:p>
        </c:rich>
      </c:tx>
      <c:layout>
        <c:manualLayout>
          <c:xMode val="edge"/>
          <c:yMode val="edge"/>
          <c:x val="0.38935830220241247"/>
          <c:y val="0.1005078963047270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923113305863305"/>
          <c:y val="9.7175864486685803E-2"/>
          <c:w val="0.67084840889373443"/>
          <c:h val="0.692019497538762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RBERReadRetry!$C$25</c:f>
              <c:strCache>
                <c:ptCount val="1"/>
                <c:pt idx="0">
                  <c:v>Default Read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triangle"/>
            <c:size val="6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RBERReadRetry!$B$26:$B$31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RBERReadRetry!$C$26:$C$31</c:f>
              <c:numCache>
                <c:formatCode>General</c:formatCode>
                <c:ptCount val="6"/>
                <c:pt idx="0">
                  <c:v>1.4623924178969292E-4</c:v>
                </c:pt>
                <c:pt idx="1">
                  <c:v>1.9568992574274017E-4</c:v>
                </c:pt>
                <c:pt idx="2">
                  <c:v>5.3390346177372881E-4</c:v>
                </c:pt>
                <c:pt idx="3">
                  <c:v>6.9014212363348543E-4</c:v>
                </c:pt>
                <c:pt idx="4">
                  <c:v>9.4107474714034804E-4</c:v>
                </c:pt>
                <c:pt idx="5">
                  <c:v>8.2680086459102262E-4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RBERReadRetry!$D$25</c:f>
              <c:strCache>
                <c:ptCount val="1"/>
                <c:pt idx="0">
                  <c:v>Read-Retry Mode A</c:v>
                </c:pt>
              </c:strCache>
            </c:strRef>
          </c:tx>
          <c:spPr>
            <a:ln w="22225">
              <a:solidFill>
                <a:srgbClr val="DC9E9C"/>
              </a:solidFill>
            </a:ln>
          </c:spPr>
          <c:marker>
            <c:symbol val="square"/>
            <c:size val="5"/>
            <c:spPr>
              <a:solidFill>
                <a:srgbClr val="DC9E9C"/>
              </a:solidFill>
              <a:ln>
                <a:noFill/>
              </a:ln>
            </c:spPr>
          </c:marker>
          <c:xVal>
            <c:numRef>
              <c:f>RBERReadRetry!$B$26:$B$31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RBERReadRetry!$D$26:$D$31</c:f>
              <c:numCache>
                <c:formatCode>General</c:formatCode>
                <c:ptCount val="6"/>
                <c:pt idx="0">
                  <c:v>5.6195465822164344E-3</c:v>
                </c:pt>
                <c:pt idx="1">
                  <c:v>4.4356868871818682E-3</c:v>
                </c:pt>
                <c:pt idx="2">
                  <c:v>1.684310330708689E-3</c:v>
                </c:pt>
                <c:pt idx="3">
                  <c:v>1.4373665469019064E-3</c:v>
                </c:pt>
                <c:pt idx="4">
                  <c:v>1.1666536498138251E-3</c:v>
                </c:pt>
                <c:pt idx="5">
                  <c:v>1.1412452873407124E-3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RBERReadRetry!$E$25</c:f>
              <c:strCache>
                <c:ptCount val="1"/>
                <c:pt idx="0">
                  <c:v>Read-Retry Mode B</c:v>
                </c:pt>
              </c:strCache>
            </c:strRef>
          </c:tx>
          <c:spPr>
            <a:ln w="22225"/>
          </c:spPr>
          <c:marker>
            <c:symbol val="circle"/>
            <c:size val="5"/>
          </c:marker>
          <c:xVal>
            <c:numRef>
              <c:f>RBERReadRetry!$B$26:$B$31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RBERReadRetry!$E$26:$E$31</c:f>
              <c:numCache>
                <c:formatCode>General</c:formatCode>
                <c:ptCount val="6"/>
                <c:pt idx="0">
                  <c:v>1.3243348509623777E-2</c:v>
                </c:pt>
                <c:pt idx="1">
                  <c:v>1.0805991385369078E-2</c:v>
                </c:pt>
                <c:pt idx="2">
                  <c:v>3.955799721925053E-3</c:v>
                </c:pt>
                <c:pt idx="3">
                  <c:v>3.6175679720141548E-3</c:v>
                </c:pt>
                <c:pt idx="4">
                  <c:v>2.9330539372725631E-3</c:v>
                </c:pt>
                <c:pt idx="5">
                  <c:v>2.6770032135112602E-3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845856"/>
        <c:axId val="579846640"/>
      </c:scatterChart>
      <c:valAx>
        <c:axId val="579845856"/>
        <c:scaling>
          <c:orientation val="minMax"/>
          <c:max val="2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en-US" sz="1600" b="0"/>
                  <a:t>Retention Age (days)</a:t>
                </a:r>
              </a:p>
            </c:rich>
          </c:tx>
          <c:layout>
            <c:manualLayout>
              <c:xMode val="edge"/>
              <c:yMode val="edge"/>
              <c:x val="0.34272449446769249"/>
              <c:y val="0.90261803045240441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46640"/>
        <c:crossesAt val="1.0000000000000005E-8"/>
        <c:crossBetween val="midCat"/>
        <c:majorUnit val="7"/>
        <c:minorUnit val="1"/>
      </c:valAx>
      <c:valAx>
        <c:axId val="579846640"/>
        <c:scaling>
          <c:logBase val="10"/>
          <c:orientation val="minMax"/>
          <c:max val="1"/>
          <c:min val="1.0000000000000004E-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altLang="ja-JP" sz="1800" b="0" dirty="0" smtClean="0"/>
                  <a:t>Raw</a:t>
                </a:r>
                <a:r>
                  <a:rPr lang="en-US" altLang="ja-JP" sz="1800" b="0" baseline="0" dirty="0" smtClean="0"/>
                  <a:t> Bit Error Rate</a:t>
                </a:r>
                <a:endParaRPr lang="ja-JP" altLang="en-US" sz="1800" b="0" dirty="0"/>
              </a:p>
            </c:rich>
          </c:tx>
          <c:layout>
            <c:manualLayout>
              <c:xMode val="edge"/>
              <c:yMode val="edge"/>
              <c:x val="1.4367654839588911E-2"/>
              <c:y val="0.12726605835139615"/>
            </c:manualLayout>
          </c:layout>
          <c:overlay val="0"/>
        </c:title>
        <c:numFmt formatCode="0E+00" sourceLinked="0"/>
        <c:majorTickMark val="cross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4585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chemeClr val="accent6">
                    <a:lumMod val="50000"/>
                  </a:schemeClr>
                </a:solidFill>
              </a:defRPr>
            </a:pPr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4000 P/E Cycles</a:t>
            </a:r>
          </a:p>
        </c:rich>
      </c:tx>
      <c:layout>
        <c:manualLayout>
          <c:xMode val="edge"/>
          <c:yMode val="edge"/>
          <c:x val="0.3485436210034259"/>
          <c:y val="0.1079680881473974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757408814926238"/>
          <c:y val="9.9410098490163981E-2"/>
          <c:w val="0.70091056625368298"/>
          <c:h val="0.629315592976620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RBERReadRetry!$C$33</c:f>
              <c:strCache>
                <c:ptCount val="1"/>
                <c:pt idx="0">
                  <c:v>Default Read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triangle"/>
            <c:size val="6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RBERReadRetry!$B$34:$B$39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RBERReadRetry!$C$34:$C$39</c:f>
              <c:numCache>
                <c:formatCode>General</c:formatCode>
                <c:ptCount val="6"/>
                <c:pt idx="0">
                  <c:v>2.4936622983468497E-4</c:v>
                </c:pt>
                <c:pt idx="1">
                  <c:v>3.4697441226723755E-4</c:v>
                </c:pt>
                <c:pt idx="2">
                  <c:v>1.239800591528535E-3</c:v>
                </c:pt>
                <c:pt idx="3">
                  <c:v>1.4647055806453774E-3</c:v>
                </c:pt>
                <c:pt idx="4">
                  <c:v>1.7348356335763696E-3</c:v>
                </c:pt>
                <c:pt idx="5">
                  <c:v>1.816962018086237E-3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RBERReadRetry!$D$33</c:f>
              <c:strCache>
                <c:ptCount val="1"/>
                <c:pt idx="0">
                  <c:v>Read-Retry Mode A</c:v>
                </c:pt>
              </c:strCache>
            </c:strRef>
          </c:tx>
          <c:spPr>
            <a:ln w="22225">
              <a:solidFill>
                <a:srgbClr val="DC9E9C"/>
              </a:solidFill>
            </a:ln>
          </c:spPr>
          <c:marker>
            <c:symbol val="square"/>
            <c:size val="5"/>
            <c:spPr>
              <a:solidFill>
                <a:srgbClr val="DC9E9C"/>
              </a:solidFill>
              <a:ln>
                <a:noFill/>
              </a:ln>
            </c:spPr>
          </c:marker>
          <c:xVal>
            <c:numRef>
              <c:f>RBERReadRetry!$B$34:$B$39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RBERReadRetry!$D$34:$D$39</c:f>
              <c:numCache>
                <c:formatCode>General</c:formatCode>
                <c:ptCount val="6"/>
                <c:pt idx="0">
                  <c:v>8.1441360486488364E-3</c:v>
                </c:pt>
                <c:pt idx="1">
                  <c:v>6.2537903084090712E-3</c:v>
                </c:pt>
                <c:pt idx="2">
                  <c:v>1.5356850706509115E-3</c:v>
                </c:pt>
                <c:pt idx="3">
                  <c:v>1.4831926687530544E-3</c:v>
                </c:pt>
                <c:pt idx="4">
                  <c:v>1.3382466124369035E-3</c:v>
                </c:pt>
                <c:pt idx="5">
                  <c:v>1.1945208860746582E-3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RBERReadRetry!$E$33</c:f>
              <c:strCache>
                <c:ptCount val="1"/>
                <c:pt idx="0">
                  <c:v>Read-Retry Mode B</c:v>
                </c:pt>
              </c:strCache>
            </c:strRef>
          </c:tx>
          <c:spPr>
            <a:ln w="22225"/>
          </c:spPr>
          <c:marker>
            <c:symbol val="circle"/>
            <c:size val="5"/>
          </c:marker>
          <c:xVal>
            <c:numRef>
              <c:f>RBERReadRetry!$B$34:$B$39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RBERReadRetry!$E$34:$E$39</c:f>
              <c:numCache>
                <c:formatCode>General</c:formatCode>
                <c:ptCount val="6"/>
                <c:pt idx="0">
                  <c:v>2.1083276336031805E-2</c:v>
                </c:pt>
                <c:pt idx="1">
                  <c:v>1.6300001835959095E-2</c:v>
                </c:pt>
                <c:pt idx="2">
                  <c:v>3.5885714751989609E-3</c:v>
                </c:pt>
                <c:pt idx="3">
                  <c:v>3.7697813664140135E-3</c:v>
                </c:pt>
                <c:pt idx="4">
                  <c:v>2.9742355197469057E-3</c:v>
                </c:pt>
                <c:pt idx="5">
                  <c:v>2.7453963325697103E-3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835272"/>
        <c:axId val="579836448"/>
      </c:scatterChart>
      <c:valAx>
        <c:axId val="579835272"/>
        <c:scaling>
          <c:orientation val="minMax"/>
          <c:max val="2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en-US" sz="1600" b="0" dirty="0"/>
                  <a:t>Retention Age (days)</a:t>
                </a:r>
              </a:p>
            </c:rich>
          </c:tx>
          <c:layout>
            <c:manualLayout>
              <c:xMode val="edge"/>
              <c:yMode val="edge"/>
              <c:x val="0.36867657402436793"/>
              <c:y val="0.81143282832220232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79836448"/>
        <c:crossesAt val="1.0000000000000005E-8"/>
        <c:crossBetween val="midCat"/>
        <c:majorUnit val="7"/>
        <c:minorUnit val="1"/>
      </c:valAx>
      <c:valAx>
        <c:axId val="579836448"/>
        <c:scaling>
          <c:logBase val="10"/>
          <c:orientation val="minMax"/>
          <c:max val="1"/>
          <c:min val="1.0000000000000004E-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altLang="ja-JP" sz="1800" b="0" dirty="0" smtClean="0"/>
                  <a:t>Raw</a:t>
                </a:r>
                <a:r>
                  <a:rPr lang="en-US" altLang="ja-JP" sz="1800" b="0" baseline="0" dirty="0" smtClean="0"/>
                  <a:t> Bit Error Rate</a:t>
                </a:r>
                <a:endParaRPr lang="ja-JP" altLang="en-US" sz="1800" b="0" dirty="0"/>
              </a:p>
            </c:rich>
          </c:tx>
          <c:layout/>
          <c:overlay val="0"/>
        </c:title>
        <c:numFmt formatCode="0E+00" sourceLinked="0"/>
        <c:majorTickMark val="cross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3527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 b="1">
                <a:solidFill>
                  <a:schemeClr val="accent6">
                    <a:lumMod val="50000"/>
                  </a:schemeClr>
                </a:solidFill>
              </a:defRPr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10 P/E Cycles</a:t>
            </a:r>
          </a:p>
        </c:rich>
      </c:tx>
      <c:layout>
        <c:manualLayout>
          <c:xMode val="edge"/>
          <c:yMode val="edge"/>
          <c:x val="0.26410045579819641"/>
          <c:y val="0.1631080829005370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04762511199437"/>
          <c:y val="0.15457423492166569"/>
          <c:w val="0.39746812834216122"/>
          <c:h val="0.629071476023575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RBERReadRetry!$C$1</c:f>
              <c:strCache>
                <c:ptCount val="1"/>
                <c:pt idx="0">
                  <c:v>Default Read</c:v>
                </c:pt>
              </c:strCache>
            </c:strRef>
          </c:tx>
          <c:spPr>
            <a:ln w="22225">
              <a:solidFill>
                <a:srgbClr val="0070C0"/>
              </a:solidFill>
            </a:ln>
          </c:spPr>
          <c:marker>
            <c:symbol val="triangle"/>
            <c:size val="6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RBERReadRetry!$B$2:$B$7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RBERReadRetry!$C$2:$C$7</c:f>
              <c:numCache>
                <c:formatCode>General</c:formatCode>
                <c:ptCount val="6"/>
                <c:pt idx="0">
                  <c:v>3.4715655106632795E-5</c:v>
                </c:pt>
                <c:pt idx="1">
                  <c:v>3.870449480671285E-5</c:v>
                </c:pt>
                <c:pt idx="2">
                  <c:v>5.6226247279210617E-5</c:v>
                </c:pt>
                <c:pt idx="3">
                  <c:v>6.2874313446010705E-5</c:v>
                </c:pt>
                <c:pt idx="4">
                  <c:v>6.826562189908694E-5</c:v>
                </c:pt>
                <c:pt idx="5">
                  <c:v>6.7008864185363087E-5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3D9-4EEF-8B5F-866A740222C6}"/>
            </c:ext>
          </c:extLst>
        </c:ser>
        <c:ser>
          <c:idx val="1"/>
          <c:order val="1"/>
          <c:tx>
            <c:strRef>
              <c:f>RBERReadRetry!$D$1</c:f>
              <c:strCache>
                <c:ptCount val="1"/>
                <c:pt idx="0">
                  <c:v>Read-Retry Mode 1</c:v>
                </c:pt>
              </c:strCache>
            </c:strRef>
          </c:tx>
          <c:spPr>
            <a:ln w="22225">
              <a:solidFill>
                <a:srgbClr val="DC9E9C"/>
              </a:solidFill>
            </a:ln>
          </c:spPr>
          <c:marker>
            <c:symbol val="square"/>
            <c:size val="5"/>
            <c:spPr>
              <a:solidFill>
                <a:srgbClr val="DC9E9C"/>
              </a:solidFill>
              <a:ln>
                <a:noFill/>
              </a:ln>
            </c:spPr>
          </c:marker>
          <c:xVal>
            <c:numRef>
              <c:f>RBERReadRetry!$B$2:$B$7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RBERReadRetry!$D$2:$D$7</c:f>
              <c:numCache>
                <c:formatCode>General</c:formatCode>
                <c:ptCount val="6"/>
                <c:pt idx="0">
                  <c:v>1.0396664790879888E-3</c:v>
                </c:pt>
                <c:pt idx="1">
                  <c:v>9.9004579892245721E-4</c:v>
                </c:pt>
                <c:pt idx="2">
                  <c:v>7.1910219268886118E-4</c:v>
                </c:pt>
                <c:pt idx="3">
                  <c:v>6.4695701436914843E-4</c:v>
                </c:pt>
                <c:pt idx="4">
                  <c:v>7.1147057700697287E-4</c:v>
                </c:pt>
                <c:pt idx="5">
                  <c:v>6.2459036984084562E-4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3D9-4EEF-8B5F-866A740222C6}"/>
            </c:ext>
          </c:extLst>
        </c:ser>
        <c:ser>
          <c:idx val="2"/>
          <c:order val="2"/>
          <c:tx>
            <c:strRef>
              <c:f>RBERReadRetry!$E$1</c:f>
              <c:strCache>
                <c:ptCount val="1"/>
                <c:pt idx="0">
                  <c:v>Read-Retry Mode 2</c:v>
                </c:pt>
              </c:strCache>
            </c:strRef>
          </c:tx>
          <c:spPr>
            <a:ln w="22225"/>
          </c:spPr>
          <c:marker>
            <c:symbol val="circle"/>
            <c:size val="5"/>
          </c:marker>
          <c:xVal>
            <c:numRef>
              <c:f>RBERReadRetry!$B$2:$B$7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</c:numCache>
            </c:numRef>
          </c:xVal>
          <c:yVal>
            <c:numRef>
              <c:f>RBERReadRetry!$E$2:$E$7</c:f>
              <c:numCache>
                <c:formatCode>General</c:formatCode>
                <c:ptCount val="6"/>
                <c:pt idx="0">
                  <c:v>2.8891949144515916E-3</c:v>
                </c:pt>
                <c:pt idx="1">
                  <c:v>2.6628328149420261E-3</c:v>
                </c:pt>
                <c:pt idx="2">
                  <c:v>2.0491161314068781E-3</c:v>
                </c:pt>
                <c:pt idx="3">
                  <c:v>1.8944256493393899E-3</c:v>
                </c:pt>
                <c:pt idx="4">
                  <c:v>2.0699528100228213E-3</c:v>
                </c:pt>
                <c:pt idx="5">
                  <c:v>1.5035922142511808E-3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836840"/>
        <c:axId val="579840368"/>
      </c:scatterChart>
      <c:valAx>
        <c:axId val="579836840"/>
        <c:scaling>
          <c:orientation val="minMax"/>
          <c:max val="2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en-US" sz="1600" b="0" dirty="0"/>
                  <a:t>Retention Age (days)</a:t>
                </a:r>
              </a:p>
            </c:rich>
          </c:tx>
          <c:layout>
            <c:manualLayout>
              <c:xMode val="edge"/>
              <c:yMode val="edge"/>
              <c:x val="0.21886821167573675"/>
              <c:y val="0.87669281443592506"/>
            </c:manualLayout>
          </c:layout>
          <c:overlay val="0"/>
        </c:title>
        <c:numFmt formatCode="[&gt;=1000]#,##0,&quot;K&quot;;0" sourceLinked="0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40368"/>
        <c:crossesAt val="1.0000000000000005E-8"/>
        <c:crossBetween val="midCat"/>
        <c:majorUnit val="7"/>
        <c:minorUnit val="1"/>
      </c:valAx>
      <c:valAx>
        <c:axId val="57984036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altLang="en-US" sz="1800" b="0"/>
                  <a:t>Raw Bit Error Rate</a:t>
                </a:r>
              </a:p>
            </c:rich>
          </c:tx>
          <c:layout>
            <c:manualLayout>
              <c:xMode val="edge"/>
              <c:yMode val="edge"/>
              <c:x val="5.4419747895315075E-3"/>
              <c:y val="0.11827501694738489"/>
            </c:manualLayout>
          </c:layout>
          <c:overlay val="0"/>
        </c:title>
        <c:numFmt formatCode="0E+00" sourceLinked="0"/>
        <c:majorTickMark val="cross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7983684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6823645915267665"/>
          <c:y val="1.7479080148312502E-2"/>
          <c:w val="0.83176354084732329"/>
          <c:h val="7.3476908101719057E-2"/>
        </c:manualLayout>
      </c:layout>
      <c:overlay val="0"/>
      <c:spPr>
        <a:noFill/>
      </c:spPr>
      <c:txPr>
        <a:bodyPr/>
        <a:lstStyle/>
        <a:p>
          <a:pPr>
            <a:defRPr sz="1600" i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0.36232</cdr:x>
      <cdr:y>0.10121</cdr:y>
    </cdr:from>
    <cdr:to>
      <cdr:x>0.59806</cdr:x>
      <cdr:y>0.16362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951399" y="467381"/>
          <a:ext cx="1920240" cy="288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0" i="1" dirty="0" smtClean="0"/>
            <a:t>(4 weeks after programming)</a:t>
          </a:r>
          <a:endParaRPr lang="en-US" sz="1600" b="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A6A385B-1170-4098-8F90-86C6CD44B4F5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D23A348-F337-4348-BF2D-715525CA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8561CA9-F1FF-4184-9524-CCDA1BC97D2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683D799-CB37-4049-8065-599A09E6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84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1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64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4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3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7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9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58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5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03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37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9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4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D799-CB37-4049-8065-599A09E654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6237-A358-4752-BB9F-98A9A2B9F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306F-AB50-43D6-B3AE-CC4C023F4BDB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80" y="6538913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9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FB9F-3423-4D3D-8BB2-A4F32587ADDE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17CA-057B-406A-8E24-5BCA2B93D664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F85F-E7D7-4B32-8606-BF379F77AA92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025D5D-3631-4726-8F7E-0516160B5F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38913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E446-F8EC-4C5D-9D13-5C921A107026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62CA-BD30-45D4-9D2A-D7B0DC1B6149}" type="datetime1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5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72D8-A632-4950-BD24-A2616E37D609}" type="datetime1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AEAA-EBAB-4199-B93B-869B0207AE8C}" type="datetime1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15FE-E613-47C9-B067-DEE4B410568B}" type="datetime1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FFA2-B1A8-4545-A0A4-20E94FD045D9}" type="datetime1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72DB-2E3A-41C3-97BE-E5E3E5A3D5F1}" type="datetime1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CFA0-CDB5-43DC-B1E2-3067D12FAFEC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2BC8E-F316-4ABE-BD59-88C242DE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640" y="971681"/>
            <a:ext cx="9144000" cy="238866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Improving the Reliability of </a:t>
            </a:r>
            <a:br>
              <a:rPr lang="en-US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Chip-Off Forensic Analysis</a:t>
            </a:r>
            <a:br>
              <a:rPr lang="en-US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of NAND Flash Memory Devices</a:t>
            </a:r>
            <a:endParaRPr lang="en-US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27318" y="3983002"/>
            <a:ext cx="9387068" cy="1241822"/>
          </a:xfrm>
        </p:spPr>
        <p:txBody>
          <a:bodyPr>
            <a:normAutofit/>
          </a:bodyPr>
          <a:lstStyle/>
          <a:p>
            <a:r>
              <a:rPr lang="en-US" dirty="0" err="1"/>
              <a:t>Aya</a:t>
            </a:r>
            <a:r>
              <a:rPr lang="en-US" dirty="0"/>
              <a:t> </a:t>
            </a:r>
            <a:r>
              <a:rPr lang="en-US" dirty="0" err="1" smtClean="0"/>
              <a:t>Fukami</a:t>
            </a:r>
            <a:r>
              <a:rPr lang="en-US" dirty="0" smtClean="0"/>
              <a:t>, </a:t>
            </a:r>
            <a:r>
              <a:rPr lang="en-US" dirty="0" err="1"/>
              <a:t>Saugata</a:t>
            </a:r>
            <a:r>
              <a:rPr lang="en-US" dirty="0"/>
              <a:t> </a:t>
            </a:r>
            <a:r>
              <a:rPr lang="en-US" dirty="0" err="1" smtClean="0"/>
              <a:t>Ghose</a:t>
            </a:r>
            <a:r>
              <a:rPr lang="en-US" dirty="0" smtClean="0"/>
              <a:t>, </a:t>
            </a:r>
            <a:r>
              <a:rPr lang="en-US" dirty="0" err="1"/>
              <a:t>Yixin</a:t>
            </a:r>
            <a:r>
              <a:rPr lang="en-US" dirty="0"/>
              <a:t> </a:t>
            </a:r>
            <a:r>
              <a:rPr lang="en-US" dirty="0" smtClean="0"/>
              <a:t>Luo, </a:t>
            </a:r>
            <a:r>
              <a:rPr lang="en-US" dirty="0"/>
              <a:t>Yu </a:t>
            </a:r>
            <a:r>
              <a:rPr lang="en-US" dirty="0" err="1" smtClean="0"/>
              <a:t>Cai</a:t>
            </a:r>
            <a:r>
              <a:rPr lang="en-US" dirty="0" smtClean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 smtClean="0"/>
              <a:t>Mutlu</a:t>
            </a:r>
            <a:endParaRPr lang="en-US" dirty="0"/>
          </a:p>
        </p:txBody>
      </p:sp>
      <p:pic>
        <p:nvPicPr>
          <p:cNvPr id="4" name="Picture 5" descr="Burgundy_CMU_JPG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7006" y="4741708"/>
            <a:ext cx="2675720" cy="9662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9" y="322428"/>
            <a:ext cx="2110621" cy="48009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1</a:t>
            </a:fld>
            <a:endParaRPr 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0" y="4608001"/>
            <a:ext cx="1469180" cy="1101885"/>
          </a:xfrm>
          <a:prstGeom prst="rect">
            <a:avLst/>
          </a:prstGeom>
        </p:spPr>
      </p:pic>
      <p:pic>
        <p:nvPicPr>
          <p:cNvPr id="9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5764815" y="4784631"/>
            <a:ext cx="2656171" cy="756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Correction Codes (ECC)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050444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Flash memory controllers store ECC </a:t>
            </a:r>
            <a:r>
              <a:rPr lang="en-US" dirty="0" err="1" smtClean="0"/>
              <a:t>codewords</a:t>
            </a:r>
            <a:r>
              <a:rPr lang="en-US" dirty="0" smtClean="0"/>
              <a:t> to correct errors in data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Typical correction capability for recent chip: 40 bits correction capability per 1KB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Errors exceeding ECC correction capability: </a:t>
            </a:r>
            <a:r>
              <a:rPr lang="en-US" dirty="0" smtClean="0">
                <a:solidFill>
                  <a:srgbClr val="FF0000"/>
                </a:solidFill>
              </a:rPr>
              <a:t>uncorrectable errors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4286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99545" y="1417340"/>
            <a:ext cx="8215805" cy="3949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operation of NAND flash memory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Testing Methodology and Experimental Results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Retention error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Errors introduced by heat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Improve Reliability of Chip-off Analysis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Read-retry operation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330" y="0"/>
            <a:ext cx="7886700" cy="1325563"/>
          </a:xfrm>
        </p:spPr>
        <p:txBody>
          <a:bodyPr/>
          <a:lstStyle/>
          <a:p>
            <a:r>
              <a:rPr lang="en-US" dirty="0" smtClean="0"/>
              <a:t>Testing Environment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361" y="1325563"/>
            <a:ext cx="8890639" cy="4698683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chips</a:t>
            </a:r>
            <a:r>
              <a:rPr lang="en-US" dirty="0"/>
              <a:t>: New 2y-nm NAND flash memory chips from two different vendors (hereafter called Chip A and Chip B)</a:t>
            </a:r>
            <a:endParaRPr lang="en-US" dirty="0" smtClean="0"/>
          </a:p>
          <a:p>
            <a:r>
              <a:rPr lang="en-US" dirty="0" smtClean="0"/>
              <a:t>Controller</a:t>
            </a:r>
            <a:r>
              <a:rPr lang="en-US" dirty="0"/>
              <a:t>: Altera DE0 FPGA</a:t>
            </a:r>
          </a:p>
          <a:p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1" y="2743200"/>
            <a:ext cx="8890639" cy="41148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754" y="410368"/>
            <a:ext cx="7886700" cy="1325563"/>
          </a:xfrm>
        </p:spPr>
        <p:txBody>
          <a:bodyPr/>
          <a:lstStyle/>
          <a:p>
            <a:r>
              <a:rPr lang="en-US" sz="3600" dirty="0" smtClean="0"/>
              <a:t>Testing Methodology:</a:t>
            </a:r>
            <a:br>
              <a:rPr lang="en-US" sz="3600" dirty="0" smtClean="0"/>
            </a:br>
            <a:r>
              <a:rPr lang="en-US" dirty="0" smtClean="0"/>
              <a:t>Retention Error Evaluation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9883" y="1870472"/>
            <a:ext cx="734644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Repeated programming/erasing cycles (P/E cycles)</a:t>
            </a:r>
          </a:p>
          <a:p>
            <a:pPr lvl="1"/>
            <a:r>
              <a:rPr lang="en-US" sz="2800" dirty="0" smtClean="0"/>
              <a:t>10, 300, 1000, 2500, and 4000 cycles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Raw </a:t>
            </a:r>
            <a:r>
              <a:rPr lang="en-US" sz="3200" dirty="0"/>
              <a:t>bit error rate (RBER) </a:t>
            </a:r>
            <a:r>
              <a:rPr lang="en-US" sz="3200" dirty="0" smtClean="0"/>
              <a:t>measurement at multiple retention age (=wait time after programming) </a:t>
            </a:r>
          </a:p>
          <a:p>
            <a:pPr lvl="1"/>
            <a:r>
              <a:rPr lang="en-US" sz="2800" dirty="0" smtClean="0"/>
              <a:t>Day 0 and 1, Week 1, 2, 3 and 4</a:t>
            </a:r>
            <a:endParaRPr 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7339" y="-7480"/>
            <a:ext cx="7328647" cy="1325563"/>
          </a:xfrm>
        </p:spPr>
        <p:txBody>
          <a:bodyPr/>
          <a:lstStyle/>
          <a:p>
            <a:r>
              <a:rPr lang="en-US" sz="3600" b="1" dirty="0" smtClean="0"/>
              <a:t>Experimental Result: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Retention Error: Chip A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Connector 15"/>
          <p:cNvCxnSpPr/>
          <p:nvPr/>
        </p:nvCxnSpPr>
        <p:spPr>
          <a:xfrm>
            <a:off x="1388477" y="1736561"/>
            <a:ext cx="704088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2732773" y="1736561"/>
            <a:ext cx="488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i="1" dirty="0" smtClean="0">
                <a:solidFill>
                  <a:srgbClr val="C00000"/>
                </a:solidFill>
              </a:rPr>
              <a:t>ECC Error Correction Capability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859474"/>
              </p:ext>
            </p:extLst>
          </p:nvPr>
        </p:nvGraphicFramePr>
        <p:xfrm>
          <a:off x="219634" y="829475"/>
          <a:ext cx="8822574" cy="499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1381" y="885522"/>
            <a:ext cx="5838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-2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-3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-4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endParaRPr 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" y="5748831"/>
            <a:ext cx="91440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RBER grows as </a:t>
            </a:r>
            <a:r>
              <a:rPr lang="en-US" sz="2400" b="1" i="1" dirty="0">
                <a:solidFill>
                  <a:srgbClr val="FF0000"/>
                </a:solidFill>
              </a:rPr>
              <a:t>P/E cycle count </a:t>
            </a:r>
            <a:r>
              <a:rPr lang="en-US" sz="2400" b="1" i="1" dirty="0" smtClean="0"/>
              <a:t>and </a:t>
            </a:r>
            <a:r>
              <a:rPr lang="en-US" sz="2400" b="1" i="1" dirty="0">
                <a:solidFill>
                  <a:srgbClr val="FF0000"/>
                </a:solidFill>
              </a:rPr>
              <a:t>retention age </a:t>
            </a:r>
            <a:r>
              <a:rPr lang="en-US" sz="2400" b="1" i="1" dirty="0" smtClean="0"/>
              <a:t>increase</a:t>
            </a:r>
          </a:p>
        </p:txBody>
      </p:sp>
      <p:cxnSp>
        <p:nvCxnSpPr>
          <p:cNvPr id="10" name="Straight Connector 13"/>
          <p:cNvCxnSpPr/>
          <p:nvPr/>
        </p:nvCxnSpPr>
        <p:spPr>
          <a:xfrm>
            <a:off x="6581058" y="3009707"/>
            <a:ext cx="376" cy="1280160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/>
          <p:cNvSpPr txBox="1"/>
          <p:nvPr/>
        </p:nvSpPr>
        <p:spPr>
          <a:xfrm>
            <a:off x="6182407" y="3512516"/>
            <a:ext cx="347755" cy="20633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ja-JP" b="1" dirty="0" smtClean="0">
                <a:solidFill>
                  <a:srgbClr val="C00000"/>
                </a:solidFill>
              </a:rPr>
              <a:t>12</a:t>
            </a:r>
            <a:r>
              <a:rPr lang="en-US" b="1" dirty="0" smtClean="0">
                <a:solidFill>
                  <a:srgbClr val="C00000"/>
                </a:solidFill>
              </a:rPr>
              <a:t>×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3"/>
          <p:cNvCxnSpPr/>
          <p:nvPr/>
        </p:nvCxnSpPr>
        <p:spPr>
          <a:xfrm>
            <a:off x="6672593" y="2722414"/>
            <a:ext cx="376" cy="1508760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6715125" y="3283170"/>
            <a:ext cx="347755" cy="20633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altLang="ja-JP" b="1" dirty="0" smtClean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</a:rPr>
              <a:t>×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06315" y="1307450"/>
            <a:ext cx="457200" cy="429111"/>
          </a:xfrm>
          <a:prstGeom prst="rect">
            <a:avLst/>
          </a:prstGeom>
          <a:solidFill>
            <a:srgbClr val="FE80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6" grpId="0" animBg="1"/>
      <p:bldP spid="11" grpId="0" animBg="1"/>
      <p:bldP spid="13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4130" y="0"/>
            <a:ext cx="7009866" cy="1325563"/>
          </a:xfrm>
        </p:spPr>
        <p:txBody>
          <a:bodyPr/>
          <a:lstStyle/>
          <a:p>
            <a:r>
              <a:rPr lang="en-US" sz="3600" b="1" dirty="0"/>
              <a:t>Experimental Result: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Retention Error: Chip B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Connector 10"/>
          <p:cNvCxnSpPr/>
          <p:nvPr/>
        </p:nvCxnSpPr>
        <p:spPr>
          <a:xfrm>
            <a:off x="1404798" y="1741922"/>
            <a:ext cx="7132320" cy="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/>
          <p:nvPr/>
        </p:nvSpPr>
        <p:spPr>
          <a:xfrm>
            <a:off x="2928367" y="1795710"/>
            <a:ext cx="395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i="1" dirty="0" smtClean="0">
                <a:solidFill>
                  <a:srgbClr val="C00000"/>
                </a:solidFill>
              </a:rPr>
              <a:t>ECC Error Correction Capability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29505"/>
              </p:ext>
            </p:extLst>
          </p:nvPr>
        </p:nvGraphicFramePr>
        <p:xfrm>
          <a:off x="200912" y="899706"/>
          <a:ext cx="8847391" cy="526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84" y="1007280"/>
            <a:ext cx="613461" cy="444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-2</a:t>
            </a: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-3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-4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endParaRPr 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978628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RBER grows as </a:t>
            </a:r>
            <a:r>
              <a:rPr lang="en-US" sz="2400" b="1" i="1" dirty="0">
                <a:solidFill>
                  <a:srgbClr val="FF0000"/>
                </a:solidFill>
              </a:rPr>
              <a:t>P/E cycle count </a:t>
            </a:r>
            <a:r>
              <a:rPr lang="en-US" sz="2400" b="1" i="1" dirty="0" smtClean="0"/>
              <a:t>and </a:t>
            </a:r>
            <a:r>
              <a:rPr lang="en-US" sz="2400" b="1" i="1" dirty="0">
                <a:solidFill>
                  <a:srgbClr val="FF0000"/>
                </a:solidFill>
              </a:rPr>
              <a:t>retention age </a:t>
            </a:r>
            <a:r>
              <a:rPr lang="en-US" sz="2400" b="1" i="1" dirty="0" smtClean="0"/>
              <a:t>increase</a:t>
            </a:r>
          </a:p>
        </p:txBody>
      </p:sp>
      <p:cxnSp>
        <p:nvCxnSpPr>
          <p:cNvPr id="11" name="Straight Connector 13"/>
          <p:cNvCxnSpPr/>
          <p:nvPr/>
        </p:nvCxnSpPr>
        <p:spPr>
          <a:xfrm>
            <a:off x="6623589" y="3309276"/>
            <a:ext cx="376" cy="777240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/>
          <p:cNvSpPr txBox="1"/>
          <p:nvPr/>
        </p:nvSpPr>
        <p:spPr>
          <a:xfrm>
            <a:off x="6318366" y="3791301"/>
            <a:ext cx="274320" cy="19389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×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3"/>
          <p:cNvCxnSpPr/>
          <p:nvPr/>
        </p:nvCxnSpPr>
        <p:spPr>
          <a:xfrm>
            <a:off x="6824501" y="3263817"/>
            <a:ext cx="376" cy="777240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/>
          <p:nvPr/>
        </p:nvSpPr>
        <p:spPr>
          <a:xfrm>
            <a:off x="6883327" y="3572871"/>
            <a:ext cx="274320" cy="20633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4×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Testing Methodology: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Thermal Effect Evaluation</a:t>
            </a:r>
            <a:endParaRPr 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986" y="1847851"/>
            <a:ext cx="830402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Baking target chips at </a:t>
            </a:r>
            <a:r>
              <a:rPr lang="en-US" sz="3200" u="sng" dirty="0"/>
              <a:t>250 °C</a:t>
            </a:r>
            <a:r>
              <a:rPr lang="en-US" altLang="ja-JP" sz="3200" u="sng" dirty="0"/>
              <a:t> for 2 </a:t>
            </a:r>
            <a:r>
              <a:rPr lang="en-US" altLang="ja-JP" sz="3200" u="sng" dirty="0" smtClean="0"/>
              <a:t>mins</a:t>
            </a:r>
            <a:r>
              <a:rPr lang="en-US" altLang="ja-JP" sz="3200" dirty="0" smtClean="0"/>
              <a:t> at different retention age (simulating chip-off procedures)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1 Week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4 Weeks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3200" dirty="0"/>
              <a:t>Raw bit error rate (RBER) measurement </a:t>
            </a:r>
            <a:r>
              <a:rPr lang="en-US" sz="3200" dirty="0" smtClean="0"/>
              <a:t>after baking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4970224" y="1386878"/>
            <a:ext cx="3124821" cy="1731415"/>
          </a:xfrm>
          <a:prstGeom prst="rect">
            <a:avLst/>
          </a:prstGeom>
          <a:solidFill>
            <a:srgbClr val="FE80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135" y="-23395"/>
            <a:ext cx="856488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Experimental Result: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Errors </a:t>
            </a:r>
            <a:r>
              <a:rPr lang="en-US" b="1" dirty="0"/>
              <a:t>Introduced by </a:t>
            </a:r>
            <a:r>
              <a:rPr lang="en-US" b="1" dirty="0" smtClean="0"/>
              <a:t>Heat </a:t>
            </a:r>
            <a:r>
              <a:rPr lang="en-US" b="1" dirty="0"/>
              <a:t>(Chip A)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Connector 15"/>
          <p:cNvCxnSpPr/>
          <p:nvPr/>
        </p:nvCxnSpPr>
        <p:spPr>
          <a:xfrm>
            <a:off x="1557086" y="3137843"/>
            <a:ext cx="6537960" cy="0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6"/>
          <p:cNvSpPr txBox="1"/>
          <p:nvPr/>
        </p:nvSpPr>
        <p:spPr>
          <a:xfrm>
            <a:off x="1557086" y="2823624"/>
            <a:ext cx="235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ECC Error Correction</a:t>
            </a:r>
          </a:p>
          <a:p>
            <a:pPr algn="ctr"/>
            <a:r>
              <a:rPr lang="en-US" i="1" dirty="0" smtClean="0">
                <a:solidFill>
                  <a:srgbClr val="C00000"/>
                </a:solidFill>
              </a:rPr>
              <a:t>Capability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945166"/>
              </p:ext>
            </p:extLst>
          </p:nvPr>
        </p:nvGraphicFramePr>
        <p:xfrm>
          <a:off x="491135" y="861054"/>
          <a:ext cx="812927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961914" y="861054"/>
            <a:ext cx="6407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/>
              <a:t>0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-1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-2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-3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-4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endParaRPr lang="en-US" sz="2000" dirty="0"/>
          </a:p>
        </p:txBody>
      </p:sp>
      <p:cxnSp>
        <p:nvCxnSpPr>
          <p:cNvPr id="9" name="Straight Connector 9"/>
          <p:cNvCxnSpPr/>
          <p:nvPr/>
        </p:nvCxnSpPr>
        <p:spPr>
          <a:xfrm>
            <a:off x="5066540" y="3317566"/>
            <a:ext cx="0" cy="1143000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/>
          <p:cNvSpPr txBox="1"/>
          <p:nvPr/>
        </p:nvSpPr>
        <p:spPr>
          <a:xfrm>
            <a:off x="4636060" y="3781344"/>
            <a:ext cx="496623" cy="206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33×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3"/>
          <p:cNvCxnSpPr/>
          <p:nvPr/>
        </p:nvCxnSpPr>
        <p:spPr>
          <a:xfrm>
            <a:off x="5198825" y="3053133"/>
            <a:ext cx="376" cy="1280160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/>
          <p:cNvSpPr txBox="1"/>
          <p:nvPr/>
        </p:nvSpPr>
        <p:spPr>
          <a:xfrm>
            <a:off x="5288791" y="3527852"/>
            <a:ext cx="347755" cy="19389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51×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32" y="5955312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Heat introduces errors </a:t>
            </a:r>
            <a:r>
              <a:rPr lang="en-US" sz="2800" b="1" i="1" dirty="0" smtClean="0">
                <a:solidFill>
                  <a:srgbClr val="FF0000"/>
                </a:solidFill>
              </a:rPr>
              <a:t>more than ECC can correct</a:t>
            </a:r>
          </a:p>
        </p:txBody>
      </p:sp>
    </p:spTree>
    <p:extLst>
      <p:ext uri="{BB962C8B-B14F-4D97-AF65-F5344CB8AC3E}">
        <p14:creationId xmlns:p14="http://schemas.microsoft.com/office/powerpoint/2010/main" val="36673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 uiExpand="1">
        <p:bldSub>
          <a:bldChart bld="series"/>
        </p:bldSub>
      </p:bldGraphic>
      <p:bldP spid="10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5103873" y="1487238"/>
            <a:ext cx="3088039" cy="1769724"/>
          </a:xfrm>
          <a:prstGeom prst="rect">
            <a:avLst/>
          </a:prstGeom>
          <a:solidFill>
            <a:srgbClr val="FE80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0874" y="161674"/>
            <a:ext cx="853794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Experimental Result: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Errors </a:t>
            </a:r>
            <a:r>
              <a:rPr lang="en-US" b="1" dirty="0"/>
              <a:t>Introduced by </a:t>
            </a:r>
            <a:r>
              <a:rPr lang="en-US" b="1" dirty="0" smtClean="0"/>
              <a:t>Heat </a:t>
            </a:r>
            <a:r>
              <a:rPr lang="en-US" b="1" dirty="0"/>
              <a:t>(Chip </a:t>
            </a:r>
            <a:r>
              <a:rPr lang="en-US" b="1" dirty="0" smtClean="0"/>
              <a:t>B)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76597"/>
              </p:ext>
            </p:extLst>
          </p:nvPr>
        </p:nvGraphicFramePr>
        <p:xfrm>
          <a:off x="652222" y="1007769"/>
          <a:ext cx="8427979" cy="50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6395" y="931752"/>
            <a:ext cx="672958" cy="525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/>
              <a:t>0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-1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-2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-3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-4</a:t>
            </a:r>
            <a:endParaRPr lang="en-US" sz="2000" dirty="0"/>
          </a:p>
          <a:p>
            <a:pPr>
              <a:lnSpc>
                <a:spcPct val="25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endParaRPr lang="en-US" sz="2000" dirty="0"/>
          </a:p>
        </p:txBody>
      </p:sp>
      <p:cxnSp>
        <p:nvCxnSpPr>
          <p:cNvPr id="10" name="Straight Connector 12"/>
          <p:cNvCxnSpPr/>
          <p:nvPr/>
        </p:nvCxnSpPr>
        <p:spPr>
          <a:xfrm flipH="1">
            <a:off x="5346744" y="3228236"/>
            <a:ext cx="1429" cy="1153282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5430097" y="3635219"/>
            <a:ext cx="492236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37×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4"/>
          <p:cNvCxnSpPr/>
          <p:nvPr/>
        </p:nvCxnSpPr>
        <p:spPr>
          <a:xfrm flipH="1">
            <a:off x="5166943" y="3276719"/>
            <a:ext cx="479" cy="1231117"/>
          </a:xfrm>
          <a:prstGeom prst="line">
            <a:avLst/>
          </a:prstGeom>
          <a:ln w="28575">
            <a:solidFill>
              <a:srgbClr val="C0000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/>
          <p:nvPr/>
        </p:nvSpPr>
        <p:spPr>
          <a:xfrm>
            <a:off x="4774016" y="3925750"/>
            <a:ext cx="39292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51x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5"/>
          <p:cNvCxnSpPr/>
          <p:nvPr/>
        </p:nvCxnSpPr>
        <p:spPr>
          <a:xfrm>
            <a:off x="1653953" y="3276719"/>
            <a:ext cx="653796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1630802" y="2973137"/>
            <a:ext cx="33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ECC Error Correction Capability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32" y="5955312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Heat introduces errors </a:t>
            </a:r>
            <a:r>
              <a:rPr lang="en-US" sz="2800" b="1" i="1" dirty="0" smtClean="0">
                <a:solidFill>
                  <a:srgbClr val="FF0000"/>
                </a:solidFill>
              </a:rPr>
              <a:t>more than ECC can correct</a:t>
            </a:r>
          </a:p>
        </p:txBody>
      </p:sp>
    </p:spTree>
    <p:extLst>
      <p:ext uri="{BB962C8B-B14F-4D97-AF65-F5344CB8AC3E}">
        <p14:creationId xmlns:p14="http://schemas.microsoft.com/office/powerpoint/2010/main" val="28499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8" grpId="0" uiExpand="1">
        <p:bldSub>
          <a:bldChart bld="series"/>
        </p:bldSub>
      </p:bldGraphic>
      <p:bldP spid="11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Experimental Result: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Uncorrectable Errors after Baking</a:t>
            </a:r>
            <a:endParaRPr lang="en-US" b="1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018697"/>
              </p:ext>
            </p:extLst>
          </p:nvPr>
        </p:nvGraphicFramePr>
        <p:xfrm>
          <a:off x="628649" y="2885854"/>
          <a:ext cx="745807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025"/>
                <a:gridCol w="2486025"/>
                <a:gridCol w="2486025"/>
              </a:tblGrid>
              <a:tr h="3295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Retention Period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before Baking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Chip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Chip 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Week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29.1%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78.1%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4 Weeks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84.2%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83.6%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3347" y="2260860"/>
            <a:ext cx="877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Fraction of pages that contains uncorrectable errors (P/E cycle=</a:t>
            </a:r>
            <a:r>
              <a:rPr lang="en-US" sz="2400" dirty="0" smtClean="0">
                <a:solidFill>
                  <a:srgbClr val="FF0000"/>
                </a:solidFill>
              </a:rPr>
              <a:t>300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736" y="5457103"/>
            <a:ext cx="914773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                     Heat introduces </a:t>
            </a:r>
            <a:r>
              <a:rPr lang="en-US" sz="2400" b="1" i="1" dirty="0" smtClean="0">
                <a:solidFill>
                  <a:srgbClr val="FF0000"/>
                </a:solidFill>
              </a:rPr>
              <a:t>uncorrectable errors </a:t>
            </a:r>
          </a:p>
          <a:p>
            <a:pPr algn="ctr"/>
            <a:r>
              <a:rPr lang="en-US" sz="2400" b="1" i="1" dirty="0" smtClean="0"/>
              <a:t>even when the chip has been only lightly used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1107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Brief Summary of the Paper</a:t>
            </a:r>
            <a:endParaRPr 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68401"/>
            <a:ext cx="9144000" cy="49290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i="1" dirty="0" smtClean="0">
                <a:solidFill>
                  <a:schemeClr val="accent5">
                    <a:lumMod val="75000"/>
                  </a:schemeClr>
                </a:solidFill>
              </a:rPr>
              <a:t>Our Goal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Identify </a:t>
            </a:r>
            <a:r>
              <a:rPr lang="en-US" sz="2600" u="sng" dirty="0" smtClean="0">
                <a:solidFill>
                  <a:srgbClr val="FF0000"/>
                </a:solidFill>
              </a:rPr>
              <a:t>error sources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NAND flash memory during chip-off </a:t>
            </a:r>
          </a:p>
          <a:p>
            <a:pPr lvl="1">
              <a:lnSpc>
                <a:spcPct val="100000"/>
              </a:lnSpc>
            </a:pPr>
            <a:r>
              <a:rPr lang="en-US" sz="2600" u="sng" dirty="0" smtClean="0">
                <a:solidFill>
                  <a:srgbClr val="FF0000"/>
                </a:solidFill>
              </a:rPr>
              <a:t>Quantify errors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NAND flash memory introduced in chip-off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Identify a </a:t>
            </a:r>
            <a:r>
              <a:rPr lang="en-US" sz="2600" u="sng" dirty="0" smtClean="0">
                <a:solidFill>
                  <a:srgbClr val="FF0000"/>
                </a:solidFill>
              </a:rPr>
              <a:t>mitigation process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to reduce errors introduced during chip-off analysis</a:t>
            </a:r>
          </a:p>
          <a:p>
            <a:pPr>
              <a:lnSpc>
                <a:spcPct val="100000"/>
              </a:lnSpc>
            </a:pPr>
            <a:r>
              <a:rPr lang="en-US" sz="2600" b="1" i="1" dirty="0" smtClean="0">
                <a:solidFill>
                  <a:srgbClr val="009900"/>
                </a:solidFill>
              </a:rPr>
              <a:t>Our findings</a:t>
            </a:r>
            <a:r>
              <a:rPr lang="en-US" sz="2600" dirty="0" smtClean="0">
                <a:solidFill>
                  <a:srgbClr val="009900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sz="2600" u="sng" dirty="0" smtClean="0">
                <a:solidFill>
                  <a:srgbClr val="FF0000"/>
                </a:solidFill>
              </a:rPr>
              <a:t>Long storage time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of devices increases errors in NAND flash memory</a:t>
            </a:r>
          </a:p>
          <a:p>
            <a:pPr lvl="1">
              <a:lnSpc>
                <a:spcPct val="100000"/>
              </a:lnSpc>
            </a:pPr>
            <a:r>
              <a:rPr lang="en-US" sz="2600" u="sng" dirty="0" smtClean="0">
                <a:solidFill>
                  <a:srgbClr val="FF0000"/>
                </a:solidFill>
              </a:rPr>
              <a:t>Heat</a:t>
            </a:r>
            <a:r>
              <a:rPr lang="en-US" sz="2600" dirty="0" smtClean="0"/>
              <a:t> in chip-off increases uncorrectable errors</a:t>
            </a:r>
            <a:endParaRPr lang="en-US" sz="26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600" u="sng" dirty="0" smtClean="0">
                <a:solidFill>
                  <a:srgbClr val="FF0000"/>
                </a:solidFill>
              </a:rPr>
              <a:t>Read-retry</a:t>
            </a:r>
            <a:r>
              <a:rPr lang="en-US" sz="2600" dirty="0" smtClean="0"/>
              <a:t> mechanism can reduce errors introduced during chip-off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428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Talk Outline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99545" y="1417340"/>
            <a:ext cx="8215805" cy="3949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Basic operation of NAND flash memory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Testing Methodology and Experimental Results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Retention error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Errors introduced by heat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How to Improve Reliability of Chip-off Analysis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Read-retry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22262"/>
            <a:ext cx="7886700" cy="1325563"/>
          </a:xfrm>
        </p:spPr>
        <p:txBody>
          <a:bodyPr/>
          <a:lstStyle/>
          <a:p>
            <a:r>
              <a:rPr lang="en-US" b="1" dirty="0"/>
              <a:t>Read-Retry </a:t>
            </a:r>
            <a:r>
              <a:rPr lang="en-US" b="1" dirty="0" smtClean="0"/>
              <a:t>Mechanism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reeform 55"/>
          <p:cNvSpPr/>
          <p:nvPr/>
        </p:nvSpPr>
        <p:spPr>
          <a:xfrm>
            <a:off x="1307385" y="3307635"/>
            <a:ext cx="2922935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11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9" name="TextBox 57"/>
          <p:cNvSpPr txBox="1"/>
          <p:nvPr/>
        </p:nvSpPr>
        <p:spPr>
          <a:xfrm>
            <a:off x="7149326" y="4686550"/>
            <a:ext cx="2075342" cy="40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Threshold Voltage</a:t>
            </a:r>
            <a:endParaRPr lang="en-US" sz="2000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10" name="Straight Arrow Connector 58"/>
          <p:cNvCxnSpPr/>
          <p:nvPr/>
        </p:nvCxnSpPr>
        <p:spPr>
          <a:xfrm>
            <a:off x="714061" y="4552851"/>
            <a:ext cx="823832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1" name="Straight Arrow Connector 59"/>
          <p:cNvCxnSpPr/>
          <p:nvPr/>
        </p:nvCxnSpPr>
        <p:spPr>
          <a:xfrm flipV="1">
            <a:off x="715496" y="2941164"/>
            <a:ext cx="0" cy="1601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2" name="TextBox 60"/>
          <p:cNvSpPr txBox="1"/>
          <p:nvPr/>
        </p:nvSpPr>
        <p:spPr>
          <a:xfrm rot="16200000">
            <a:off x="-639676" y="3645287"/>
            <a:ext cx="214261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Number of cells</a:t>
            </a:r>
            <a:endParaRPr lang="en-US" sz="2000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15" name="Straight Arrow Connector 70"/>
          <p:cNvCxnSpPr/>
          <p:nvPr/>
        </p:nvCxnSpPr>
        <p:spPr>
          <a:xfrm flipV="1">
            <a:off x="5136841" y="2667000"/>
            <a:ext cx="0" cy="1860048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miter lim="800000"/>
            <a:tailEnd type="none" w="lg" len="lg"/>
          </a:ln>
          <a:effectLst/>
        </p:spPr>
      </p:cxnSp>
      <p:sp>
        <p:nvSpPr>
          <p:cNvPr id="20" name="フリーフォーム 19"/>
          <p:cNvSpPr/>
          <p:nvPr/>
        </p:nvSpPr>
        <p:spPr>
          <a:xfrm>
            <a:off x="4582159" y="3743960"/>
            <a:ext cx="538135" cy="806966"/>
          </a:xfrm>
          <a:custGeom>
            <a:avLst/>
            <a:gdLst>
              <a:gd name="connsiteX0" fmla="*/ 421640 w 421640"/>
              <a:gd name="connsiteY0" fmla="*/ 0 h 995680"/>
              <a:gd name="connsiteX1" fmla="*/ 421640 w 421640"/>
              <a:gd name="connsiteY1" fmla="*/ 995680 h 995680"/>
              <a:gd name="connsiteX2" fmla="*/ 0 w 421640"/>
              <a:gd name="connsiteY2" fmla="*/ 995680 h 995680"/>
              <a:gd name="connsiteX3" fmla="*/ 116840 w 421640"/>
              <a:gd name="connsiteY3" fmla="*/ 624840 h 995680"/>
              <a:gd name="connsiteX4" fmla="*/ 264160 w 421640"/>
              <a:gd name="connsiteY4" fmla="*/ 264160 h 995680"/>
              <a:gd name="connsiteX5" fmla="*/ 421640 w 421640"/>
              <a:gd name="connsiteY5" fmla="*/ 0 h 9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40" h="995680">
                <a:moveTo>
                  <a:pt x="421640" y="0"/>
                </a:moveTo>
                <a:lnTo>
                  <a:pt x="421640" y="995680"/>
                </a:lnTo>
                <a:lnTo>
                  <a:pt x="0" y="995680"/>
                </a:lnTo>
                <a:lnTo>
                  <a:pt x="116840" y="624840"/>
                </a:lnTo>
                <a:lnTo>
                  <a:pt x="264160" y="264160"/>
                </a:lnTo>
                <a:lnTo>
                  <a:pt x="42164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上矢印吹き出し 20"/>
          <p:cNvSpPr/>
          <p:nvPr/>
        </p:nvSpPr>
        <p:spPr>
          <a:xfrm>
            <a:off x="4439102" y="4560903"/>
            <a:ext cx="1112748" cy="70665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33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 → 11</a:t>
            </a:r>
            <a:endParaRPr lang="en-US" dirty="0"/>
          </a:p>
        </p:txBody>
      </p:sp>
      <p:cxnSp>
        <p:nvCxnSpPr>
          <p:cNvPr id="24" name="Straight Arrow Connector 24"/>
          <p:cNvCxnSpPr/>
          <p:nvPr/>
        </p:nvCxnSpPr>
        <p:spPr>
          <a:xfrm flipV="1">
            <a:off x="5136841" y="1912675"/>
            <a:ext cx="963017" cy="8822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7"/>
          <p:cNvSpPr txBox="1"/>
          <p:nvPr/>
        </p:nvSpPr>
        <p:spPr>
          <a:xfrm>
            <a:off x="5211557" y="1512565"/>
            <a:ext cx="249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宋体"/>
                <a:cs typeface="Calibri" panose="020F0502020204030204" pitchFamily="34" charset="0"/>
              </a:rPr>
              <a:t>Default read voltage</a:t>
            </a:r>
            <a:endParaRPr lang="en-US" sz="2000" dirty="0">
              <a:solidFill>
                <a:schemeClr val="accent2">
                  <a:lumMod val="75000"/>
                </a:schemeClr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32" name="Straight Arrow Connector 70"/>
          <p:cNvCxnSpPr/>
          <p:nvPr/>
        </p:nvCxnSpPr>
        <p:spPr>
          <a:xfrm flipV="1">
            <a:off x="4814679" y="2682630"/>
            <a:ext cx="0" cy="1860048"/>
          </a:xfrm>
          <a:prstGeom prst="straightConnector1">
            <a:avLst/>
          </a:prstGeom>
          <a:noFill/>
          <a:ln w="38100" cap="flat" cmpd="sng" algn="ctr">
            <a:solidFill>
              <a:srgbClr val="009900"/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34" name="Straight Arrow Connector 24"/>
          <p:cNvCxnSpPr/>
          <p:nvPr/>
        </p:nvCxnSpPr>
        <p:spPr>
          <a:xfrm flipV="1">
            <a:off x="4814678" y="2240542"/>
            <a:ext cx="111512" cy="733463"/>
          </a:xfrm>
          <a:prstGeom prst="straightConnector1">
            <a:avLst/>
          </a:prstGeom>
          <a:ln w="19050">
            <a:solidFill>
              <a:srgbClr val="0099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 36"/>
          <p:cNvSpPr/>
          <p:nvPr/>
        </p:nvSpPr>
        <p:spPr>
          <a:xfrm>
            <a:off x="4596384" y="4154424"/>
            <a:ext cx="207264" cy="390144"/>
          </a:xfrm>
          <a:custGeom>
            <a:avLst/>
            <a:gdLst>
              <a:gd name="connsiteX0" fmla="*/ 195072 w 207264"/>
              <a:gd name="connsiteY0" fmla="*/ 0 h 390144"/>
              <a:gd name="connsiteX1" fmla="*/ 207264 w 207264"/>
              <a:gd name="connsiteY1" fmla="*/ 390144 h 390144"/>
              <a:gd name="connsiteX2" fmla="*/ 0 w 207264"/>
              <a:gd name="connsiteY2" fmla="*/ 390144 h 390144"/>
              <a:gd name="connsiteX3" fmla="*/ 79248 w 207264"/>
              <a:gd name="connsiteY3" fmla="*/ 188976 h 390144"/>
              <a:gd name="connsiteX4" fmla="*/ 152400 w 207264"/>
              <a:gd name="connsiteY4" fmla="*/ 60960 h 390144"/>
              <a:gd name="connsiteX5" fmla="*/ 195072 w 207264"/>
              <a:gd name="connsiteY5" fmla="*/ 0 h 39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264" h="390144">
                <a:moveTo>
                  <a:pt x="195072" y="0"/>
                </a:moveTo>
                <a:lnTo>
                  <a:pt x="207264" y="390144"/>
                </a:lnTo>
                <a:lnTo>
                  <a:pt x="0" y="390144"/>
                </a:lnTo>
                <a:lnTo>
                  <a:pt x="79248" y="188976"/>
                </a:lnTo>
                <a:lnTo>
                  <a:pt x="152400" y="60960"/>
                </a:lnTo>
                <a:lnTo>
                  <a:pt x="195072" y="0"/>
                </a:lnTo>
                <a:close/>
              </a:path>
            </a:pathLst>
          </a:cu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57"/>
          <p:cNvSpPr txBox="1"/>
          <p:nvPr/>
        </p:nvSpPr>
        <p:spPr>
          <a:xfrm>
            <a:off x="3453623" y="1856478"/>
            <a:ext cx="249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  <a:ea typeface="宋体"/>
                <a:cs typeface="Calibri" panose="020F0502020204030204" pitchFamily="34" charset="0"/>
              </a:rPr>
              <a:t>Shifted read voltage</a:t>
            </a:r>
            <a:endParaRPr lang="en-US" sz="2000" dirty="0">
              <a:solidFill>
                <a:srgbClr val="009900"/>
              </a:solidFill>
              <a:ea typeface="宋体"/>
              <a:cs typeface="Calibri" panose="020F0502020204030204" pitchFamily="34" charset="0"/>
            </a:endParaRPr>
          </a:p>
        </p:txBody>
      </p:sp>
      <p:sp>
        <p:nvSpPr>
          <p:cNvPr id="39" name="TextBox 57"/>
          <p:cNvSpPr txBox="1"/>
          <p:nvPr/>
        </p:nvSpPr>
        <p:spPr>
          <a:xfrm>
            <a:off x="2285963" y="2200391"/>
            <a:ext cx="24927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ea typeface="宋体"/>
                <a:cs typeface="Calibri" panose="020F0502020204030204" pitchFamily="34" charset="0"/>
              </a:rPr>
              <a:t>Shifted read voltage</a:t>
            </a:r>
            <a:endParaRPr lang="en-US" sz="2000" dirty="0">
              <a:solidFill>
                <a:srgbClr val="0070C0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40" name="Straight Arrow Connector 70"/>
          <p:cNvCxnSpPr/>
          <p:nvPr/>
        </p:nvCxnSpPr>
        <p:spPr>
          <a:xfrm flipV="1">
            <a:off x="4439102" y="2674578"/>
            <a:ext cx="0" cy="1860048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41" name="Straight Arrow Connector 24"/>
          <p:cNvCxnSpPr/>
          <p:nvPr/>
        </p:nvCxnSpPr>
        <p:spPr>
          <a:xfrm flipH="1" flipV="1">
            <a:off x="3917314" y="2524906"/>
            <a:ext cx="515599" cy="649031"/>
          </a:xfrm>
          <a:prstGeom prst="straightConnector1">
            <a:avLst/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上矢印吹き出し 43"/>
          <p:cNvSpPr/>
          <p:nvPr/>
        </p:nvSpPr>
        <p:spPr>
          <a:xfrm>
            <a:off x="4159283" y="4560903"/>
            <a:ext cx="1112748" cy="70665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339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 → 11</a:t>
            </a:r>
            <a:endParaRPr 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0" y="5445309"/>
            <a:ext cx="914399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       Read-retry mechanism </a:t>
            </a:r>
            <a:r>
              <a:rPr lang="en-US" sz="2800" b="1" i="1" dirty="0" smtClean="0">
                <a:solidFill>
                  <a:srgbClr val="FF0000"/>
                </a:solidFill>
              </a:rPr>
              <a:t>shifts the read voltage </a:t>
            </a:r>
          </a:p>
          <a:p>
            <a:pPr algn="ctr"/>
            <a:r>
              <a:rPr lang="en-US" sz="2800" b="1" i="1" dirty="0" smtClean="0"/>
              <a:t>to reduce errors caused by threshold voltage shifts</a:t>
            </a:r>
            <a:endParaRPr lang="en-US" sz="2800" b="1" i="1" dirty="0"/>
          </a:p>
        </p:txBody>
      </p:sp>
      <p:sp>
        <p:nvSpPr>
          <p:cNvPr id="8" name="Freeform 56"/>
          <p:cNvSpPr/>
          <p:nvPr/>
        </p:nvSpPr>
        <p:spPr>
          <a:xfrm>
            <a:off x="5364628" y="3315693"/>
            <a:ext cx="2922935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01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84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37" grpId="0" animBg="1"/>
      <p:bldP spid="37" grpId="1" animBg="1"/>
      <p:bldP spid="38" grpId="0"/>
      <p:bldP spid="39" grpId="0"/>
      <p:bldP spid="44" grpId="0" animBg="1"/>
      <p:bldP spid="44" grpId="1" animBg="1"/>
      <p:bldP spid="4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754" y="410368"/>
            <a:ext cx="7886700" cy="1325563"/>
          </a:xfrm>
        </p:spPr>
        <p:txBody>
          <a:bodyPr/>
          <a:lstStyle/>
          <a:p>
            <a:r>
              <a:rPr lang="en-US" sz="3600" b="1" dirty="0" smtClean="0"/>
              <a:t>Testing Methodology:</a:t>
            </a:r>
            <a:br>
              <a:rPr lang="en-US" sz="3600" b="1" dirty="0" smtClean="0"/>
            </a:br>
            <a:r>
              <a:rPr lang="en-US" b="1" dirty="0" smtClean="0"/>
              <a:t>Read-Retry Evaluation</a:t>
            </a:r>
            <a:endParaRPr 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754" y="2179675"/>
            <a:ext cx="7886700" cy="41766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Read-Retry command found on chip B</a:t>
            </a:r>
          </a:p>
          <a:p>
            <a:pPr lvl="1"/>
            <a:r>
              <a:rPr lang="en-US" sz="2800" dirty="0" smtClean="0"/>
              <a:t>Implemented as a </a:t>
            </a:r>
            <a:r>
              <a:rPr lang="en-US" sz="2800" dirty="0" smtClean="0">
                <a:solidFill>
                  <a:srgbClr val="FF0000"/>
                </a:solidFill>
              </a:rPr>
              <a:t>vendor </a:t>
            </a:r>
            <a:r>
              <a:rPr lang="en-US" sz="2800" dirty="0">
                <a:solidFill>
                  <a:srgbClr val="FF0000"/>
                </a:solidFill>
              </a:rPr>
              <a:t>specific </a:t>
            </a:r>
            <a:r>
              <a:rPr lang="en-US" sz="2800" dirty="0" smtClean="0">
                <a:solidFill>
                  <a:srgbClr val="FF0000"/>
                </a:solidFill>
              </a:rPr>
              <a:t>command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Read operation with read-retry</a:t>
            </a:r>
          </a:p>
          <a:p>
            <a:pPr lvl="1"/>
            <a:r>
              <a:rPr lang="en-US" sz="2800" dirty="0" smtClean="0"/>
              <a:t>Evaluation of 2 modes (mode A and B)</a:t>
            </a:r>
          </a:p>
          <a:p>
            <a:pPr lvl="1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061" y="-13541"/>
            <a:ext cx="7794286" cy="1433229"/>
          </a:xfrm>
        </p:spPr>
        <p:txBody>
          <a:bodyPr>
            <a:normAutofit/>
          </a:bodyPr>
          <a:lstStyle/>
          <a:p>
            <a:r>
              <a:rPr lang="en-US" sz="3600" dirty="0"/>
              <a:t>Experimental Result: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Error Reduction with Read-Retry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Straight Connector 4"/>
          <p:cNvCxnSpPr/>
          <p:nvPr/>
        </p:nvCxnSpPr>
        <p:spPr>
          <a:xfrm>
            <a:off x="1541371" y="2843355"/>
            <a:ext cx="6583680" cy="0"/>
          </a:xfrm>
          <a:prstGeom prst="line">
            <a:avLst/>
          </a:prstGeom>
          <a:ln w="381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54637"/>
              </p:ext>
            </p:extLst>
          </p:nvPr>
        </p:nvGraphicFramePr>
        <p:xfrm>
          <a:off x="499110" y="927546"/>
          <a:ext cx="814578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955540" y="1026364"/>
            <a:ext cx="6123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-1</a:t>
            </a:r>
            <a:endParaRPr lang="en-US" sz="2000" dirty="0"/>
          </a:p>
          <a:p>
            <a:pPr>
              <a:lnSpc>
                <a:spcPct val="180000"/>
              </a:lnSpc>
            </a:pPr>
            <a:endParaRPr lang="en-US" sz="2000" dirty="0" smtClean="0"/>
          </a:p>
          <a:p>
            <a:pPr>
              <a:lnSpc>
                <a:spcPct val="18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-2</a:t>
            </a:r>
            <a:endParaRPr lang="en-US" sz="2000" dirty="0"/>
          </a:p>
          <a:p>
            <a:pPr>
              <a:lnSpc>
                <a:spcPct val="180000"/>
              </a:lnSpc>
            </a:pPr>
            <a:endParaRPr lang="en-US" sz="2000" dirty="0" smtClean="0"/>
          </a:p>
          <a:p>
            <a:pPr>
              <a:lnSpc>
                <a:spcPct val="18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-3</a:t>
            </a:r>
            <a:endParaRPr lang="en-US" sz="2000" dirty="0"/>
          </a:p>
          <a:p>
            <a:pPr>
              <a:lnSpc>
                <a:spcPct val="180000"/>
              </a:lnSpc>
            </a:pPr>
            <a:endParaRPr lang="en-US" sz="2000" dirty="0" smtClean="0"/>
          </a:p>
          <a:p>
            <a:pPr>
              <a:lnSpc>
                <a:spcPct val="180000"/>
              </a:lnSpc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-4</a:t>
            </a:r>
            <a:endParaRPr lang="en-US" sz="2000" dirty="0"/>
          </a:p>
        </p:txBody>
      </p:sp>
      <p:sp>
        <p:nvSpPr>
          <p:cNvPr id="10" name="TextBox 7"/>
          <p:cNvSpPr txBox="1"/>
          <p:nvPr/>
        </p:nvSpPr>
        <p:spPr>
          <a:xfrm>
            <a:off x="1303024" y="2618321"/>
            <a:ext cx="3077239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 smtClean="0">
                <a:solidFill>
                  <a:srgbClr val="FF5050"/>
                </a:solidFill>
              </a:rPr>
              <a:t>ECC Error Correction Capability</a:t>
            </a:r>
            <a:endParaRPr lang="en-US" sz="2000" i="1" dirty="0">
              <a:solidFill>
                <a:srgbClr val="FF5050"/>
              </a:solidFill>
            </a:endParaRPr>
          </a:p>
        </p:txBody>
      </p:sp>
      <p:cxnSp>
        <p:nvCxnSpPr>
          <p:cNvPr id="11" name="Straight Connector 8"/>
          <p:cNvCxnSpPr/>
          <p:nvPr/>
        </p:nvCxnSpPr>
        <p:spPr>
          <a:xfrm>
            <a:off x="6333359" y="2355665"/>
            <a:ext cx="0" cy="975379"/>
          </a:xfrm>
          <a:prstGeom prst="line">
            <a:avLst/>
          </a:prstGeom>
          <a:ln w="25400">
            <a:solidFill>
              <a:srgbClr val="C0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5370749" y="2948936"/>
            <a:ext cx="10740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-88.6%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5"/>
          <p:cNvCxnSpPr/>
          <p:nvPr/>
        </p:nvCxnSpPr>
        <p:spPr>
          <a:xfrm>
            <a:off x="6555716" y="2296610"/>
            <a:ext cx="0" cy="1304652"/>
          </a:xfrm>
          <a:prstGeom prst="line">
            <a:avLst/>
          </a:prstGeom>
          <a:ln w="25400">
            <a:solidFill>
              <a:srgbClr val="C0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6634913" y="2250789"/>
            <a:ext cx="851737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-94.6%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548618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                  Read-retry can </a:t>
            </a:r>
            <a:r>
              <a:rPr lang="en-US" sz="2800" b="1" i="1" dirty="0" smtClean="0">
                <a:solidFill>
                  <a:srgbClr val="009900"/>
                </a:solidFill>
              </a:rPr>
              <a:t>reduce errors </a:t>
            </a:r>
            <a:r>
              <a:rPr lang="en-US" sz="2800" b="1" i="1" dirty="0" smtClean="0"/>
              <a:t>introduced</a:t>
            </a:r>
          </a:p>
          <a:p>
            <a:pPr algn="ctr"/>
            <a:r>
              <a:rPr lang="en-US" sz="2800" b="1" i="1" dirty="0" smtClean="0"/>
              <a:t>by thermal-based chip-off procedure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630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2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76701"/>
            <a:ext cx="7971340" cy="1325563"/>
          </a:xfrm>
        </p:spPr>
        <p:txBody>
          <a:bodyPr/>
          <a:lstStyle/>
          <a:p>
            <a:r>
              <a:rPr lang="en-US" b="1" dirty="0"/>
              <a:t>Uncorrectable </a:t>
            </a:r>
            <a:r>
              <a:rPr lang="en-US" b="1" dirty="0" smtClean="0"/>
              <a:t>Error Reduction </a:t>
            </a:r>
            <a:br>
              <a:rPr lang="en-US" b="1" dirty="0" smtClean="0"/>
            </a:br>
            <a:r>
              <a:rPr lang="en-US" b="1" dirty="0" smtClean="0"/>
              <a:t>by Read-Retry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328695"/>
              </p:ext>
            </p:extLst>
          </p:nvPr>
        </p:nvGraphicFramePr>
        <p:xfrm>
          <a:off x="1057275" y="2519592"/>
          <a:ext cx="70294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2343150"/>
                <a:gridCol w="2343150"/>
              </a:tblGrid>
              <a:tr h="329506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 Mode</a:t>
                      </a:r>
                      <a:endParaRPr 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P/E Cycle Count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2950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Default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83.6%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99.7%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Read-Retry 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0%</a:t>
                      </a:r>
                      <a:endParaRPr lang="en-US" sz="2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12.1%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Read-Retry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0%</a:t>
                      </a:r>
                      <a:endParaRPr lang="en-US" sz="2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0%</a:t>
                      </a:r>
                      <a:endParaRPr lang="en-US" sz="2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548618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                  Read-retry can </a:t>
            </a:r>
            <a:r>
              <a:rPr lang="en-US" sz="2800" b="1" i="1" dirty="0" smtClean="0">
                <a:solidFill>
                  <a:srgbClr val="009900"/>
                </a:solidFill>
              </a:rPr>
              <a:t>reduce errors </a:t>
            </a:r>
            <a:r>
              <a:rPr lang="en-US" sz="2800" b="1" i="1" dirty="0" smtClean="0"/>
              <a:t>introduced</a:t>
            </a:r>
          </a:p>
          <a:p>
            <a:pPr algn="ctr"/>
            <a:r>
              <a:rPr lang="en-US" sz="2800" b="1" i="1" dirty="0" smtClean="0"/>
              <a:t>by thermal-based chip-off procedure</a:t>
            </a:r>
            <a:endParaRPr lang="en-US" sz="28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924263"/>
            <a:ext cx="932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Fraction of pages that contains uncorrectable errors (Chip B, after baking)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9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11313" cy="1325563"/>
          </a:xfrm>
        </p:spPr>
        <p:txBody>
          <a:bodyPr/>
          <a:lstStyle/>
          <a:p>
            <a:r>
              <a:rPr lang="en-US" b="1" dirty="0" smtClean="0"/>
              <a:t>Conclusions and Recommendations</a:t>
            </a:r>
            <a:endParaRPr 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Wait time increases errors</a:t>
            </a:r>
          </a:p>
          <a:p>
            <a:pPr lvl="1"/>
            <a:r>
              <a:rPr lang="en-US" sz="2600" dirty="0" smtClean="0"/>
              <a:t>Conduct data extraction </a:t>
            </a:r>
            <a:r>
              <a:rPr lang="en-US" sz="2600" dirty="0" smtClean="0">
                <a:solidFill>
                  <a:srgbClr val="009900"/>
                </a:solidFill>
              </a:rPr>
              <a:t>at the earliest possible time </a:t>
            </a:r>
            <a:r>
              <a:rPr lang="en-US" sz="2600" dirty="0" smtClean="0"/>
              <a:t>after receiving a device</a:t>
            </a:r>
          </a:p>
          <a:p>
            <a:r>
              <a:rPr lang="en-US" sz="3000" dirty="0" smtClean="0"/>
              <a:t>Heat introduces uncorrectable errors</a:t>
            </a:r>
          </a:p>
          <a:p>
            <a:pPr lvl="1"/>
            <a:r>
              <a:rPr lang="en-US" sz="2600" dirty="0" smtClean="0"/>
              <a:t>Keep the </a:t>
            </a:r>
            <a:r>
              <a:rPr lang="en-US" sz="2600" dirty="0" smtClean="0">
                <a:solidFill>
                  <a:srgbClr val="009900"/>
                </a:solidFill>
              </a:rPr>
              <a:t>temperature as low </a:t>
            </a:r>
            <a:r>
              <a:rPr lang="en-US" sz="2600" dirty="0" smtClean="0"/>
              <a:t>as possible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Read-retry can reduce errors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Use </a:t>
            </a:r>
            <a:r>
              <a:rPr lang="en-US" sz="2600" dirty="0">
                <a:solidFill>
                  <a:srgbClr val="009900"/>
                </a:solidFill>
              </a:rPr>
              <a:t>r</a:t>
            </a:r>
            <a:r>
              <a:rPr lang="en-US" sz="2600" dirty="0" smtClean="0">
                <a:solidFill>
                  <a:srgbClr val="009900"/>
                </a:solidFill>
              </a:rPr>
              <a:t>ead-retry</a:t>
            </a:r>
            <a:r>
              <a:rPr lang="en-US" sz="2600" dirty="0" smtClean="0"/>
              <a:t> after chip-off when available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640" y="971681"/>
            <a:ext cx="9144000" cy="238866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Improving the Reliability of </a:t>
            </a:r>
            <a:br>
              <a:rPr lang="en-US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Chip-Off Forensic Analysis</a:t>
            </a:r>
            <a:br>
              <a:rPr lang="en-US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of NAND Flash Memory Devices</a:t>
            </a:r>
            <a:endParaRPr lang="en-US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27318" y="3983002"/>
            <a:ext cx="9387068" cy="1241822"/>
          </a:xfrm>
        </p:spPr>
        <p:txBody>
          <a:bodyPr>
            <a:normAutofit/>
          </a:bodyPr>
          <a:lstStyle/>
          <a:p>
            <a:r>
              <a:rPr lang="en-US" dirty="0" err="1"/>
              <a:t>Aya</a:t>
            </a:r>
            <a:r>
              <a:rPr lang="en-US" dirty="0"/>
              <a:t> </a:t>
            </a:r>
            <a:r>
              <a:rPr lang="en-US" dirty="0" err="1" smtClean="0"/>
              <a:t>Fukami</a:t>
            </a:r>
            <a:r>
              <a:rPr lang="en-US" dirty="0" smtClean="0"/>
              <a:t>, </a:t>
            </a:r>
            <a:r>
              <a:rPr lang="en-US" dirty="0" err="1"/>
              <a:t>Saugata</a:t>
            </a:r>
            <a:r>
              <a:rPr lang="en-US" dirty="0"/>
              <a:t> </a:t>
            </a:r>
            <a:r>
              <a:rPr lang="en-US" dirty="0" err="1" smtClean="0"/>
              <a:t>Ghose</a:t>
            </a:r>
            <a:r>
              <a:rPr lang="en-US" dirty="0" smtClean="0"/>
              <a:t>, </a:t>
            </a:r>
            <a:r>
              <a:rPr lang="en-US" dirty="0" err="1"/>
              <a:t>Yixin</a:t>
            </a:r>
            <a:r>
              <a:rPr lang="en-US" dirty="0"/>
              <a:t> </a:t>
            </a:r>
            <a:r>
              <a:rPr lang="en-US" dirty="0" smtClean="0"/>
              <a:t>Luo, </a:t>
            </a:r>
            <a:r>
              <a:rPr lang="en-US" dirty="0"/>
              <a:t>Yu </a:t>
            </a:r>
            <a:r>
              <a:rPr lang="en-US" dirty="0" err="1" smtClean="0"/>
              <a:t>Cai</a:t>
            </a:r>
            <a:r>
              <a:rPr lang="en-US" dirty="0" smtClean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 smtClean="0"/>
              <a:t>Mutlu</a:t>
            </a:r>
            <a:endParaRPr lang="en-US" dirty="0"/>
          </a:p>
        </p:txBody>
      </p:sp>
      <p:pic>
        <p:nvPicPr>
          <p:cNvPr id="4" name="Picture 5" descr="Burgundy_CMU_JPG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7006" y="4741708"/>
            <a:ext cx="2675720" cy="9662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9" y="322428"/>
            <a:ext cx="2110621" cy="48009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26</a:t>
            </a:fld>
            <a:endParaRPr 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0" y="4608001"/>
            <a:ext cx="1469180" cy="1101885"/>
          </a:xfrm>
          <a:prstGeom prst="rect">
            <a:avLst/>
          </a:prstGeom>
        </p:spPr>
      </p:pic>
      <p:pic>
        <p:nvPicPr>
          <p:cNvPr id="9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5764815" y="4784631"/>
            <a:ext cx="2656171" cy="756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7" y="1286539"/>
            <a:ext cx="8327545" cy="4610322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11313" cy="1325563"/>
          </a:xfrm>
        </p:spPr>
        <p:txBody>
          <a:bodyPr/>
          <a:lstStyle/>
          <a:p>
            <a:r>
              <a:rPr lang="en-US" b="1" dirty="0" smtClean="0"/>
              <a:t>NAND Flash Memory Organization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Retention Error over P/E Cycles</a:t>
            </a:r>
            <a:endParaRPr 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88" y="5778270"/>
            <a:ext cx="90236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Reproduced from Cai.et.al. “Error Patterns in MLC NAND Flash Memory: Measurement, Characterization, and Analysis” (2012)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58037"/>
            <a:ext cx="7774678" cy="422023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428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Talk Outline</a:t>
            </a:r>
            <a:endParaRPr 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545" y="1417340"/>
            <a:ext cx="8215805" cy="3949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Background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Basic operation of NAND flash </a:t>
            </a:r>
            <a:r>
              <a:rPr lang="en-US" dirty="0"/>
              <a:t>m</a:t>
            </a:r>
            <a:r>
              <a:rPr lang="en-US" dirty="0" smtClean="0"/>
              <a:t>emory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Testing Methodology and Experimental Results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Retention </a:t>
            </a:r>
            <a:r>
              <a:rPr lang="en-US" dirty="0"/>
              <a:t>e</a:t>
            </a:r>
            <a:r>
              <a:rPr lang="en-US" dirty="0" smtClean="0"/>
              <a:t>rror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Errors </a:t>
            </a:r>
            <a:r>
              <a:rPr lang="en-US" dirty="0" smtClean="0"/>
              <a:t>introduced </a:t>
            </a:r>
            <a:r>
              <a:rPr lang="en-US" dirty="0"/>
              <a:t>by h</a:t>
            </a:r>
            <a:r>
              <a:rPr lang="en-US" dirty="0" smtClean="0"/>
              <a:t>eat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How to Improve Reliability </a:t>
            </a:r>
            <a:r>
              <a:rPr lang="en-US" dirty="0"/>
              <a:t>of Chip-off Analysis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Read-retry </a:t>
            </a:r>
            <a:r>
              <a:rPr lang="en-US" dirty="0"/>
              <a:t>operation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3" y="550974"/>
            <a:ext cx="8231506" cy="5805377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5D5D-3631-4726-8F7E-0516160B5F31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93858"/>
              </p:ext>
            </p:extLst>
          </p:nvPr>
        </p:nvGraphicFramePr>
        <p:xfrm>
          <a:off x="4441261" y="864443"/>
          <a:ext cx="449071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517496"/>
              </p:ext>
            </p:extLst>
          </p:nvPr>
        </p:nvGraphicFramePr>
        <p:xfrm>
          <a:off x="194209" y="3395280"/>
          <a:ext cx="4490712" cy="262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849456"/>
              </p:ext>
            </p:extLst>
          </p:nvPr>
        </p:nvGraphicFramePr>
        <p:xfrm>
          <a:off x="4394401" y="3392045"/>
          <a:ext cx="4515432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918541"/>
              </p:ext>
            </p:extLst>
          </p:nvPr>
        </p:nvGraphicFramePr>
        <p:xfrm>
          <a:off x="194209" y="582002"/>
          <a:ext cx="7569578" cy="305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17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428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Talk Outline</a:t>
            </a:r>
            <a:endParaRPr 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545" y="1417340"/>
            <a:ext cx="8215805" cy="3949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Background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Basic operation of NAND flash </a:t>
            </a:r>
            <a:r>
              <a:rPr lang="en-US" dirty="0"/>
              <a:t>m</a:t>
            </a:r>
            <a:r>
              <a:rPr lang="en-US" dirty="0" smtClean="0"/>
              <a:t>emory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Testing Methodology and Experimental Results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Retention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rror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Errors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by 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Improve Reliability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Chip-off Analysis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Read-retry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1140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8" y="182396"/>
            <a:ext cx="9206844" cy="99417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MLC NAND Flash </a:t>
            </a:r>
            <a:r>
              <a:rPr lang="en-US" sz="4800" dirty="0" smtClean="0"/>
              <a:t>Memory Cell Operation</a:t>
            </a:r>
            <a:endParaRPr 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20779" y="6448783"/>
            <a:ext cx="2057400" cy="365125"/>
          </a:xfrm>
        </p:spPr>
        <p:txBody>
          <a:bodyPr/>
          <a:lstStyle/>
          <a:p>
            <a:fld id="{4212BC8E-F316-4ABE-BD59-88C242DEAC4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301109" y="5454445"/>
            <a:ext cx="791048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3091367" y="3726884"/>
            <a:ext cx="0" cy="20116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>
          <a:xfrm>
            <a:off x="940998" y="4136116"/>
            <a:ext cx="1656900" cy="1246635"/>
          </a:xfrm>
          <a:custGeom>
            <a:avLst/>
            <a:gdLst>
              <a:gd name="connsiteX0" fmla="*/ 0 w 2120900"/>
              <a:gd name="connsiteY0" fmla="*/ 1473200 h 1473200"/>
              <a:gd name="connsiteX1" fmla="*/ 1079500 w 2120900"/>
              <a:gd name="connsiteY1" fmla="*/ 1422400 h 1473200"/>
              <a:gd name="connsiteX2" fmla="*/ 1651000 w 2120900"/>
              <a:gd name="connsiteY2" fmla="*/ 1181100 h 1473200"/>
              <a:gd name="connsiteX3" fmla="*/ 2120900 w 212090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473200">
                <a:moveTo>
                  <a:pt x="0" y="1473200"/>
                </a:moveTo>
                <a:cubicBezTo>
                  <a:pt x="402166" y="1472141"/>
                  <a:pt x="804333" y="1471083"/>
                  <a:pt x="1079500" y="1422400"/>
                </a:cubicBezTo>
                <a:cubicBezTo>
                  <a:pt x="1354667" y="1373717"/>
                  <a:pt x="1477433" y="1418167"/>
                  <a:pt x="1651000" y="1181100"/>
                </a:cubicBezTo>
                <a:cubicBezTo>
                  <a:pt x="1824567" y="944033"/>
                  <a:pt x="1972733" y="472016"/>
                  <a:pt x="21209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1519518" y="4207810"/>
            <a:ext cx="6995832" cy="1246635"/>
          </a:xfrm>
          <a:custGeom>
            <a:avLst/>
            <a:gdLst>
              <a:gd name="connsiteX0" fmla="*/ 0 w 2120900"/>
              <a:gd name="connsiteY0" fmla="*/ 1473200 h 1473200"/>
              <a:gd name="connsiteX1" fmla="*/ 1079500 w 2120900"/>
              <a:gd name="connsiteY1" fmla="*/ 1422400 h 1473200"/>
              <a:gd name="connsiteX2" fmla="*/ 1651000 w 2120900"/>
              <a:gd name="connsiteY2" fmla="*/ 1181100 h 1473200"/>
              <a:gd name="connsiteX3" fmla="*/ 2120900 w 2120900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473200">
                <a:moveTo>
                  <a:pt x="0" y="1473200"/>
                </a:moveTo>
                <a:cubicBezTo>
                  <a:pt x="402166" y="1472141"/>
                  <a:pt x="804333" y="1471083"/>
                  <a:pt x="1079500" y="1422400"/>
                </a:cubicBezTo>
                <a:cubicBezTo>
                  <a:pt x="1354667" y="1373717"/>
                  <a:pt x="1477433" y="1418167"/>
                  <a:pt x="1651000" y="1181100"/>
                </a:cubicBezTo>
                <a:cubicBezTo>
                  <a:pt x="1824567" y="944033"/>
                  <a:pt x="1972733" y="472016"/>
                  <a:pt x="2120900" y="0"/>
                </a:cubicBez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フリーフォーム 56"/>
          <p:cNvSpPr/>
          <p:nvPr/>
        </p:nvSpPr>
        <p:spPr>
          <a:xfrm>
            <a:off x="981982" y="4104434"/>
            <a:ext cx="3325783" cy="1291809"/>
          </a:xfrm>
          <a:custGeom>
            <a:avLst/>
            <a:gdLst>
              <a:gd name="connsiteX0" fmla="*/ 3796496 w 3796496"/>
              <a:gd name="connsiteY0" fmla="*/ 0 h 2070900"/>
              <a:gd name="connsiteX1" fmla="*/ 3113590 w 3796496"/>
              <a:gd name="connsiteY1" fmla="*/ 1701479 h 2070900"/>
              <a:gd name="connsiteX2" fmla="*/ 2500132 w 3796496"/>
              <a:gd name="connsiteY2" fmla="*/ 2048719 h 2070900"/>
              <a:gd name="connsiteX3" fmla="*/ 0 w 3796496"/>
              <a:gd name="connsiteY3" fmla="*/ 2037144 h 207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496" h="2070900">
                <a:moveTo>
                  <a:pt x="3796496" y="0"/>
                </a:moveTo>
                <a:cubicBezTo>
                  <a:pt x="3563073" y="680013"/>
                  <a:pt x="3329651" y="1360026"/>
                  <a:pt x="3113590" y="1701479"/>
                </a:cubicBezTo>
                <a:cubicBezTo>
                  <a:pt x="2897529" y="2042932"/>
                  <a:pt x="3019064" y="1992775"/>
                  <a:pt x="2500132" y="2048719"/>
                </a:cubicBezTo>
                <a:cubicBezTo>
                  <a:pt x="1981200" y="2104663"/>
                  <a:pt x="0" y="2037144"/>
                  <a:pt x="0" y="2037144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981983" y="4178504"/>
            <a:ext cx="5073290" cy="1262809"/>
          </a:xfrm>
          <a:custGeom>
            <a:avLst/>
            <a:gdLst>
              <a:gd name="connsiteX0" fmla="*/ 3796496 w 3796496"/>
              <a:gd name="connsiteY0" fmla="*/ 0 h 2070900"/>
              <a:gd name="connsiteX1" fmla="*/ 3113590 w 3796496"/>
              <a:gd name="connsiteY1" fmla="*/ 1701479 h 2070900"/>
              <a:gd name="connsiteX2" fmla="*/ 2500132 w 3796496"/>
              <a:gd name="connsiteY2" fmla="*/ 2048719 h 2070900"/>
              <a:gd name="connsiteX3" fmla="*/ 0 w 3796496"/>
              <a:gd name="connsiteY3" fmla="*/ 2037144 h 207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496" h="2070900">
                <a:moveTo>
                  <a:pt x="3796496" y="0"/>
                </a:moveTo>
                <a:cubicBezTo>
                  <a:pt x="3563073" y="680013"/>
                  <a:pt x="3329651" y="1360026"/>
                  <a:pt x="3113590" y="1701479"/>
                </a:cubicBezTo>
                <a:cubicBezTo>
                  <a:pt x="2897529" y="2042932"/>
                  <a:pt x="3019064" y="1992775"/>
                  <a:pt x="2500132" y="2048719"/>
                </a:cubicBezTo>
                <a:cubicBezTo>
                  <a:pt x="1981200" y="2104663"/>
                  <a:pt x="0" y="2037144"/>
                  <a:pt x="0" y="2037144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998923" y="3684949"/>
            <a:ext cx="129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Current[A]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444500" y="5417237"/>
            <a:ext cx="133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Voltage[V]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-105085" y="5849723"/>
            <a:ext cx="9323513" cy="569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500" b="1" i="1" dirty="0" smtClean="0"/>
              <a:t>Amount of </a:t>
            </a:r>
            <a:r>
              <a:rPr lang="en-US" sz="2500" b="1" i="1" dirty="0" smtClean="0">
                <a:solidFill>
                  <a:srgbClr val="FF0000"/>
                </a:solidFill>
              </a:rPr>
              <a:t>charge</a:t>
            </a:r>
            <a:r>
              <a:rPr lang="en-US" sz="2500" b="1" i="1" dirty="0" smtClean="0"/>
              <a:t> = </a:t>
            </a:r>
            <a:r>
              <a:rPr lang="en-US" sz="2500" b="1" i="1" dirty="0" smtClean="0">
                <a:solidFill>
                  <a:srgbClr val="FF0000"/>
                </a:solidFill>
              </a:rPr>
              <a:t>Threshold voltage </a:t>
            </a:r>
            <a:r>
              <a:rPr lang="en-US" sz="2500" b="1" i="1" dirty="0" smtClean="0"/>
              <a:t>of the cell = Stored </a:t>
            </a:r>
            <a:r>
              <a:rPr lang="en-US" sz="2500" b="1" i="1" dirty="0" smtClean="0">
                <a:solidFill>
                  <a:srgbClr val="FF0000"/>
                </a:solidFill>
              </a:rPr>
              <a:t>data</a:t>
            </a:r>
            <a:r>
              <a:rPr lang="en-US" sz="2500" b="1" i="1" dirty="0" smtClean="0"/>
              <a:t> value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6013" y="3208644"/>
            <a:ext cx="236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Stored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data: 11		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　　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 flipV="1">
            <a:off x="3459850" y="5136694"/>
            <a:ext cx="4010" cy="5962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4757561" y="5140211"/>
            <a:ext cx="4010" cy="5962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6394697" y="5136694"/>
            <a:ext cx="4010" cy="5962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3541164" y="3993102"/>
            <a:ext cx="1260070" cy="112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V="1">
            <a:off x="4778779" y="4080039"/>
            <a:ext cx="238655" cy="96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 flipV="1">
            <a:off x="5200753" y="4009355"/>
            <a:ext cx="1163377" cy="105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4171199" y="3616722"/>
            <a:ext cx="203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Threshold voltage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-105085" y="1346949"/>
            <a:ext cx="2976206" cy="1804404"/>
            <a:chOff x="1698478" y="3469215"/>
            <a:chExt cx="3883892" cy="2528734"/>
          </a:xfrm>
        </p:grpSpPr>
        <p:sp>
          <p:nvSpPr>
            <p:cNvPr id="93" name="Rectangle 992"/>
            <p:cNvSpPr>
              <a:spLocks noChangeArrowheads="1"/>
            </p:cNvSpPr>
            <p:nvPr/>
          </p:nvSpPr>
          <p:spPr bwMode="auto">
            <a:xfrm>
              <a:off x="3002638" y="4017604"/>
              <a:ext cx="1348197" cy="1155859"/>
            </a:xfrm>
            <a:prstGeom prst="rect">
              <a:avLst/>
            </a:prstGeom>
            <a:solidFill>
              <a:srgbClr val="CC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ounded Rectangle 4"/>
            <p:cNvSpPr/>
            <p:nvPr/>
          </p:nvSpPr>
          <p:spPr>
            <a:xfrm>
              <a:off x="2314475" y="5171441"/>
              <a:ext cx="2724524" cy="8265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b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90"/>
            <p:cNvSpPr>
              <a:spLocks noChangeArrowheads="1"/>
            </p:cNvSpPr>
            <p:nvPr/>
          </p:nvSpPr>
          <p:spPr bwMode="auto">
            <a:xfrm>
              <a:off x="3002638" y="4208034"/>
              <a:ext cx="1348197" cy="7872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2000"/>
                </a:lnSpc>
              </a:pPr>
              <a:endParaRPr lang="ko-KR" altLang="ko-KR" sz="2000" dirty="0">
                <a:solidFill>
                  <a:schemeClr val="bg1"/>
                </a:solidFill>
                <a:latin typeface="Calibri" panose="020F0502020204030204" pitchFamily="34" charset="0"/>
                <a:ea typeface="Dotum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>
            <a:xfrm>
              <a:off x="4033158" y="5171441"/>
              <a:ext cx="1005840" cy="35130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tIns="0" rIns="27432" rtlCol="0" anchor="ctr"/>
            <a:lstStyle/>
            <a:p>
              <a:pPr algn="r"/>
              <a:r>
                <a:rPr lang="en-US" sz="2000" b="1" spc="-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Drain</a:t>
              </a:r>
              <a:endParaRPr lang="en-US" sz="2000" b="1" spc="-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 7"/>
            <p:cNvSpPr/>
            <p:nvPr/>
          </p:nvSpPr>
          <p:spPr>
            <a:xfrm flipH="1">
              <a:off x="2311300" y="5171441"/>
              <a:ext cx="1005840" cy="35130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tIns="0" rIns="27432" rtlCol="0" anchor="ctr"/>
            <a:lstStyle/>
            <a:p>
              <a:r>
                <a:rPr lang="en-US" sz="2000" b="1" spc="-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</a:t>
              </a:r>
              <a:endParaRPr lang="en-US" sz="2000" b="1" spc="-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92"/>
            <p:cNvSpPr>
              <a:spLocks noChangeArrowheads="1"/>
            </p:cNvSpPr>
            <p:nvPr/>
          </p:nvSpPr>
          <p:spPr bwMode="auto">
            <a:xfrm>
              <a:off x="3002638" y="3469215"/>
              <a:ext cx="1348197" cy="5528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 Gate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Box 20"/>
            <p:cNvSpPr txBox="1"/>
            <p:nvPr/>
          </p:nvSpPr>
          <p:spPr>
            <a:xfrm>
              <a:off x="1698478" y="3978561"/>
              <a:ext cx="1352866" cy="819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Gate</a:t>
              </a:r>
              <a:endParaRPr lang="en-US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0" name="Straight Arrow Connector 21"/>
            <p:cNvCxnSpPr/>
            <p:nvPr/>
          </p:nvCxnSpPr>
          <p:spPr>
            <a:xfrm flipH="1">
              <a:off x="2762787" y="4588955"/>
              <a:ext cx="3839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22"/>
            <p:cNvSpPr txBox="1"/>
            <p:nvPr/>
          </p:nvSpPr>
          <p:spPr>
            <a:xfrm>
              <a:off x="4556758" y="3945508"/>
              <a:ext cx="1025612" cy="56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C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Oxide</a:t>
              </a:r>
              <a:endParaRPr lang="en-US" sz="20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2" name="Straight Arrow Connector 23"/>
            <p:cNvCxnSpPr/>
            <p:nvPr/>
          </p:nvCxnSpPr>
          <p:spPr>
            <a:xfrm>
              <a:off x="4230210" y="4121297"/>
              <a:ext cx="382842" cy="299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24"/>
            <p:cNvCxnSpPr/>
            <p:nvPr/>
          </p:nvCxnSpPr>
          <p:spPr>
            <a:xfrm flipV="1">
              <a:off x="4230210" y="4268311"/>
              <a:ext cx="382842" cy="8208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36"/>
            <p:cNvSpPr/>
            <p:nvPr/>
          </p:nvSpPr>
          <p:spPr>
            <a:xfrm>
              <a:off x="3395501" y="5461107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39"/>
            <p:cNvSpPr/>
            <p:nvPr/>
          </p:nvSpPr>
          <p:spPr>
            <a:xfrm>
              <a:off x="2855640" y="5519651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42"/>
            <p:cNvSpPr/>
            <p:nvPr/>
          </p:nvSpPr>
          <p:spPr>
            <a:xfrm>
              <a:off x="3692306" y="5445697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"/>
            <p:cNvSpPr/>
            <p:nvPr/>
          </p:nvSpPr>
          <p:spPr>
            <a:xfrm>
              <a:off x="3287688" y="5231619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37"/>
            <p:cNvSpPr/>
            <p:nvPr/>
          </p:nvSpPr>
          <p:spPr>
            <a:xfrm>
              <a:off x="3137508" y="5463010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9" name="Oval 38"/>
            <p:cNvSpPr/>
            <p:nvPr/>
          </p:nvSpPr>
          <p:spPr>
            <a:xfrm>
              <a:off x="3545740" y="5223623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0" name="Oval 40"/>
            <p:cNvSpPr/>
            <p:nvPr/>
          </p:nvSpPr>
          <p:spPr>
            <a:xfrm>
              <a:off x="3934983" y="5413035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1" name="Oval 41"/>
            <p:cNvSpPr/>
            <p:nvPr/>
          </p:nvSpPr>
          <p:spPr>
            <a:xfrm>
              <a:off x="4151784" y="5519651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Oval 43"/>
            <p:cNvSpPr/>
            <p:nvPr/>
          </p:nvSpPr>
          <p:spPr>
            <a:xfrm>
              <a:off x="3834485" y="5219893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4" name="Rectangle 992"/>
          <p:cNvSpPr>
            <a:spLocks noChangeArrowheads="1"/>
          </p:cNvSpPr>
          <p:nvPr/>
        </p:nvSpPr>
        <p:spPr bwMode="auto">
          <a:xfrm>
            <a:off x="3150644" y="1753096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Rounded Rectangle 4"/>
          <p:cNvSpPr/>
          <p:nvPr/>
        </p:nvSpPr>
        <p:spPr>
          <a:xfrm>
            <a:off x="2623004" y="2577583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990"/>
          <p:cNvSpPr>
            <a:spLocks noChangeArrowheads="1"/>
          </p:cNvSpPr>
          <p:nvPr/>
        </p:nvSpPr>
        <p:spPr bwMode="auto">
          <a:xfrm>
            <a:off x="3150644" y="1889170"/>
            <a:ext cx="1033711" cy="562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37" name="Freeform 6"/>
          <p:cNvSpPr/>
          <p:nvPr/>
        </p:nvSpPr>
        <p:spPr>
          <a:xfrm>
            <a:off x="3940781" y="2577583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Freeform 7"/>
          <p:cNvSpPr/>
          <p:nvPr/>
        </p:nvSpPr>
        <p:spPr>
          <a:xfrm flipH="1">
            <a:off x="2620570" y="2577583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992"/>
          <p:cNvSpPr>
            <a:spLocks noChangeArrowheads="1"/>
          </p:cNvSpPr>
          <p:nvPr/>
        </p:nvSpPr>
        <p:spPr bwMode="auto">
          <a:xfrm>
            <a:off x="3150644" y="1361239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Oval 36"/>
          <p:cNvSpPr/>
          <p:nvPr/>
        </p:nvSpPr>
        <p:spPr>
          <a:xfrm>
            <a:off x="3439678" y="276370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Oval 39"/>
          <p:cNvSpPr/>
          <p:nvPr/>
        </p:nvSpPr>
        <p:spPr>
          <a:xfrm>
            <a:off x="3553130" y="261324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Oval 42"/>
          <p:cNvSpPr/>
          <p:nvPr/>
        </p:nvSpPr>
        <p:spPr>
          <a:xfrm>
            <a:off x="3666133" y="277203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Oval 1"/>
          <p:cNvSpPr/>
          <p:nvPr/>
        </p:nvSpPr>
        <p:spPr>
          <a:xfrm>
            <a:off x="3355897" y="2619064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Oval 37"/>
          <p:cNvSpPr/>
          <p:nvPr/>
        </p:nvSpPr>
        <p:spPr>
          <a:xfrm>
            <a:off x="3240749" y="278440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Oval 38"/>
          <p:cNvSpPr/>
          <p:nvPr/>
        </p:nvSpPr>
        <p:spPr>
          <a:xfrm>
            <a:off x="3500500" y="2933231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Oval 40"/>
          <p:cNvSpPr/>
          <p:nvPr/>
        </p:nvSpPr>
        <p:spPr>
          <a:xfrm>
            <a:off x="3886682" y="275940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Oval 41"/>
          <p:cNvSpPr/>
          <p:nvPr/>
        </p:nvSpPr>
        <p:spPr>
          <a:xfrm>
            <a:off x="3797344" y="2917054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Oval 43"/>
          <p:cNvSpPr/>
          <p:nvPr/>
        </p:nvSpPr>
        <p:spPr>
          <a:xfrm>
            <a:off x="3775146" y="261068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ectangle 992"/>
          <p:cNvSpPr>
            <a:spLocks noChangeArrowheads="1"/>
          </p:cNvSpPr>
          <p:nvPr/>
        </p:nvSpPr>
        <p:spPr bwMode="auto">
          <a:xfrm>
            <a:off x="5345131" y="1753096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ounded Rectangle 4"/>
          <p:cNvSpPr/>
          <p:nvPr/>
        </p:nvSpPr>
        <p:spPr>
          <a:xfrm>
            <a:off x="4817491" y="2577583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Rectangle 990"/>
          <p:cNvSpPr>
            <a:spLocks noChangeArrowheads="1"/>
          </p:cNvSpPr>
          <p:nvPr/>
        </p:nvSpPr>
        <p:spPr bwMode="auto">
          <a:xfrm>
            <a:off x="5345131" y="1889170"/>
            <a:ext cx="1033711" cy="562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53" name="Freeform 6"/>
          <p:cNvSpPr/>
          <p:nvPr/>
        </p:nvSpPr>
        <p:spPr>
          <a:xfrm>
            <a:off x="6135268" y="2577583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Freeform 7"/>
          <p:cNvSpPr/>
          <p:nvPr/>
        </p:nvSpPr>
        <p:spPr>
          <a:xfrm flipH="1">
            <a:off x="4815057" y="2577583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ectangle 992"/>
          <p:cNvSpPr>
            <a:spLocks noChangeArrowheads="1"/>
          </p:cNvSpPr>
          <p:nvPr/>
        </p:nvSpPr>
        <p:spPr bwMode="auto">
          <a:xfrm>
            <a:off x="5345131" y="1361239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Oval 36"/>
          <p:cNvSpPr/>
          <p:nvPr/>
        </p:nvSpPr>
        <p:spPr>
          <a:xfrm>
            <a:off x="5634165" y="276370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Oval 39"/>
          <p:cNvSpPr/>
          <p:nvPr/>
        </p:nvSpPr>
        <p:spPr>
          <a:xfrm>
            <a:off x="5747617" y="261324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Oval 42"/>
          <p:cNvSpPr/>
          <p:nvPr/>
        </p:nvSpPr>
        <p:spPr>
          <a:xfrm>
            <a:off x="5860620" y="277203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Oval 1"/>
          <p:cNvSpPr/>
          <p:nvPr/>
        </p:nvSpPr>
        <p:spPr>
          <a:xfrm>
            <a:off x="5550384" y="2619064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val 37"/>
          <p:cNvSpPr/>
          <p:nvPr/>
        </p:nvSpPr>
        <p:spPr>
          <a:xfrm>
            <a:off x="5435236" y="278440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Oval 38"/>
          <p:cNvSpPr/>
          <p:nvPr/>
        </p:nvSpPr>
        <p:spPr>
          <a:xfrm>
            <a:off x="5694987" y="2933231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40"/>
          <p:cNvSpPr/>
          <p:nvPr/>
        </p:nvSpPr>
        <p:spPr>
          <a:xfrm>
            <a:off x="6081169" y="275940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41"/>
          <p:cNvSpPr/>
          <p:nvPr/>
        </p:nvSpPr>
        <p:spPr>
          <a:xfrm>
            <a:off x="5991831" y="2917054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Oval 43"/>
          <p:cNvSpPr/>
          <p:nvPr/>
        </p:nvSpPr>
        <p:spPr>
          <a:xfrm>
            <a:off x="5969633" y="261068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ectangle 992"/>
          <p:cNvSpPr>
            <a:spLocks noChangeArrowheads="1"/>
          </p:cNvSpPr>
          <p:nvPr/>
        </p:nvSpPr>
        <p:spPr bwMode="auto">
          <a:xfrm>
            <a:off x="7539618" y="1753096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ounded Rectangle 4"/>
          <p:cNvSpPr/>
          <p:nvPr/>
        </p:nvSpPr>
        <p:spPr>
          <a:xfrm>
            <a:off x="7011978" y="2577583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ectangle 990"/>
          <p:cNvSpPr>
            <a:spLocks noChangeArrowheads="1"/>
          </p:cNvSpPr>
          <p:nvPr/>
        </p:nvSpPr>
        <p:spPr bwMode="auto">
          <a:xfrm>
            <a:off x="7539618" y="1889170"/>
            <a:ext cx="1033711" cy="562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68" name="Freeform 6"/>
          <p:cNvSpPr/>
          <p:nvPr/>
        </p:nvSpPr>
        <p:spPr>
          <a:xfrm>
            <a:off x="8329755" y="2577583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Freeform 7"/>
          <p:cNvSpPr/>
          <p:nvPr/>
        </p:nvSpPr>
        <p:spPr>
          <a:xfrm flipH="1">
            <a:off x="7009544" y="2577583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Rectangle 992"/>
          <p:cNvSpPr>
            <a:spLocks noChangeArrowheads="1"/>
          </p:cNvSpPr>
          <p:nvPr/>
        </p:nvSpPr>
        <p:spPr bwMode="auto">
          <a:xfrm>
            <a:off x="7539618" y="1361239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Oval 36"/>
          <p:cNvSpPr/>
          <p:nvPr/>
        </p:nvSpPr>
        <p:spPr>
          <a:xfrm>
            <a:off x="7828652" y="276370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Oval 39"/>
          <p:cNvSpPr/>
          <p:nvPr/>
        </p:nvSpPr>
        <p:spPr>
          <a:xfrm>
            <a:off x="7942104" y="261324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Oval 42"/>
          <p:cNvSpPr/>
          <p:nvPr/>
        </p:nvSpPr>
        <p:spPr>
          <a:xfrm>
            <a:off x="8055107" y="277203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Oval 1"/>
          <p:cNvSpPr/>
          <p:nvPr/>
        </p:nvSpPr>
        <p:spPr>
          <a:xfrm>
            <a:off x="7744871" y="2619064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5" name="Oval 37"/>
          <p:cNvSpPr/>
          <p:nvPr/>
        </p:nvSpPr>
        <p:spPr>
          <a:xfrm>
            <a:off x="7629723" y="278440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6" name="Oval 38"/>
          <p:cNvSpPr/>
          <p:nvPr/>
        </p:nvSpPr>
        <p:spPr>
          <a:xfrm>
            <a:off x="7889474" y="2933231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Oval 40"/>
          <p:cNvSpPr/>
          <p:nvPr/>
        </p:nvSpPr>
        <p:spPr>
          <a:xfrm>
            <a:off x="8275656" y="275940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Oval 41"/>
          <p:cNvSpPr/>
          <p:nvPr/>
        </p:nvSpPr>
        <p:spPr>
          <a:xfrm>
            <a:off x="8186318" y="2917054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9" name="Oval 43"/>
          <p:cNvSpPr/>
          <p:nvPr/>
        </p:nvSpPr>
        <p:spPr>
          <a:xfrm>
            <a:off x="8164120" y="261068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394613" y="3199746"/>
            <a:ext cx="87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01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5641635" y="3173754"/>
            <a:ext cx="54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00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7949479" y="3204940"/>
            <a:ext cx="87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8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0122 -0.0870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3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00035 -0.105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0608 -0.0791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395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069 -0.10047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0139 -0.10972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48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01423 -0.09075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-453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033 -0.08982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449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0608 -0.10047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502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059 -0.10116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069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00521 -0.1051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255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0295 -0.0875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375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0902 -0.10417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5208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1" animBg="1"/>
      <p:bldP spid="59" grpId="1" animBg="1"/>
      <p:bldP spid="67" grpId="0" animBg="1"/>
      <p:bldP spid="91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9" grpId="0" animBg="1"/>
      <p:bldP spid="159" grpId="1" animBg="1"/>
      <p:bldP spid="160" grpId="0" animBg="1"/>
      <p:bldP spid="161" grpId="0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1" grpId="1" animBg="1"/>
      <p:bldP spid="172" grpId="0" animBg="1"/>
      <p:bldP spid="172" grpId="1" animBg="1"/>
      <p:bldP spid="173" grpId="0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 animBg="1"/>
      <p:bldP spid="177" grpId="1" animBg="1"/>
      <p:bldP spid="178" grpId="0" animBg="1"/>
      <p:bldP spid="179" grpId="0" animBg="1"/>
      <p:bldP spid="179" grpId="1" animBg="1"/>
      <p:bldP spid="180" grpId="0"/>
      <p:bldP spid="181" grpId="0"/>
      <p:bldP spid="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480" y="14933"/>
            <a:ext cx="7853549" cy="99417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MLC NAND </a:t>
            </a:r>
            <a:r>
              <a:rPr lang="en-US" sz="4800" dirty="0" smtClean="0"/>
              <a:t>Cell Vth Distribution</a:t>
            </a:r>
            <a:endParaRPr lang="en-US" sz="4800" dirty="0"/>
          </a:p>
        </p:txBody>
      </p:sp>
      <p:sp>
        <p:nvSpPr>
          <p:cNvPr id="7" name="Freeform 53"/>
          <p:cNvSpPr/>
          <p:nvPr/>
        </p:nvSpPr>
        <p:spPr>
          <a:xfrm>
            <a:off x="802583" y="4280362"/>
            <a:ext cx="1893586" cy="11279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11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9" name="Freeform 54"/>
          <p:cNvSpPr/>
          <p:nvPr/>
        </p:nvSpPr>
        <p:spPr>
          <a:xfrm>
            <a:off x="2995081" y="4181285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01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0" name="Freeform 55"/>
          <p:cNvSpPr/>
          <p:nvPr/>
        </p:nvSpPr>
        <p:spPr>
          <a:xfrm>
            <a:off x="4970111" y="4181285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00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1" name="Freeform 56"/>
          <p:cNvSpPr/>
          <p:nvPr/>
        </p:nvSpPr>
        <p:spPr>
          <a:xfrm>
            <a:off x="6932339" y="4174414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10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6912222" y="5466154"/>
            <a:ext cx="220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Threshold Voltage</a:t>
            </a:r>
            <a:endParaRPr lang="en-US" sz="2000" b="1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13" name="Straight Arrow Connector 58"/>
          <p:cNvCxnSpPr/>
          <p:nvPr/>
        </p:nvCxnSpPr>
        <p:spPr>
          <a:xfrm>
            <a:off x="714061" y="5401405"/>
            <a:ext cx="823832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4" name="Straight Arrow Connector 59"/>
          <p:cNvCxnSpPr/>
          <p:nvPr/>
        </p:nvCxnSpPr>
        <p:spPr>
          <a:xfrm flipV="1">
            <a:off x="715496" y="3789718"/>
            <a:ext cx="0" cy="1601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5" name="TextBox 60"/>
          <p:cNvSpPr txBox="1"/>
          <p:nvPr/>
        </p:nvSpPr>
        <p:spPr>
          <a:xfrm rot="16200000">
            <a:off x="-639676" y="4493841"/>
            <a:ext cx="214261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Number of cells</a:t>
            </a:r>
            <a:endParaRPr lang="en-US" sz="2000" b="1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23" name="Straight Arrow Connector 66"/>
          <p:cNvCxnSpPr/>
          <p:nvPr/>
        </p:nvCxnSpPr>
        <p:spPr>
          <a:xfrm flipV="1">
            <a:off x="2861171" y="3866070"/>
            <a:ext cx="0" cy="1737360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25" name="Straight Arrow Connector 68"/>
          <p:cNvCxnSpPr/>
          <p:nvPr/>
        </p:nvCxnSpPr>
        <p:spPr>
          <a:xfrm flipV="1">
            <a:off x="4832219" y="3844800"/>
            <a:ext cx="0" cy="1737360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27" name="Straight Arrow Connector 70"/>
          <p:cNvCxnSpPr/>
          <p:nvPr/>
        </p:nvCxnSpPr>
        <p:spPr>
          <a:xfrm flipV="1">
            <a:off x="6808305" y="3759285"/>
            <a:ext cx="0" cy="182880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50" name="Straight Arrow Connector 24"/>
          <p:cNvCxnSpPr/>
          <p:nvPr/>
        </p:nvCxnSpPr>
        <p:spPr>
          <a:xfrm flipV="1">
            <a:off x="2861171" y="3495906"/>
            <a:ext cx="1847015" cy="47435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4"/>
          <p:cNvCxnSpPr/>
          <p:nvPr/>
        </p:nvCxnSpPr>
        <p:spPr>
          <a:xfrm flipV="1">
            <a:off x="4832219" y="3518534"/>
            <a:ext cx="388367" cy="45172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4"/>
          <p:cNvCxnSpPr/>
          <p:nvPr/>
        </p:nvCxnSpPr>
        <p:spPr>
          <a:xfrm flipH="1" flipV="1">
            <a:off x="5740948" y="3487054"/>
            <a:ext cx="1018449" cy="51742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76214" y="3158982"/>
            <a:ext cx="155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a typeface="宋体"/>
                <a:cs typeface="Calibri" panose="020F0502020204030204" pitchFamily="34" charset="0"/>
              </a:rPr>
              <a:t>Read voltage</a:t>
            </a:r>
            <a:endParaRPr lang="en-US" sz="2000" b="1" dirty="0">
              <a:solidFill>
                <a:srgbClr val="002060"/>
              </a:solidFill>
              <a:ea typeface="宋体"/>
              <a:cs typeface="Calibri" panose="020F050202020403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37" y="1070580"/>
            <a:ext cx="2690756" cy="2129299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593" y="1159887"/>
            <a:ext cx="2090957" cy="1974793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326" y="1206367"/>
            <a:ext cx="2046154" cy="1928313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397" y="1115324"/>
            <a:ext cx="2256948" cy="20193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-23437" y="5880475"/>
            <a:ext cx="91674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Threshold voltages need to be between each </a:t>
            </a:r>
            <a:r>
              <a:rPr lang="en-US" sz="2800" b="1" i="1" dirty="0" smtClean="0">
                <a:solidFill>
                  <a:srgbClr val="FF0000"/>
                </a:solidFill>
              </a:rPr>
              <a:t>read voltage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" name="左右矢印 5"/>
          <p:cNvSpPr/>
          <p:nvPr/>
        </p:nvSpPr>
        <p:spPr>
          <a:xfrm>
            <a:off x="2891165" y="4004476"/>
            <a:ext cx="1926121" cy="17681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左右矢印 27"/>
          <p:cNvSpPr/>
          <p:nvPr/>
        </p:nvSpPr>
        <p:spPr>
          <a:xfrm>
            <a:off x="4838780" y="3997603"/>
            <a:ext cx="1926121" cy="17681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左右矢印 28"/>
          <p:cNvSpPr/>
          <p:nvPr/>
        </p:nvSpPr>
        <p:spPr>
          <a:xfrm>
            <a:off x="6851710" y="4004476"/>
            <a:ext cx="1926121" cy="17681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 animBg="1"/>
      <p:bldP spid="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67" y="14933"/>
            <a:ext cx="9187408" cy="99417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Retention Error </a:t>
            </a:r>
            <a:r>
              <a:rPr lang="en-US" sz="4800" dirty="0"/>
              <a:t>on MLC NAND Flash Cell</a:t>
            </a:r>
          </a:p>
        </p:txBody>
      </p:sp>
      <p:sp>
        <p:nvSpPr>
          <p:cNvPr id="7" name="Freeform 53"/>
          <p:cNvSpPr/>
          <p:nvPr/>
        </p:nvSpPr>
        <p:spPr>
          <a:xfrm>
            <a:off x="802583" y="3625557"/>
            <a:ext cx="1893586" cy="11279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11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9" name="Freeform 54"/>
          <p:cNvSpPr/>
          <p:nvPr/>
        </p:nvSpPr>
        <p:spPr>
          <a:xfrm>
            <a:off x="2995081" y="3526480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01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0" name="Freeform 55"/>
          <p:cNvSpPr/>
          <p:nvPr/>
        </p:nvSpPr>
        <p:spPr>
          <a:xfrm>
            <a:off x="4970111" y="3526480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00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1" name="Freeform 56"/>
          <p:cNvSpPr/>
          <p:nvPr/>
        </p:nvSpPr>
        <p:spPr>
          <a:xfrm>
            <a:off x="6932339" y="3519609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10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092399" y="4839880"/>
            <a:ext cx="2144076" cy="40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Threshold Voltage</a:t>
            </a:r>
            <a:endParaRPr lang="en-US" sz="2000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13" name="Straight Arrow Connector 58"/>
          <p:cNvCxnSpPr/>
          <p:nvPr/>
        </p:nvCxnSpPr>
        <p:spPr>
          <a:xfrm>
            <a:off x="714061" y="4746600"/>
            <a:ext cx="823832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4" name="Straight Arrow Connector 59"/>
          <p:cNvCxnSpPr/>
          <p:nvPr/>
        </p:nvCxnSpPr>
        <p:spPr>
          <a:xfrm flipV="1">
            <a:off x="715496" y="3134913"/>
            <a:ext cx="0" cy="1601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5" name="TextBox 60"/>
          <p:cNvSpPr txBox="1"/>
          <p:nvPr/>
        </p:nvSpPr>
        <p:spPr>
          <a:xfrm rot="16200000">
            <a:off x="-639676" y="3839036"/>
            <a:ext cx="214261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Number of cells</a:t>
            </a:r>
            <a:endParaRPr lang="en-US" sz="2000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23" name="Straight Arrow Connector 66"/>
          <p:cNvCxnSpPr/>
          <p:nvPr/>
        </p:nvCxnSpPr>
        <p:spPr>
          <a:xfrm flipV="1">
            <a:off x="2861171" y="3519609"/>
            <a:ext cx="0" cy="1226991"/>
          </a:xfrm>
          <a:prstGeom prst="straightConnector1">
            <a:avLst/>
          </a:prstGeom>
          <a:noFill/>
          <a:ln w="38100" cap="flat" cmpd="sng" algn="ctr">
            <a:solidFill>
              <a:srgbClr val="70AD47"/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25" name="Straight Arrow Connector 68"/>
          <p:cNvCxnSpPr/>
          <p:nvPr/>
        </p:nvCxnSpPr>
        <p:spPr>
          <a:xfrm flipV="1">
            <a:off x="4847459" y="3519609"/>
            <a:ext cx="0" cy="1226991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27" name="Straight Arrow Connector 70"/>
          <p:cNvCxnSpPr/>
          <p:nvPr/>
        </p:nvCxnSpPr>
        <p:spPr>
          <a:xfrm flipV="1">
            <a:off x="6843865" y="3529783"/>
            <a:ext cx="0" cy="122699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miter lim="800000"/>
            <a:tailEnd type="none" w="lg" len="lg"/>
          </a:ln>
          <a:effectLst/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456367"/>
            <a:ext cx="2057400" cy="365125"/>
          </a:xfrm>
        </p:spPr>
        <p:txBody>
          <a:bodyPr/>
          <a:lstStyle/>
          <a:p>
            <a:fld id="{4212BC8E-F316-4ABE-BD59-88C242DEAC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0" y="5521312"/>
            <a:ext cx="91439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Charge leakage over time causes threshold voltage shifts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Data error in result is called </a:t>
            </a:r>
            <a:r>
              <a:rPr lang="en-US" sz="2800" b="1" i="1" dirty="0" smtClean="0">
                <a:solidFill>
                  <a:srgbClr val="FF0000"/>
                </a:solidFill>
              </a:rPr>
              <a:t>retention error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1" name="Rectangle 992"/>
          <p:cNvSpPr>
            <a:spLocks noChangeArrowheads="1"/>
          </p:cNvSpPr>
          <p:nvPr/>
        </p:nvSpPr>
        <p:spPr bwMode="auto">
          <a:xfrm>
            <a:off x="3097190" y="1463409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ounded Rectangle 4"/>
          <p:cNvSpPr/>
          <p:nvPr/>
        </p:nvSpPr>
        <p:spPr>
          <a:xfrm>
            <a:off x="2569550" y="2287896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990"/>
          <p:cNvSpPr>
            <a:spLocks noChangeArrowheads="1"/>
          </p:cNvSpPr>
          <p:nvPr/>
        </p:nvSpPr>
        <p:spPr bwMode="auto">
          <a:xfrm>
            <a:off x="3097190" y="1599483"/>
            <a:ext cx="1033711" cy="562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74" name="Freeform 6"/>
          <p:cNvSpPr/>
          <p:nvPr/>
        </p:nvSpPr>
        <p:spPr>
          <a:xfrm>
            <a:off x="3887327" y="2287896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reeform 7"/>
          <p:cNvSpPr/>
          <p:nvPr/>
        </p:nvSpPr>
        <p:spPr>
          <a:xfrm flipH="1">
            <a:off x="2567116" y="2287896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992"/>
          <p:cNvSpPr>
            <a:spLocks noChangeArrowheads="1"/>
          </p:cNvSpPr>
          <p:nvPr/>
        </p:nvSpPr>
        <p:spPr bwMode="auto">
          <a:xfrm>
            <a:off x="3097190" y="1071552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val 36"/>
          <p:cNvSpPr/>
          <p:nvPr/>
        </p:nvSpPr>
        <p:spPr>
          <a:xfrm>
            <a:off x="3386224" y="247401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39"/>
          <p:cNvSpPr/>
          <p:nvPr/>
        </p:nvSpPr>
        <p:spPr>
          <a:xfrm>
            <a:off x="3270112" y="178298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Oval 42"/>
          <p:cNvSpPr/>
          <p:nvPr/>
        </p:nvSpPr>
        <p:spPr>
          <a:xfrm>
            <a:off x="3612679" y="248234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1"/>
          <p:cNvSpPr/>
          <p:nvPr/>
        </p:nvSpPr>
        <p:spPr>
          <a:xfrm>
            <a:off x="3302443" y="232937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Oval 37"/>
          <p:cNvSpPr/>
          <p:nvPr/>
        </p:nvSpPr>
        <p:spPr>
          <a:xfrm>
            <a:off x="3187295" y="249472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38"/>
          <p:cNvSpPr/>
          <p:nvPr/>
        </p:nvSpPr>
        <p:spPr>
          <a:xfrm>
            <a:off x="3500301" y="2323663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40"/>
          <p:cNvSpPr/>
          <p:nvPr/>
        </p:nvSpPr>
        <p:spPr>
          <a:xfrm>
            <a:off x="3833228" y="2469721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41"/>
          <p:cNvSpPr/>
          <p:nvPr/>
        </p:nvSpPr>
        <p:spPr>
          <a:xfrm>
            <a:off x="3881564" y="185901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43"/>
          <p:cNvSpPr/>
          <p:nvPr/>
        </p:nvSpPr>
        <p:spPr>
          <a:xfrm>
            <a:off x="3721692" y="232099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-98281" y="1071550"/>
            <a:ext cx="2976206" cy="1804403"/>
            <a:chOff x="1698478" y="3469216"/>
            <a:chExt cx="3883892" cy="2528733"/>
          </a:xfrm>
        </p:grpSpPr>
        <p:sp>
          <p:nvSpPr>
            <p:cNvPr id="87" name="Rectangle 992"/>
            <p:cNvSpPr>
              <a:spLocks noChangeArrowheads="1"/>
            </p:cNvSpPr>
            <p:nvPr/>
          </p:nvSpPr>
          <p:spPr bwMode="auto">
            <a:xfrm>
              <a:off x="3002638" y="4017604"/>
              <a:ext cx="1348197" cy="1155859"/>
            </a:xfrm>
            <a:prstGeom prst="rect">
              <a:avLst/>
            </a:prstGeom>
            <a:solidFill>
              <a:srgbClr val="CC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ounded Rectangle 4"/>
            <p:cNvSpPr/>
            <p:nvPr/>
          </p:nvSpPr>
          <p:spPr>
            <a:xfrm>
              <a:off x="2314475" y="5171441"/>
              <a:ext cx="2724524" cy="82650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b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990"/>
            <p:cNvSpPr>
              <a:spLocks noChangeArrowheads="1"/>
            </p:cNvSpPr>
            <p:nvPr/>
          </p:nvSpPr>
          <p:spPr bwMode="auto">
            <a:xfrm>
              <a:off x="3002638" y="4208034"/>
              <a:ext cx="1348197" cy="7872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2000"/>
                </a:lnSpc>
              </a:pPr>
              <a:endParaRPr lang="ko-KR" altLang="ko-KR" sz="2000" dirty="0">
                <a:solidFill>
                  <a:schemeClr val="bg1"/>
                </a:solidFill>
                <a:latin typeface="Calibri" panose="020F0502020204030204" pitchFamily="34" charset="0"/>
                <a:ea typeface="Dotum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>
            <a:xfrm>
              <a:off x="4033158" y="5171441"/>
              <a:ext cx="1005840" cy="35130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tIns="0" rIns="27432" rtlCol="0" anchor="ctr"/>
            <a:lstStyle/>
            <a:p>
              <a:pPr algn="r"/>
              <a:r>
                <a:rPr lang="en-US" sz="2000" b="1" spc="-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Drain</a:t>
              </a:r>
              <a:endParaRPr lang="en-US" sz="2000" b="1" spc="-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>
            <a:xfrm flipH="1">
              <a:off x="2311300" y="5171441"/>
              <a:ext cx="1005840" cy="351307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tIns="0" rIns="27432" rtlCol="0" anchor="ctr"/>
            <a:lstStyle/>
            <a:p>
              <a:r>
                <a:rPr lang="en-US" sz="2000" b="1" spc="-10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</a:t>
              </a:r>
              <a:endParaRPr lang="en-US" sz="2000" b="1" spc="-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992"/>
            <p:cNvSpPr>
              <a:spLocks noChangeArrowheads="1"/>
            </p:cNvSpPr>
            <p:nvPr/>
          </p:nvSpPr>
          <p:spPr bwMode="auto">
            <a:xfrm>
              <a:off x="3002638" y="3469216"/>
              <a:ext cx="1348197" cy="5528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b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 Gate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Box 20"/>
            <p:cNvSpPr txBox="1"/>
            <p:nvPr/>
          </p:nvSpPr>
          <p:spPr>
            <a:xfrm>
              <a:off x="1698478" y="3978561"/>
              <a:ext cx="1352866" cy="819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Gate</a:t>
              </a:r>
              <a:endParaRPr lang="en-US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4" name="Straight Arrow Connector 21"/>
            <p:cNvCxnSpPr/>
            <p:nvPr/>
          </p:nvCxnSpPr>
          <p:spPr>
            <a:xfrm flipH="1">
              <a:off x="2762787" y="4588955"/>
              <a:ext cx="3839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22"/>
            <p:cNvSpPr txBox="1"/>
            <p:nvPr/>
          </p:nvSpPr>
          <p:spPr>
            <a:xfrm>
              <a:off x="4556758" y="3945508"/>
              <a:ext cx="1025612" cy="56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C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Oxide</a:t>
              </a:r>
              <a:endParaRPr lang="en-US" sz="20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Straight Arrow Connector 23"/>
            <p:cNvCxnSpPr/>
            <p:nvPr/>
          </p:nvCxnSpPr>
          <p:spPr>
            <a:xfrm>
              <a:off x="4230210" y="4121297"/>
              <a:ext cx="382842" cy="299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24"/>
            <p:cNvCxnSpPr/>
            <p:nvPr/>
          </p:nvCxnSpPr>
          <p:spPr>
            <a:xfrm flipV="1">
              <a:off x="4230210" y="4268311"/>
              <a:ext cx="382842" cy="8208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36"/>
            <p:cNvSpPr/>
            <p:nvPr/>
          </p:nvSpPr>
          <p:spPr>
            <a:xfrm>
              <a:off x="3395501" y="5461107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39"/>
            <p:cNvSpPr/>
            <p:nvPr/>
          </p:nvSpPr>
          <p:spPr>
            <a:xfrm>
              <a:off x="2855640" y="5519651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42"/>
            <p:cNvSpPr/>
            <p:nvPr/>
          </p:nvSpPr>
          <p:spPr>
            <a:xfrm>
              <a:off x="3692306" y="5445697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Oval 1"/>
            <p:cNvSpPr/>
            <p:nvPr/>
          </p:nvSpPr>
          <p:spPr>
            <a:xfrm>
              <a:off x="3287688" y="5231619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37"/>
            <p:cNvSpPr/>
            <p:nvPr/>
          </p:nvSpPr>
          <p:spPr>
            <a:xfrm>
              <a:off x="3137508" y="5463010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38"/>
            <p:cNvSpPr/>
            <p:nvPr/>
          </p:nvSpPr>
          <p:spPr>
            <a:xfrm>
              <a:off x="3545740" y="5223623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40"/>
            <p:cNvSpPr/>
            <p:nvPr/>
          </p:nvSpPr>
          <p:spPr>
            <a:xfrm>
              <a:off x="3934983" y="5413035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41"/>
            <p:cNvSpPr/>
            <p:nvPr/>
          </p:nvSpPr>
          <p:spPr>
            <a:xfrm>
              <a:off x="4151784" y="5519651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43"/>
            <p:cNvSpPr/>
            <p:nvPr/>
          </p:nvSpPr>
          <p:spPr>
            <a:xfrm>
              <a:off x="3834485" y="5219893"/>
              <a:ext cx="216024" cy="2136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0" bIns="9144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–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992"/>
          <p:cNvSpPr>
            <a:spLocks noChangeArrowheads="1"/>
          </p:cNvSpPr>
          <p:nvPr/>
        </p:nvSpPr>
        <p:spPr bwMode="auto">
          <a:xfrm>
            <a:off x="5238191" y="1457680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ounded Rectangle 4"/>
          <p:cNvSpPr/>
          <p:nvPr/>
        </p:nvSpPr>
        <p:spPr>
          <a:xfrm>
            <a:off x="4710551" y="2282167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990"/>
          <p:cNvSpPr>
            <a:spLocks noChangeArrowheads="1"/>
          </p:cNvSpPr>
          <p:nvPr/>
        </p:nvSpPr>
        <p:spPr bwMode="auto">
          <a:xfrm>
            <a:off x="5238191" y="1593754"/>
            <a:ext cx="1033711" cy="562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10" name="Freeform 6"/>
          <p:cNvSpPr/>
          <p:nvPr/>
        </p:nvSpPr>
        <p:spPr>
          <a:xfrm>
            <a:off x="6028328" y="2282167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Freeform 7"/>
          <p:cNvSpPr/>
          <p:nvPr/>
        </p:nvSpPr>
        <p:spPr>
          <a:xfrm flipH="1">
            <a:off x="4708117" y="2282167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992"/>
          <p:cNvSpPr>
            <a:spLocks noChangeArrowheads="1"/>
          </p:cNvSpPr>
          <p:nvPr/>
        </p:nvSpPr>
        <p:spPr bwMode="auto">
          <a:xfrm>
            <a:off x="5238191" y="1065823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Oval 36"/>
          <p:cNvSpPr/>
          <p:nvPr/>
        </p:nvSpPr>
        <p:spPr>
          <a:xfrm>
            <a:off x="5648805" y="242356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Oval 39"/>
          <p:cNvSpPr/>
          <p:nvPr/>
        </p:nvSpPr>
        <p:spPr>
          <a:xfrm>
            <a:off x="5411113" y="177726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Oval 42"/>
          <p:cNvSpPr/>
          <p:nvPr/>
        </p:nvSpPr>
        <p:spPr>
          <a:xfrm>
            <a:off x="5683394" y="191274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Oval 1"/>
          <p:cNvSpPr/>
          <p:nvPr/>
        </p:nvSpPr>
        <p:spPr>
          <a:xfrm>
            <a:off x="5443444" y="232364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Oval 37"/>
          <p:cNvSpPr/>
          <p:nvPr/>
        </p:nvSpPr>
        <p:spPr>
          <a:xfrm>
            <a:off x="5411113" y="248928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Oval 38"/>
          <p:cNvSpPr/>
          <p:nvPr/>
        </p:nvSpPr>
        <p:spPr>
          <a:xfrm>
            <a:off x="5695750" y="1669291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Oval 40"/>
          <p:cNvSpPr/>
          <p:nvPr/>
        </p:nvSpPr>
        <p:spPr>
          <a:xfrm>
            <a:off x="5974229" y="246399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41"/>
          <p:cNvSpPr/>
          <p:nvPr/>
        </p:nvSpPr>
        <p:spPr>
          <a:xfrm>
            <a:off x="6022565" y="185328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Oval 43"/>
          <p:cNvSpPr/>
          <p:nvPr/>
        </p:nvSpPr>
        <p:spPr>
          <a:xfrm>
            <a:off x="5862693" y="231526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992"/>
          <p:cNvSpPr>
            <a:spLocks noChangeArrowheads="1"/>
          </p:cNvSpPr>
          <p:nvPr/>
        </p:nvSpPr>
        <p:spPr bwMode="auto">
          <a:xfrm>
            <a:off x="7445670" y="1457680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Rounded Rectangle 4"/>
          <p:cNvSpPr/>
          <p:nvPr/>
        </p:nvSpPr>
        <p:spPr>
          <a:xfrm>
            <a:off x="6918030" y="2282167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tangle 990"/>
          <p:cNvSpPr>
            <a:spLocks noChangeArrowheads="1"/>
          </p:cNvSpPr>
          <p:nvPr/>
        </p:nvSpPr>
        <p:spPr bwMode="auto">
          <a:xfrm>
            <a:off x="7445670" y="1593754"/>
            <a:ext cx="1033711" cy="562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25" name="Freeform 6"/>
          <p:cNvSpPr/>
          <p:nvPr/>
        </p:nvSpPr>
        <p:spPr>
          <a:xfrm>
            <a:off x="8235807" y="2282167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Freeform 7"/>
          <p:cNvSpPr/>
          <p:nvPr/>
        </p:nvSpPr>
        <p:spPr>
          <a:xfrm flipH="1">
            <a:off x="6915596" y="2282167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992"/>
          <p:cNvSpPr>
            <a:spLocks noChangeArrowheads="1"/>
          </p:cNvSpPr>
          <p:nvPr/>
        </p:nvSpPr>
        <p:spPr bwMode="auto">
          <a:xfrm>
            <a:off x="7445670" y="1065823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Oval 36"/>
          <p:cNvSpPr/>
          <p:nvPr/>
        </p:nvSpPr>
        <p:spPr>
          <a:xfrm>
            <a:off x="7671916" y="196965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Oval 39"/>
          <p:cNvSpPr/>
          <p:nvPr/>
        </p:nvSpPr>
        <p:spPr>
          <a:xfrm>
            <a:off x="7618592" y="177726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Oval 42"/>
          <p:cNvSpPr/>
          <p:nvPr/>
        </p:nvSpPr>
        <p:spPr>
          <a:xfrm>
            <a:off x="7890873" y="191274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Oval 1"/>
          <p:cNvSpPr/>
          <p:nvPr/>
        </p:nvSpPr>
        <p:spPr>
          <a:xfrm>
            <a:off x="7650923" y="232364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Oval 37"/>
          <p:cNvSpPr/>
          <p:nvPr/>
        </p:nvSpPr>
        <p:spPr>
          <a:xfrm>
            <a:off x="8164437" y="167604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Oval 38"/>
          <p:cNvSpPr/>
          <p:nvPr/>
        </p:nvSpPr>
        <p:spPr>
          <a:xfrm>
            <a:off x="7903229" y="1669291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Oval 40"/>
          <p:cNvSpPr/>
          <p:nvPr/>
        </p:nvSpPr>
        <p:spPr>
          <a:xfrm>
            <a:off x="8181708" y="246399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Oval 41"/>
          <p:cNvSpPr/>
          <p:nvPr/>
        </p:nvSpPr>
        <p:spPr>
          <a:xfrm>
            <a:off x="8230044" y="185328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Oval 43"/>
          <p:cNvSpPr/>
          <p:nvPr/>
        </p:nvSpPr>
        <p:spPr>
          <a:xfrm>
            <a:off x="8070172" y="231526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421128" y="3747959"/>
            <a:ext cx="431220" cy="995680"/>
          </a:xfrm>
          <a:custGeom>
            <a:avLst/>
            <a:gdLst>
              <a:gd name="connsiteX0" fmla="*/ 421640 w 421640"/>
              <a:gd name="connsiteY0" fmla="*/ 0 h 995680"/>
              <a:gd name="connsiteX1" fmla="*/ 421640 w 421640"/>
              <a:gd name="connsiteY1" fmla="*/ 995680 h 995680"/>
              <a:gd name="connsiteX2" fmla="*/ 0 w 421640"/>
              <a:gd name="connsiteY2" fmla="*/ 995680 h 995680"/>
              <a:gd name="connsiteX3" fmla="*/ 116840 w 421640"/>
              <a:gd name="connsiteY3" fmla="*/ 624840 h 995680"/>
              <a:gd name="connsiteX4" fmla="*/ 264160 w 421640"/>
              <a:gd name="connsiteY4" fmla="*/ 264160 h 995680"/>
              <a:gd name="connsiteX5" fmla="*/ 421640 w 421640"/>
              <a:gd name="connsiteY5" fmla="*/ 0 h 9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40" h="995680">
                <a:moveTo>
                  <a:pt x="421640" y="0"/>
                </a:moveTo>
                <a:lnTo>
                  <a:pt x="421640" y="995680"/>
                </a:lnTo>
                <a:lnTo>
                  <a:pt x="0" y="995680"/>
                </a:lnTo>
                <a:lnTo>
                  <a:pt x="116840" y="624840"/>
                </a:lnTo>
                <a:lnTo>
                  <a:pt x="264160" y="264160"/>
                </a:lnTo>
                <a:lnTo>
                  <a:pt x="42164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フリーフォーム 139"/>
          <p:cNvSpPr/>
          <p:nvPr/>
        </p:nvSpPr>
        <p:spPr>
          <a:xfrm>
            <a:off x="4411554" y="3754194"/>
            <a:ext cx="431220" cy="995680"/>
          </a:xfrm>
          <a:custGeom>
            <a:avLst/>
            <a:gdLst>
              <a:gd name="connsiteX0" fmla="*/ 421640 w 421640"/>
              <a:gd name="connsiteY0" fmla="*/ 0 h 995680"/>
              <a:gd name="connsiteX1" fmla="*/ 421640 w 421640"/>
              <a:gd name="connsiteY1" fmla="*/ 995680 h 995680"/>
              <a:gd name="connsiteX2" fmla="*/ 0 w 421640"/>
              <a:gd name="connsiteY2" fmla="*/ 995680 h 995680"/>
              <a:gd name="connsiteX3" fmla="*/ 116840 w 421640"/>
              <a:gd name="connsiteY3" fmla="*/ 624840 h 995680"/>
              <a:gd name="connsiteX4" fmla="*/ 264160 w 421640"/>
              <a:gd name="connsiteY4" fmla="*/ 264160 h 995680"/>
              <a:gd name="connsiteX5" fmla="*/ 421640 w 421640"/>
              <a:gd name="connsiteY5" fmla="*/ 0 h 9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40" h="995680">
                <a:moveTo>
                  <a:pt x="421640" y="0"/>
                </a:moveTo>
                <a:lnTo>
                  <a:pt x="421640" y="995680"/>
                </a:lnTo>
                <a:lnTo>
                  <a:pt x="0" y="995680"/>
                </a:lnTo>
                <a:lnTo>
                  <a:pt x="116840" y="624840"/>
                </a:lnTo>
                <a:lnTo>
                  <a:pt x="264160" y="264160"/>
                </a:lnTo>
                <a:lnTo>
                  <a:pt x="42164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上矢印吹き出し 15"/>
          <p:cNvSpPr/>
          <p:nvPr/>
        </p:nvSpPr>
        <p:spPr>
          <a:xfrm>
            <a:off x="2062076" y="4757722"/>
            <a:ext cx="1112748" cy="706652"/>
          </a:xfrm>
          <a:prstGeom prst="up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Error!</a:t>
            </a:r>
            <a:endParaRPr lang="en-US" dirty="0"/>
          </a:p>
        </p:txBody>
      </p:sp>
      <p:sp>
        <p:nvSpPr>
          <p:cNvPr id="141" name="上矢印吹き出し 140"/>
          <p:cNvSpPr/>
          <p:nvPr/>
        </p:nvSpPr>
        <p:spPr>
          <a:xfrm>
            <a:off x="4051739" y="4757722"/>
            <a:ext cx="1112748" cy="706652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Error!</a:t>
            </a:r>
            <a:endParaRPr lang="en-US" dirty="0"/>
          </a:p>
        </p:txBody>
      </p:sp>
      <p:sp>
        <p:nvSpPr>
          <p:cNvPr id="143" name="フリーフォーム 142"/>
          <p:cNvSpPr/>
          <p:nvPr/>
        </p:nvSpPr>
        <p:spPr>
          <a:xfrm>
            <a:off x="6259247" y="3650608"/>
            <a:ext cx="563445" cy="1098318"/>
          </a:xfrm>
          <a:custGeom>
            <a:avLst/>
            <a:gdLst>
              <a:gd name="connsiteX0" fmla="*/ 421640 w 421640"/>
              <a:gd name="connsiteY0" fmla="*/ 0 h 995680"/>
              <a:gd name="connsiteX1" fmla="*/ 421640 w 421640"/>
              <a:gd name="connsiteY1" fmla="*/ 995680 h 995680"/>
              <a:gd name="connsiteX2" fmla="*/ 0 w 421640"/>
              <a:gd name="connsiteY2" fmla="*/ 995680 h 995680"/>
              <a:gd name="connsiteX3" fmla="*/ 116840 w 421640"/>
              <a:gd name="connsiteY3" fmla="*/ 624840 h 995680"/>
              <a:gd name="connsiteX4" fmla="*/ 264160 w 421640"/>
              <a:gd name="connsiteY4" fmla="*/ 264160 h 995680"/>
              <a:gd name="connsiteX5" fmla="*/ 421640 w 421640"/>
              <a:gd name="connsiteY5" fmla="*/ 0 h 9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40" h="995680">
                <a:moveTo>
                  <a:pt x="421640" y="0"/>
                </a:moveTo>
                <a:lnTo>
                  <a:pt x="421640" y="995680"/>
                </a:lnTo>
                <a:lnTo>
                  <a:pt x="0" y="995680"/>
                </a:lnTo>
                <a:lnTo>
                  <a:pt x="116840" y="624840"/>
                </a:lnTo>
                <a:lnTo>
                  <a:pt x="264160" y="264160"/>
                </a:lnTo>
                <a:lnTo>
                  <a:pt x="42164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上矢印吹き出し 143"/>
          <p:cNvSpPr/>
          <p:nvPr/>
        </p:nvSpPr>
        <p:spPr>
          <a:xfrm>
            <a:off x="6057045" y="4757722"/>
            <a:ext cx="1112748" cy="706652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Error!</a:t>
            </a:r>
            <a:endParaRPr lang="en-US" dirty="0"/>
          </a:p>
        </p:txBody>
      </p:sp>
      <p:cxnSp>
        <p:nvCxnSpPr>
          <p:cNvPr id="145" name="Straight Arrow Connector 24"/>
          <p:cNvCxnSpPr/>
          <p:nvPr/>
        </p:nvCxnSpPr>
        <p:spPr>
          <a:xfrm flipV="1">
            <a:off x="2877925" y="3211607"/>
            <a:ext cx="2260226" cy="3148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24"/>
          <p:cNvCxnSpPr/>
          <p:nvPr/>
        </p:nvCxnSpPr>
        <p:spPr>
          <a:xfrm flipV="1">
            <a:off x="4842774" y="3247166"/>
            <a:ext cx="888847" cy="27931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24"/>
          <p:cNvCxnSpPr/>
          <p:nvPr/>
        </p:nvCxnSpPr>
        <p:spPr>
          <a:xfrm flipH="1" flipV="1">
            <a:off x="6206708" y="3211607"/>
            <a:ext cx="583465" cy="42787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57"/>
          <p:cNvSpPr txBox="1"/>
          <p:nvPr/>
        </p:nvSpPr>
        <p:spPr>
          <a:xfrm>
            <a:off x="5109692" y="2872774"/>
            <a:ext cx="15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ea typeface="宋体"/>
                <a:cs typeface="Calibri" panose="020F0502020204030204" pitchFamily="34" charset="0"/>
              </a:rPr>
              <a:t>Read voltage</a:t>
            </a:r>
            <a:endParaRPr lang="en-US" sz="2000" dirty="0">
              <a:solidFill>
                <a:srgbClr val="002060"/>
              </a:solidFill>
              <a:ea typeface="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1059 0.0324 C 0.01302 0.03935 0.01441 0.04953 0.01441 0.06018 C 0.01441 0.07245 0.01302 0.08194 0.01059 0.08888 L 3.05556E-6 0.1215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6511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00868 0.02963 C 0.00833 0.03611 0.0092 0.04537 0.00833 0.05509 C 0.00746 0.06597 0.00521 0.07431 0.00295 0.08009 L -0.00851 0.1081 " pathEditMode="relative" rAng="360000" ptsTypes="AAA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1042 0.03241 C -0.01285 0.03935 -0.01389 0.04954 -0.01389 0.06042 C -0.01389 0.07245 -0.01285 0.08218 -0.01042 0.08912 L 1.94444E-6 0.1217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60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632 0.002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00937 0.0294 C 0.01146 0.03565 0.01285 0.04514 0.01285 0.05486 C 0.01285 0.06597 0.01146 0.07477 0.00937 0.08102 L 2.22222E-6 0.11065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545 0.03194 C -0.01893 0.03866 -0.02066 0.04884 -0.02066 0.05949 C -0.02066 0.0713 -0.01893 0.08102 -0.01545 0.08773 L 2.5E-6 0.11991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599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7344 0.003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2" grpId="0" animBg="1"/>
      <p:bldP spid="84" grpId="0" animBg="1"/>
      <p:bldP spid="114" grpId="0" animBg="1"/>
      <p:bldP spid="120" grpId="0" animBg="1"/>
      <p:bldP spid="129" grpId="0" animBg="1"/>
      <p:bldP spid="135" grpId="0" animBg="1"/>
      <p:bldP spid="8" grpId="0" animBg="1"/>
      <p:bldP spid="140" grpId="0" animBg="1"/>
      <p:bldP spid="16" grpId="0" animBg="1"/>
      <p:bldP spid="141" grpId="0" animBg="1"/>
      <p:bldP spid="143" grpId="0" animBg="1"/>
      <p:bldP spid="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480" y="14933"/>
            <a:ext cx="7853549" cy="99417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NAND Flash Cell Degradation</a:t>
            </a:r>
            <a:endParaRPr 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-22102" y="5965858"/>
            <a:ext cx="9229060" cy="4462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1" dirty="0" smtClean="0"/>
              <a:t>Repeated programming and erasing </a:t>
            </a:r>
            <a:r>
              <a:rPr lang="en-US" sz="2300" b="1" i="1" dirty="0" smtClean="0">
                <a:solidFill>
                  <a:srgbClr val="FF0000"/>
                </a:solidFill>
              </a:rPr>
              <a:t>(P/E cycle)</a:t>
            </a:r>
            <a:r>
              <a:rPr lang="en-US" sz="2300" b="1" i="1" dirty="0" smtClean="0"/>
              <a:t> accelerates charge leakage</a:t>
            </a:r>
            <a:endParaRPr lang="en-US" sz="2300" b="1" i="1" dirty="0">
              <a:solidFill>
                <a:srgbClr val="FF0000"/>
              </a:solidFill>
            </a:endParaRPr>
          </a:p>
        </p:txBody>
      </p:sp>
      <p:sp>
        <p:nvSpPr>
          <p:cNvPr id="122" name="Rectangle 992"/>
          <p:cNvSpPr>
            <a:spLocks noChangeArrowheads="1"/>
          </p:cNvSpPr>
          <p:nvPr/>
        </p:nvSpPr>
        <p:spPr bwMode="auto">
          <a:xfrm>
            <a:off x="1062168" y="1581807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Rounded Rectangle 4"/>
          <p:cNvSpPr/>
          <p:nvPr/>
        </p:nvSpPr>
        <p:spPr>
          <a:xfrm>
            <a:off x="534528" y="2406294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tangle 990"/>
          <p:cNvSpPr>
            <a:spLocks noChangeArrowheads="1"/>
          </p:cNvSpPr>
          <p:nvPr/>
        </p:nvSpPr>
        <p:spPr bwMode="auto">
          <a:xfrm>
            <a:off x="1062168" y="1815820"/>
            <a:ext cx="1033711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25" name="Freeform 6"/>
          <p:cNvSpPr/>
          <p:nvPr/>
        </p:nvSpPr>
        <p:spPr>
          <a:xfrm>
            <a:off x="1852305" y="2406294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Freeform 7"/>
          <p:cNvSpPr/>
          <p:nvPr/>
        </p:nvSpPr>
        <p:spPr>
          <a:xfrm flipH="1">
            <a:off x="532094" y="2406294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992"/>
          <p:cNvSpPr>
            <a:spLocks noChangeArrowheads="1"/>
          </p:cNvSpPr>
          <p:nvPr/>
        </p:nvSpPr>
        <p:spPr bwMode="auto">
          <a:xfrm>
            <a:off x="1062168" y="1189950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Oval 36"/>
          <p:cNvSpPr/>
          <p:nvPr/>
        </p:nvSpPr>
        <p:spPr>
          <a:xfrm>
            <a:off x="1204587" y="269579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Oval 39"/>
          <p:cNvSpPr/>
          <p:nvPr/>
        </p:nvSpPr>
        <p:spPr>
          <a:xfrm>
            <a:off x="1348635" y="2608953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Oval 42"/>
          <p:cNvSpPr/>
          <p:nvPr/>
        </p:nvSpPr>
        <p:spPr>
          <a:xfrm>
            <a:off x="1457528" y="278065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Oval 1"/>
          <p:cNvSpPr/>
          <p:nvPr/>
        </p:nvSpPr>
        <p:spPr>
          <a:xfrm>
            <a:off x="1267421" y="244777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Oval 37"/>
          <p:cNvSpPr/>
          <p:nvPr/>
        </p:nvSpPr>
        <p:spPr>
          <a:xfrm>
            <a:off x="1514869" y="259994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Oval 38"/>
          <p:cNvSpPr/>
          <p:nvPr/>
        </p:nvSpPr>
        <p:spPr>
          <a:xfrm>
            <a:off x="1466339" y="246399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Oval 40"/>
          <p:cNvSpPr/>
          <p:nvPr/>
        </p:nvSpPr>
        <p:spPr>
          <a:xfrm>
            <a:off x="1798206" y="258811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Oval 41"/>
          <p:cNvSpPr/>
          <p:nvPr/>
        </p:nvSpPr>
        <p:spPr>
          <a:xfrm>
            <a:off x="1686670" y="2729730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Oval 43"/>
          <p:cNvSpPr/>
          <p:nvPr/>
        </p:nvSpPr>
        <p:spPr>
          <a:xfrm>
            <a:off x="1686670" y="243939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Freeform 55"/>
          <p:cNvSpPr/>
          <p:nvPr/>
        </p:nvSpPr>
        <p:spPr>
          <a:xfrm>
            <a:off x="2630200" y="4013692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00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139" name="TextBox 57"/>
          <p:cNvSpPr txBox="1"/>
          <p:nvPr/>
        </p:nvSpPr>
        <p:spPr>
          <a:xfrm>
            <a:off x="4723545" y="5296605"/>
            <a:ext cx="2144076" cy="40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Threshold Voltage</a:t>
            </a:r>
            <a:endParaRPr lang="en-US" sz="2000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cxnSp>
        <p:nvCxnSpPr>
          <p:cNvPr id="142" name="Straight Arrow Connector 58"/>
          <p:cNvCxnSpPr/>
          <p:nvPr/>
        </p:nvCxnSpPr>
        <p:spPr>
          <a:xfrm flipV="1">
            <a:off x="2598026" y="5225830"/>
            <a:ext cx="3898280" cy="1910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49" name="Straight Arrow Connector 59"/>
          <p:cNvCxnSpPr/>
          <p:nvPr/>
        </p:nvCxnSpPr>
        <p:spPr>
          <a:xfrm flipV="1">
            <a:off x="2599461" y="3633247"/>
            <a:ext cx="0" cy="1601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50" name="TextBox 60"/>
          <p:cNvSpPr txBox="1"/>
          <p:nvPr/>
        </p:nvSpPr>
        <p:spPr>
          <a:xfrm rot="16200000">
            <a:off x="1244289" y="4337370"/>
            <a:ext cx="214261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prstClr val="black"/>
                </a:solidFill>
                <a:ea typeface="宋体"/>
                <a:cs typeface="Calibri" panose="020F0502020204030204" pitchFamily="34" charset="0"/>
              </a:rPr>
              <a:t>Number of cells</a:t>
            </a:r>
            <a:endParaRPr lang="en-US" sz="2000" dirty="0">
              <a:solidFill>
                <a:prstClr val="black"/>
              </a:solidFill>
              <a:ea typeface="宋体"/>
              <a:cs typeface="Calibri" panose="020F0502020204030204" pitchFamily="34" charset="0"/>
            </a:endParaRPr>
          </a:p>
        </p:txBody>
      </p:sp>
      <p:sp>
        <p:nvSpPr>
          <p:cNvPr id="153" name="上矢印吹き出し 152"/>
          <p:cNvSpPr/>
          <p:nvPr/>
        </p:nvSpPr>
        <p:spPr>
          <a:xfrm>
            <a:off x="3717134" y="5244934"/>
            <a:ext cx="1112748" cy="706652"/>
          </a:xfrm>
          <a:prstGeom prst="upArrowCallo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Error!</a:t>
            </a:r>
            <a:endParaRPr lang="en-US" dirty="0"/>
          </a:p>
        </p:txBody>
      </p:sp>
      <p:sp>
        <p:nvSpPr>
          <p:cNvPr id="155" name="Rectangle 992"/>
          <p:cNvSpPr>
            <a:spLocks noChangeArrowheads="1"/>
          </p:cNvSpPr>
          <p:nvPr/>
        </p:nvSpPr>
        <p:spPr bwMode="auto">
          <a:xfrm>
            <a:off x="6806529" y="1581807"/>
            <a:ext cx="1033711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4"/>
          <p:cNvSpPr/>
          <p:nvPr/>
        </p:nvSpPr>
        <p:spPr>
          <a:xfrm>
            <a:off x="6278889" y="2406294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Freeform 6"/>
          <p:cNvSpPr/>
          <p:nvPr/>
        </p:nvSpPr>
        <p:spPr>
          <a:xfrm>
            <a:off x="7596666" y="2406294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Freeform 7"/>
          <p:cNvSpPr/>
          <p:nvPr/>
        </p:nvSpPr>
        <p:spPr>
          <a:xfrm flipH="1">
            <a:off x="6276455" y="2406294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Rectangle 992"/>
          <p:cNvSpPr>
            <a:spLocks noChangeArrowheads="1"/>
          </p:cNvSpPr>
          <p:nvPr/>
        </p:nvSpPr>
        <p:spPr bwMode="auto">
          <a:xfrm>
            <a:off x="6806529" y="1189950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Oval 1"/>
          <p:cNvSpPr/>
          <p:nvPr/>
        </p:nvSpPr>
        <p:spPr>
          <a:xfrm>
            <a:off x="7011782" y="244777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" name="Oval 40"/>
          <p:cNvSpPr/>
          <p:nvPr/>
        </p:nvSpPr>
        <p:spPr>
          <a:xfrm>
            <a:off x="7542567" y="258811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" name="Oval 43"/>
          <p:cNvSpPr/>
          <p:nvPr/>
        </p:nvSpPr>
        <p:spPr>
          <a:xfrm>
            <a:off x="7431031" y="243939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0" name="TextBox 57"/>
          <p:cNvSpPr txBox="1"/>
          <p:nvPr/>
        </p:nvSpPr>
        <p:spPr>
          <a:xfrm>
            <a:off x="3911791" y="2989545"/>
            <a:ext cx="126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a typeface="宋体"/>
                <a:cs typeface="Calibri" panose="020F0502020204030204" pitchFamily="34" charset="0"/>
              </a:rPr>
              <a:t>Erasing</a:t>
            </a:r>
            <a:endParaRPr lang="en-US" sz="2400" b="1" dirty="0">
              <a:solidFill>
                <a:srgbClr val="002060"/>
              </a:solidFill>
              <a:ea typeface="宋体"/>
              <a:cs typeface="Calibri" panose="020F0502020204030204" pitchFamily="34" charset="0"/>
            </a:endParaRPr>
          </a:p>
        </p:txBody>
      </p:sp>
      <p:sp>
        <p:nvSpPr>
          <p:cNvPr id="181" name="TextBox 57"/>
          <p:cNvSpPr txBox="1"/>
          <p:nvPr/>
        </p:nvSpPr>
        <p:spPr>
          <a:xfrm>
            <a:off x="648222" y="2994935"/>
            <a:ext cx="240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a typeface="宋体"/>
                <a:cs typeface="Calibri" panose="020F0502020204030204" pitchFamily="34" charset="0"/>
              </a:rPr>
              <a:t>Programming</a:t>
            </a:r>
            <a:endParaRPr lang="en-US" sz="2400" b="1" dirty="0">
              <a:solidFill>
                <a:srgbClr val="002060"/>
              </a:solidFill>
              <a:ea typeface="宋体"/>
              <a:cs typeface="Calibri" panose="020F0502020204030204" pitchFamily="34" charset="0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3851909" y="4067589"/>
            <a:ext cx="642695" cy="1166223"/>
          </a:xfrm>
          <a:custGeom>
            <a:avLst/>
            <a:gdLst>
              <a:gd name="connsiteX0" fmla="*/ 640080 w 640080"/>
              <a:gd name="connsiteY0" fmla="*/ 1158240 h 1158240"/>
              <a:gd name="connsiteX1" fmla="*/ 629920 w 640080"/>
              <a:gd name="connsiteY1" fmla="*/ 0 h 1158240"/>
              <a:gd name="connsiteX2" fmla="*/ 416560 w 640080"/>
              <a:gd name="connsiteY2" fmla="*/ 228600 h 1158240"/>
              <a:gd name="connsiteX3" fmla="*/ 208280 w 640080"/>
              <a:gd name="connsiteY3" fmla="*/ 609600 h 1158240"/>
              <a:gd name="connsiteX4" fmla="*/ 25400 w 640080"/>
              <a:gd name="connsiteY4" fmla="*/ 1051560 h 1158240"/>
              <a:gd name="connsiteX5" fmla="*/ 0 w 640080"/>
              <a:gd name="connsiteY5" fmla="*/ 1148080 h 1158240"/>
              <a:gd name="connsiteX6" fmla="*/ 640080 w 640080"/>
              <a:gd name="connsiteY6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080" h="1158240">
                <a:moveTo>
                  <a:pt x="640080" y="1158240"/>
                </a:moveTo>
                <a:cubicBezTo>
                  <a:pt x="636693" y="772160"/>
                  <a:pt x="633307" y="386080"/>
                  <a:pt x="629920" y="0"/>
                </a:cubicBezTo>
                <a:lnTo>
                  <a:pt x="416560" y="228600"/>
                </a:lnTo>
                <a:lnTo>
                  <a:pt x="208280" y="609600"/>
                </a:lnTo>
                <a:lnTo>
                  <a:pt x="25400" y="1051560"/>
                </a:lnTo>
                <a:lnTo>
                  <a:pt x="0" y="1148080"/>
                </a:lnTo>
                <a:lnTo>
                  <a:pt x="640080" y="11582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70"/>
          <p:cNvCxnSpPr/>
          <p:nvPr/>
        </p:nvCxnSpPr>
        <p:spPr>
          <a:xfrm flipV="1">
            <a:off x="4503954" y="4016995"/>
            <a:ext cx="0" cy="1226991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miter lim="800000"/>
            <a:tailEnd type="none" w="lg" len="lg"/>
          </a:ln>
          <a:effectLst/>
        </p:spPr>
      </p:cxnSp>
      <p:sp>
        <p:nvSpPr>
          <p:cNvPr id="138" name="Freeform 56"/>
          <p:cNvSpPr/>
          <p:nvPr/>
        </p:nvSpPr>
        <p:spPr>
          <a:xfrm>
            <a:off x="4592428" y="4006821"/>
            <a:ext cx="1663460" cy="122699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宋体"/>
                <a:cs typeface="Calibri" panose="020F0502020204030204" pitchFamily="34" charset="0"/>
              </a:rPr>
              <a:t>10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j-lt"/>
              <a:ea typeface="宋体"/>
              <a:cs typeface="Calibri" panose="020F0502020204030204" pitchFamily="34" charset="0"/>
            </a:endParaRPr>
          </a:p>
        </p:txBody>
      </p:sp>
      <p:sp>
        <p:nvSpPr>
          <p:cNvPr id="61" name="TextBox 22"/>
          <p:cNvSpPr txBox="1"/>
          <p:nvPr/>
        </p:nvSpPr>
        <p:spPr>
          <a:xfrm>
            <a:off x="2388856" y="1910798"/>
            <a:ext cx="78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  <a:endParaRPr lang="en-US" sz="20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Arrow Connector 23"/>
          <p:cNvCxnSpPr/>
          <p:nvPr/>
        </p:nvCxnSpPr>
        <p:spPr>
          <a:xfrm flipV="1">
            <a:off x="2088399" y="2176671"/>
            <a:ext cx="422549" cy="165014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57"/>
          <p:cNvSpPr txBox="1"/>
          <p:nvPr/>
        </p:nvSpPr>
        <p:spPr>
          <a:xfrm>
            <a:off x="6388058" y="2996149"/>
            <a:ext cx="247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宋体"/>
                <a:cs typeface="Calibri" panose="020F0502020204030204" pitchFamily="34" charset="0"/>
              </a:rPr>
              <a:t>Degraded Cell</a:t>
            </a:r>
            <a:endParaRPr lang="en-US" sz="2400" b="1" dirty="0">
              <a:solidFill>
                <a:srgbClr val="FF0000"/>
              </a:solidFill>
              <a:ea typeface="宋体"/>
              <a:cs typeface="Calibri" panose="020F0502020204030204" pitchFamily="34" charset="0"/>
            </a:endParaRPr>
          </a:p>
        </p:txBody>
      </p:sp>
      <p:sp>
        <p:nvSpPr>
          <p:cNvPr id="65" name="Rectangle 992"/>
          <p:cNvSpPr>
            <a:spLocks noChangeArrowheads="1"/>
          </p:cNvSpPr>
          <p:nvPr/>
        </p:nvSpPr>
        <p:spPr bwMode="auto">
          <a:xfrm>
            <a:off x="3947278" y="1581807"/>
            <a:ext cx="1042089" cy="825932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ounded Rectangle 4"/>
          <p:cNvSpPr/>
          <p:nvPr/>
        </p:nvSpPr>
        <p:spPr>
          <a:xfrm>
            <a:off x="3422053" y="2406294"/>
            <a:ext cx="2088991" cy="5880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990"/>
          <p:cNvSpPr>
            <a:spLocks noChangeArrowheads="1"/>
          </p:cNvSpPr>
          <p:nvPr/>
        </p:nvSpPr>
        <p:spPr bwMode="auto">
          <a:xfrm>
            <a:off x="3949693" y="1809129"/>
            <a:ext cx="1039673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68" name="Freeform 6"/>
          <p:cNvSpPr/>
          <p:nvPr/>
        </p:nvSpPr>
        <p:spPr>
          <a:xfrm>
            <a:off x="4739830" y="2406294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pPr algn="r"/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7"/>
          <p:cNvSpPr/>
          <p:nvPr/>
        </p:nvSpPr>
        <p:spPr>
          <a:xfrm flipH="1">
            <a:off x="3419619" y="2406294"/>
            <a:ext cx="771214" cy="251030"/>
          </a:xfrm>
          <a:custGeom>
            <a:avLst/>
            <a:gdLst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61695 w 1407895"/>
              <a:gd name="connsiteY0" fmla="*/ 0 h 355600"/>
              <a:gd name="connsiteX1" fmla="*/ 1407895 w 1407895"/>
              <a:gd name="connsiteY1" fmla="*/ 0 h 355600"/>
              <a:gd name="connsiteX2" fmla="*/ 1407895 w 1407895"/>
              <a:gd name="connsiteY2" fmla="*/ 355600 h 355600"/>
              <a:gd name="connsiteX3" fmla="*/ 554455 w 1407895"/>
              <a:gd name="connsiteY3" fmla="*/ 355600 h 355600"/>
              <a:gd name="connsiteX4" fmla="*/ 259815 w 1407895"/>
              <a:gd name="connsiteY4" fmla="*/ 238760 h 355600"/>
              <a:gd name="connsiteX5" fmla="*/ 61695 w 1407895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98120 w 1346200"/>
              <a:gd name="connsiteY4" fmla="*/ 23876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7272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  <a:gd name="connsiteX0" fmla="*/ 0 w 1346200"/>
              <a:gd name="connsiteY0" fmla="*/ 0 h 355600"/>
              <a:gd name="connsiteX1" fmla="*/ 1346200 w 1346200"/>
              <a:gd name="connsiteY1" fmla="*/ 0 h 355600"/>
              <a:gd name="connsiteX2" fmla="*/ 1346200 w 1346200"/>
              <a:gd name="connsiteY2" fmla="*/ 355600 h 355600"/>
              <a:gd name="connsiteX3" fmla="*/ 492760 w 1346200"/>
              <a:gd name="connsiteY3" fmla="*/ 355600 h 355600"/>
              <a:gd name="connsiteX4" fmla="*/ 180340 w 1346200"/>
              <a:gd name="connsiteY4" fmla="*/ 236220 h 355600"/>
              <a:gd name="connsiteX5" fmla="*/ 0 w 1346200"/>
              <a:gd name="connsiteY5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355600">
                <a:moveTo>
                  <a:pt x="0" y="0"/>
                </a:moveTo>
                <a:lnTo>
                  <a:pt x="1346200" y="0"/>
                </a:lnTo>
                <a:lnTo>
                  <a:pt x="1346200" y="355600"/>
                </a:lnTo>
                <a:lnTo>
                  <a:pt x="492760" y="355600"/>
                </a:lnTo>
                <a:cubicBezTo>
                  <a:pt x="301413" y="336127"/>
                  <a:pt x="188806" y="242147"/>
                  <a:pt x="180340" y="236220"/>
                </a:cubicBezTo>
                <a:cubicBezTo>
                  <a:pt x="171874" y="230293"/>
                  <a:pt x="29633" y="143933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0" rIns="27432" rtlCol="0" anchor="ctr"/>
          <a:lstStyle/>
          <a:p>
            <a:endParaRPr lang="en-US" sz="2400" b="1" spc="-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992"/>
          <p:cNvSpPr>
            <a:spLocks noChangeArrowheads="1"/>
          </p:cNvSpPr>
          <p:nvPr/>
        </p:nvSpPr>
        <p:spPr bwMode="auto">
          <a:xfrm>
            <a:off x="3949693" y="1189950"/>
            <a:ext cx="1033711" cy="395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val 36"/>
          <p:cNvSpPr/>
          <p:nvPr/>
        </p:nvSpPr>
        <p:spPr>
          <a:xfrm>
            <a:off x="4175939" y="209378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39"/>
          <p:cNvSpPr/>
          <p:nvPr/>
        </p:nvSpPr>
        <p:spPr>
          <a:xfrm>
            <a:off x="4122615" y="190138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Oval 42"/>
          <p:cNvSpPr/>
          <p:nvPr/>
        </p:nvSpPr>
        <p:spPr>
          <a:xfrm>
            <a:off x="4394896" y="203687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1"/>
          <p:cNvSpPr/>
          <p:nvPr/>
        </p:nvSpPr>
        <p:spPr>
          <a:xfrm>
            <a:off x="4154946" y="2447775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37"/>
          <p:cNvSpPr/>
          <p:nvPr/>
        </p:nvSpPr>
        <p:spPr>
          <a:xfrm>
            <a:off x="4668460" y="180016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Oval 38"/>
          <p:cNvSpPr/>
          <p:nvPr/>
        </p:nvSpPr>
        <p:spPr>
          <a:xfrm>
            <a:off x="4407252" y="179341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40"/>
          <p:cNvSpPr/>
          <p:nvPr/>
        </p:nvSpPr>
        <p:spPr>
          <a:xfrm>
            <a:off x="4685731" y="258811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41"/>
          <p:cNvSpPr/>
          <p:nvPr/>
        </p:nvSpPr>
        <p:spPr>
          <a:xfrm>
            <a:off x="4563542" y="267019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Oval 43"/>
          <p:cNvSpPr/>
          <p:nvPr/>
        </p:nvSpPr>
        <p:spPr>
          <a:xfrm>
            <a:off x="4574195" y="2439396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ectangle 990"/>
          <p:cNvSpPr>
            <a:spLocks noChangeArrowheads="1"/>
          </p:cNvSpPr>
          <p:nvPr/>
        </p:nvSpPr>
        <p:spPr bwMode="auto">
          <a:xfrm>
            <a:off x="6806529" y="1792312"/>
            <a:ext cx="1033711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2000"/>
              </a:lnSpc>
            </a:pPr>
            <a:endParaRPr lang="ko-KR" altLang="ko-KR" sz="2400" dirty="0">
              <a:solidFill>
                <a:schemeClr val="bg1"/>
              </a:solidFill>
              <a:latin typeface="Calibri" panose="020F0502020204030204" pitchFamily="34" charset="0"/>
              <a:ea typeface="Dotum" pitchFamily="34" charset="-127"/>
              <a:cs typeface="Calibri" panose="020F0502020204030204" pitchFamily="34" charset="0"/>
            </a:endParaRPr>
          </a:p>
        </p:txBody>
      </p:sp>
      <p:sp>
        <p:nvSpPr>
          <p:cNvPr id="161" name="Oval 36"/>
          <p:cNvSpPr/>
          <p:nvPr/>
        </p:nvSpPr>
        <p:spPr>
          <a:xfrm>
            <a:off x="7032775" y="209378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Oval 39"/>
          <p:cNvSpPr/>
          <p:nvPr/>
        </p:nvSpPr>
        <p:spPr>
          <a:xfrm>
            <a:off x="6979451" y="1901387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Oval 42"/>
          <p:cNvSpPr/>
          <p:nvPr/>
        </p:nvSpPr>
        <p:spPr>
          <a:xfrm>
            <a:off x="7251732" y="2036872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Oval 37"/>
          <p:cNvSpPr/>
          <p:nvPr/>
        </p:nvSpPr>
        <p:spPr>
          <a:xfrm>
            <a:off x="7525296" y="1800169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Oval 38"/>
          <p:cNvSpPr/>
          <p:nvPr/>
        </p:nvSpPr>
        <p:spPr>
          <a:xfrm>
            <a:off x="7264088" y="1793418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8" name="Oval 41"/>
          <p:cNvSpPr/>
          <p:nvPr/>
        </p:nvSpPr>
        <p:spPr>
          <a:xfrm>
            <a:off x="7590903" y="1977413"/>
            <a:ext cx="165633" cy="15263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914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–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992"/>
          <p:cNvSpPr>
            <a:spLocks noChangeArrowheads="1"/>
          </p:cNvSpPr>
          <p:nvPr/>
        </p:nvSpPr>
        <p:spPr bwMode="auto">
          <a:xfrm>
            <a:off x="6805905" y="2159584"/>
            <a:ext cx="1034958" cy="2151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992"/>
          <p:cNvSpPr>
            <a:spLocks noChangeArrowheads="1"/>
          </p:cNvSpPr>
          <p:nvPr/>
        </p:nvSpPr>
        <p:spPr bwMode="auto">
          <a:xfrm>
            <a:off x="3956664" y="2186011"/>
            <a:ext cx="1034958" cy="22028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0712 -0.12686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6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00278 -0.11413 " pathEditMode="relative" rAng="0" ptsTypes="AA">
                                      <p:cBhvr>
                                        <p:cTn id="8" dur="9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5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0556 -0.11713 " pathEditMode="relative" rAng="0" ptsTypes="AA">
                                      <p:cBhvr>
                                        <p:cTn id="10" dur="9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1285 -0.09306 " pathEditMode="relative" rAng="0" ptsTypes="AA">
                                      <p:cBhvr>
                                        <p:cTn id="12" dur="9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46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0295 -0.1044 " pathEditMode="relative" rAng="0" ptsTypes="AA">
                                      <p:cBhvr>
                                        <p:cTn id="14" dur="9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0121 0.13634 " pathEditMode="relative" rAng="0" ptsTypes="AA">
                                      <p:cBhvr>
                                        <p:cTn id="52" dur="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8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0417 0.09259 " pathEditMode="relative" rAng="0" ptsTypes="AA">
                                      <p:cBhvr>
                                        <p:cTn id="54" dur="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6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0555 0.06806 " pathEditMode="relative" rAng="0" ptsTypes="AA">
                                      <p:cBhvr>
                                        <p:cTn id="56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40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01059 0.13796 " pathEditMode="relative" rAng="0" ptsTypes="AA">
                                      <p:cBhvr>
                                        <p:cTn id="58" dur="9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89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0834 0.11435 " pathEditMode="relative" rAng="0" ptsTypes="AA">
                                      <p:cBhvr>
                                        <p:cTn id="60" dur="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4.81481E-6 L -0.01007 0.02754 C -0.01355 0.03333 -0.01545 0.04212 -0.01545 0.05138 C -0.01545 0.06157 -0.01355 0.07013 -0.01007 0.07592 L 0.00677 0.10393 " pathEditMode="relative" rAng="0" ptsTypes="AAAAA">
                                      <p:cBhvr>
                                        <p:cTn id="104" dur="9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5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4.81481E-6 L 0.0191 0.03217 C 0.02153 0.03888 0.02309 0.04907 0.02309 0.05972 C 0.02309 0.07175 0.02153 0.08125 0.0191 0.08796 L 0.00799 0.12037 " pathEditMode="relative" rAng="0" ptsTypes="AAAAA">
                                      <p:cBhvr>
                                        <p:cTn id="106" dur="9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60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816 0.00301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28" grpId="0" animBg="1"/>
      <p:bldP spid="129" grpId="0" animBg="1"/>
      <p:bldP spid="130" grpId="0" animBg="1"/>
      <p:bldP spid="133" grpId="0" animBg="1"/>
      <p:bldP spid="135" grpId="0" animBg="1"/>
      <p:bldP spid="153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4" grpId="0" animBg="1"/>
      <p:bldP spid="167" grpId="0" animBg="1"/>
      <p:bldP spid="169" grpId="0" animBg="1"/>
      <p:bldP spid="180" grpId="0"/>
      <p:bldP spid="26" grpId="0" animBg="1"/>
      <p:bldP spid="138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157" grpId="0" animBg="1"/>
      <p:bldP spid="161" grpId="0" animBg="1"/>
      <p:bldP spid="161" grpId="1" animBg="1"/>
      <p:bldP spid="162" grpId="0" animBg="1"/>
      <p:bldP spid="163" grpId="0" animBg="1"/>
      <p:bldP spid="165" grpId="0" animBg="1"/>
      <p:bldP spid="166" grpId="0" animBg="1"/>
      <p:bldP spid="166" grpId="1" animBg="1"/>
      <p:bldP spid="168" grpId="0" animBg="1"/>
      <p:bldP spid="82" grpId="1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94681"/>
            <a:ext cx="9354466" cy="994172"/>
          </a:xfrm>
        </p:spPr>
        <p:txBody>
          <a:bodyPr>
            <a:noAutofit/>
          </a:bodyPr>
          <a:lstStyle/>
          <a:p>
            <a:r>
              <a:rPr lang="en-US" sz="4200" dirty="0"/>
              <a:t>NAND Flash Error Sources During </a:t>
            </a:r>
            <a:r>
              <a:rPr lang="en-US" sz="4200" dirty="0" smtClean="0"/>
              <a:t>Chip-off</a:t>
            </a:r>
            <a:endParaRPr lang="en-US" sz="4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680" y="1487750"/>
            <a:ext cx="8168640" cy="4351338"/>
          </a:xfrm>
        </p:spPr>
        <p:txBody>
          <a:bodyPr/>
          <a:lstStyle/>
          <a:p>
            <a:r>
              <a:rPr lang="en-US" dirty="0" smtClean="0"/>
              <a:t>Heat guns or electrical rework machines</a:t>
            </a:r>
          </a:p>
          <a:p>
            <a:pPr lvl="1"/>
            <a:r>
              <a:rPr lang="en-US" dirty="0" smtClean="0"/>
              <a:t>De-solder NAND flash memory chips with heat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Required temperature and duration: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>
                <a:solidFill>
                  <a:srgbClr val="FF0000"/>
                </a:solidFill>
              </a:rPr>
              <a:t>250 </a:t>
            </a:r>
            <a:r>
              <a:rPr lang="en-US" sz="2400" dirty="0" smtClean="0">
                <a:solidFill>
                  <a:srgbClr val="FF0000"/>
                </a:solidFill>
              </a:rPr>
              <a:t>°C</a:t>
            </a:r>
            <a:r>
              <a:rPr lang="en-US" altLang="ja-JP" sz="2400" dirty="0" smtClean="0"/>
              <a:t> (</a:t>
            </a:r>
            <a:r>
              <a:rPr lang="en-US" sz="2400" dirty="0" smtClean="0"/>
              <a:t>482 </a:t>
            </a:r>
            <a:r>
              <a:rPr lang="en-US" sz="2400" dirty="0"/>
              <a:t>°</a:t>
            </a:r>
            <a:r>
              <a:rPr lang="en-US" sz="2400" dirty="0" smtClean="0"/>
              <a:t>F), ~</a:t>
            </a:r>
            <a:r>
              <a:rPr lang="en-US" sz="2400" dirty="0" smtClean="0">
                <a:solidFill>
                  <a:srgbClr val="FF0000"/>
                </a:solidFill>
              </a:rPr>
              <a:t>2 minutes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" name="Picture 4" descr="http://www.ersa.com/medio_thumbs/6971_355_550_ersa-irpl650-rework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66" y="3786074"/>
            <a:ext cx="4117694" cy="2748997"/>
          </a:xfrm>
          <a:prstGeom prst="rect">
            <a:avLst/>
          </a:prstGeom>
          <a:noFill/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65" y="4059427"/>
            <a:ext cx="3488195" cy="220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BC8E-F316-4ABE-BD59-88C242DEAC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131415"/>
            <a:ext cx="914399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High temperature </a:t>
            </a:r>
            <a:r>
              <a:rPr lang="en-US" sz="3200" b="1" i="1" dirty="0" smtClean="0">
                <a:solidFill>
                  <a:srgbClr val="FF0000"/>
                </a:solidFill>
              </a:rPr>
              <a:t>accelerates</a:t>
            </a:r>
            <a:r>
              <a:rPr lang="en-US" sz="3200" b="1" i="1" dirty="0" smtClean="0"/>
              <a:t> charge leakage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31044</TotalTime>
  <Words>1170</Words>
  <Application>Microsoft Office PowerPoint</Application>
  <PresentationFormat>画面に合わせる (4:3)</PresentationFormat>
  <Paragraphs>426</Paragraphs>
  <Slides>31</Slides>
  <Notes>28</Notes>
  <HiddenSlides>5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Dotum</vt:lpstr>
      <vt:lpstr>ＭＳ Ｐゴシック</vt:lpstr>
      <vt:lpstr>宋体</vt:lpstr>
      <vt:lpstr>Arial</vt:lpstr>
      <vt:lpstr>Calibri</vt:lpstr>
      <vt:lpstr>Calibri Light</vt:lpstr>
      <vt:lpstr>Times New Roman</vt:lpstr>
      <vt:lpstr>Office テーマ</vt:lpstr>
      <vt:lpstr>Improving the Reliability of  Chip-Off Forensic Analysis of NAND Flash Memory Devices</vt:lpstr>
      <vt:lpstr>Brief Summary of the Paper</vt:lpstr>
      <vt:lpstr>Talk Outline</vt:lpstr>
      <vt:lpstr>Talk Outline</vt:lpstr>
      <vt:lpstr>MLC NAND Flash Memory Cell Operation</vt:lpstr>
      <vt:lpstr>MLC NAND Cell Vth Distribution</vt:lpstr>
      <vt:lpstr>Retention Error on MLC NAND Flash Cell</vt:lpstr>
      <vt:lpstr>NAND Flash Cell Degradation</vt:lpstr>
      <vt:lpstr>NAND Flash Error Sources During Chip-off</vt:lpstr>
      <vt:lpstr>Error Correction Codes (ECC)</vt:lpstr>
      <vt:lpstr>Talk Outline</vt:lpstr>
      <vt:lpstr>Testing Environment</vt:lpstr>
      <vt:lpstr>Testing Methodology: Retention Error Evaluation</vt:lpstr>
      <vt:lpstr>Experimental Result: Retention Error: Chip A</vt:lpstr>
      <vt:lpstr>Experimental Result:  Retention Error: Chip B</vt:lpstr>
      <vt:lpstr>Testing Methodology:  Thermal Effect Evaluation</vt:lpstr>
      <vt:lpstr>Experimental Result: Errors Introduced by Heat (Chip A)</vt:lpstr>
      <vt:lpstr>Experimental Result: Errors Introduced by Heat (Chip B)</vt:lpstr>
      <vt:lpstr>Experimental Result:  Uncorrectable Errors after Baking</vt:lpstr>
      <vt:lpstr>Talk Outline</vt:lpstr>
      <vt:lpstr>Read-Retry Mechanism</vt:lpstr>
      <vt:lpstr>Testing Methodology: Read-Retry Evaluation</vt:lpstr>
      <vt:lpstr>Experimental Result:  Error Reduction with Read-Retry</vt:lpstr>
      <vt:lpstr>Uncorrectable Error Reduction  by Read-Retry</vt:lpstr>
      <vt:lpstr>Conclusions and Recommendations</vt:lpstr>
      <vt:lpstr>Improving the Reliability of  Chip-Off Forensic Analysis of NAND Flash Memory Devices</vt:lpstr>
      <vt:lpstr>Additional Slides</vt:lpstr>
      <vt:lpstr>NAND Flash Memory Organization</vt:lpstr>
      <vt:lpstr>Retention Error over P/E Cycles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K</dc:creator>
  <cp:lastModifiedBy>K K</cp:lastModifiedBy>
  <cp:revision>334</cp:revision>
  <cp:lastPrinted>2017-03-16T20:30:52Z</cp:lastPrinted>
  <dcterms:created xsi:type="dcterms:W3CDTF">2016-12-12T19:55:25Z</dcterms:created>
  <dcterms:modified xsi:type="dcterms:W3CDTF">2017-04-22T15:18:51Z</dcterms:modified>
</cp:coreProperties>
</file>