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image/unknown"/>
  <Default Extension="png" ContentType="image/pn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409" r:id="rId2"/>
    <p:sldId id="464" r:id="rId3"/>
    <p:sldId id="465" r:id="rId4"/>
    <p:sldId id="328" r:id="rId5"/>
    <p:sldId id="375" r:id="rId6"/>
    <p:sldId id="377" r:id="rId7"/>
    <p:sldId id="392" r:id="rId8"/>
    <p:sldId id="466" r:id="rId9"/>
    <p:sldId id="411" r:id="rId10"/>
    <p:sldId id="413" r:id="rId11"/>
    <p:sldId id="387" r:id="rId12"/>
    <p:sldId id="418" r:id="rId13"/>
    <p:sldId id="467" r:id="rId14"/>
    <p:sldId id="414" r:id="rId15"/>
    <p:sldId id="380" r:id="rId16"/>
    <p:sldId id="381" r:id="rId17"/>
    <p:sldId id="489" r:id="rId18"/>
    <p:sldId id="440" r:id="rId19"/>
    <p:sldId id="420" r:id="rId20"/>
    <p:sldId id="426" r:id="rId21"/>
    <p:sldId id="441" r:id="rId22"/>
    <p:sldId id="395" r:id="rId23"/>
    <p:sldId id="455" r:id="rId24"/>
    <p:sldId id="468" r:id="rId25"/>
    <p:sldId id="442" r:id="rId26"/>
    <p:sldId id="443" r:id="rId27"/>
    <p:sldId id="447" r:id="rId28"/>
    <p:sldId id="458" r:id="rId29"/>
    <p:sldId id="403" r:id="rId30"/>
    <p:sldId id="460" r:id="rId31"/>
    <p:sldId id="490" r:id="rId32"/>
    <p:sldId id="435" r:id="rId33"/>
    <p:sldId id="452" r:id="rId34"/>
    <p:sldId id="469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510" r:id="rId51"/>
    <p:sldId id="51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36"/>
    <a:srgbClr val="004DD6"/>
    <a:srgbClr val="1F4E79"/>
    <a:srgbClr val="FFFFFF"/>
    <a:srgbClr val="D6D6D6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2" autoAdjust="0"/>
    <p:restoredTop sz="56731"/>
  </p:normalViewPr>
  <p:slideViewPr>
    <p:cSldViewPr snapToGrid="0">
      <p:cViewPr>
        <p:scale>
          <a:sx n="80" d="100"/>
          <a:sy n="80" d="100"/>
        </p:scale>
        <p:origin x="20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/Users/kevincha/Dropbox/volt_scaling/paper_figs/kevin_spice_plots_10_29_16.xlsx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//Users/kevincha/Dropbox/volt_scaling/paper_figs/kevin_spice_plots_10_29_16.xlsx" TargetMode="Externa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kevincha/Dropbox/volt_scaling/paper_figs/kevin_spice_plots_10_29_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kevincha/Dropbox/volt_scaling/paper_figs/kevin_spice_plots_10_29_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127296587926"/>
          <c:y val="0.0740161125692622"/>
          <c:w val="0.711428258967629"/>
          <c:h val="0.619279598661316"/>
        </c:manualLayout>
      </c:layout>
      <c:scatterChart>
        <c:scatterStyle val="lineMarker"/>
        <c:varyColors val="0"/>
        <c:ser>
          <c:idx val="0"/>
          <c:order val="0"/>
          <c:tx>
            <c:strRef>
              <c:f>combine!$X$11</c:f>
              <c:strCache>
                <c:ptCount val="1"/>
                <c:pt idx="0">
                  <c:v>Activate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combine!$W$12:$W$16</c:f>
              <c:numCache>
                <c:formatCode>General</c:formatCode>
                <c:ptCount val="5"/>
                <c:pt idx="0">
                  <c:v>1.35</c:v>
                </c:pt>
                <c:pt idx="1">
                  <c:v>1.2</c:v>
                </c:pt>
                <c:pt idx="2">
                  <c:v>1.1</c:v>
                </c:pt>
                <c:pt idx="3">
                  <c:v>1.0</c:v>
                </c:pt>
                <c:pt idx="4">
                  <c:v>0.9</c:v>
                </c:pt>
              </c:numCache>
            </c:numRef>
          </c:xVal>
          <c:yVal>
            <c:numRef>
              <c:f>combine!$X$12:$X$16</c:f>
              <c:numCache>
                <c:formatCode>0.000</c:formatCode>
                <c:ptCount val="5"/>
                <c:pt idx="0">
                  <c:v>8.608939178618001</c:v>
                </c:pt>
                <c:pt idx="1">
                  <c:v>8.938205086210166</c:v>
                </c:pt>
                <c:pt idx="2">
                  <c:v>10.0798331457123</c:v>
                </c:pt>
                <c:pt idx="3">
                  <c:v>12.08538337157091</c:v>
                </c:pt>
                <c:pt idx="4">
                  <c:v>16.17661697813918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combine!$Y$11</c:f>
              <c:strCache>
                <c:ptCount val="1"/>
                <c:pt idx="0">
                  <c:v>Precharge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combine!$W$12:$W$16</c:f>
              <c:numCache>
                <c:formatCode>General</c:formatCode>
                <c:ptCount val="5"/>
                <c:pt idx="0">
                  <c:v>1.35</c:v>
                </c:pt>
                <c:pt idx="1">
                  <c:v>1.2</c:v>
                </c:pt>
                <c:pt idx="2">
                  <c:v>1.1</c:v>
                </c:pt>
                <c:pt idx="3">
                  <c:v>1.0</c:v>
                </c:pt>
                <c:pt idx="4">
                  <c:v>0.9</c:v>
                </c:pt>
              </c:numCache>
            </c:numRef>
          </c:xVal>
          <c:yVal>
            <c:numRef>
              <c:f>combine!$Y$12:$Y$16</c:f>
              <c:numCache>
                <c:formatCode>General</c:formatCode>
                <c:ptCount val="5"/>
                <c:pt idx="0">
                  <c:v>7.389</c:v>
                </c:pt>
                <c:pt idx="1">
                  <c:v>8.496</c:v>
                </c:pt>
                <c:pt idx="2">
                  <c:v>9.916</c:v>
                </c:pt>
                <c:pt idx="3">
                  <c:v>12.711</c:v>
                </c:pt>
                <c:pt idx="4">
                  <c:v>19.572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78360784"/>
        <c:axId val="-978358352"/>
      </c:scatterChart>
      <c:valAx>
        <c:axId val="-978360784"/>
        <c:scaling>
          <c:orientation val="minMax"/>
          <c:max val="1.35"/>
          <c:min val="0.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Supply 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8358352"/>
        <c:crosses val="autoZero"/>
        <c:crossBetween val="midCat"/>
        <c:majorUnit val="0.1"/>
      </c:valAx>
      <c:valAx>
        <c:axId val="-978358352"/>
        <c:scaling>
          <c:orientation val="minMax"/>
          <c:max val="20.0"/>
          <c:min val="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(ns)</a:t>
                </a:r>
              </a:p>
            </c:rich>
          </c:tx>
          <c:layout>
            <c:manualLayout>
              <c:xMode val="edge"/>
              <c:yMode val="edge"/>
              <c:x val="0.0138423117615649"/>
              <c:y val="0.204215843793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8360784"/>
        <c:crosses val="autoZero"/>
        <c:crossBetween val="midCat"/>
        <c:majorUnit val="5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29834294112"/>
          <c:y val="0.00809888338122107"/>
          <c:w val="0.596344461630654"/>
          <c:h val="0.138522062433203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32843832021"/>
          <c:y val="0.110199652752899"/>
          <c:w val="0.769243044619423"/>
          <c:h val="0.54677747468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Sheet1!$B$6:$F$6</c:f>
              <c:numCache>
                <c:formatCode>General</c:formatCode>
                <c:ptCount val="5"/>
                <c:pt idx="0">
                  <c:v>0.9</c:v>
                </c:pt>
                <c:pt idx="1">
                  <c:v>1.0</c:v>
                </c:pt>
                <c:pt idx="2">
                  <c:v>1.1</c:v>
                </c:pt>
                <c:pt idx="3">
                  <c:v>1.2</c:v>
                </c:pt>
                <c:pt idx="4">
                  <c:v>1.3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-19.7</c:v>
                </c:pt>
                <c:pt idx="1">
                  <c:v>-9.0</c:v>
                </c:pt>
                <c:pt idx="2">
                  <c:v>-4.5</c:v>
                </c:pt>
                <c:pt idx="3">
                  <c:v>-2.1</c:v>
                </c:pt>
                <c:pt idx="4">
                  <c:v>-0.5</c:v>
                </c:pt>
              </c:numCache>
            </c:numRef>
          </c:val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DRAM Power Savings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numRef>
              <c:f>Sheet1!$B$6:$F$6</c:f>
              <c:numCache>
                <c:formatCode>General</c:formatCode>
                <c:ptCount val="5"/>
                <c:pt idx="0">
                  <c:v>0.9</c:v>
                </c:pt>
                <c:pt idx="1">
                  <c:v>1.0</c:v>
                </c:pt>
                <c:pt idx="2">
                  <c:v>1.1</c:v>
                </c:pt>
                <c:pt idx="3">
                  <c:v>1.2</c:v>
                </c:pt>
                <c:pt idx="4">
                  <c:v>1.3</c:v>
                </c:pt>
              </c:numCache>
            </c:numRef>
          </c:cat>
          <c:val>
            <c:numRef>
              <c:f>Sheet1!$B$8:$F$8</c:f>
              <c:numCache>
                <c:formatCode>General</c:formatCode>
                <c:ptCount val="5"/>
                <c:pt idx="0">
                  <c:v>33.1</c:v>
                </c:pt>
                <c:pt idx="1">
                  <c:v>23.5</c:v>
                </c:pt>
                <c:pt idx="2">
                  <c:v>16.6</c:v>
                </c:pt>
                <c:pt idx="3">
                  <c:v>9.9</c:v>
                </c:pt>
                <c:pt idx="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-978459504"/>
        <c:axId val="-978456112"/>
      </c:barChart>
      <c:catAx>
        <c:axId val="-97845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/>
                  <a:t>Supply 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-978456112"/>
        <c:crosses val="autoZero"/>
        <c:auto val="1"/>
        <c:lblAlgn val="ctr"/>
        <c:lblOffset val="100"/>
        <c:noMultiLvlLbl val="0"/>
      </c:catAx>
      <c:valAx>
        <c:axId val="-978456112"/>
        <c:scaling>
          <c:orientation val="minMax"/>
          <c:min val="-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 smtClean="0"/>
                  <a:t>Improvement Over Nominal</a:t>
                </a:r>
                <a:r>
                  <a:rPr lang="en-US" baseline="0" smtClean="0"/>
                  <a:t> Voltage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32600732600732"/>
              <c:y val="0.0595905946362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-97845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934238989357"/>
          <c:y val="0.00301591386804495"/>
          <c:w val="0.844467854979666"/>
          <c:h val="0.1046444443043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charset="0"/>
              <a:ea typeface="Gill Sans" charset="0"/>
              <a:cs typeface="Gill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789700874168"/>
          <c:y val="0.153964746990063"/>
          <c:w val="0.673997744083642"/>
          <c:h val="0.637265020488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talk_volton_perf!$I$8</c:f>
              <c:strCache>
                <c:ptCount val="1"/>
                <c:pt idx="0">
                  <c:v>MemDVFS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talk_volton_perf!$A$9:$A$10</c:f>
              <c:strCache>
                <c:ptCount val="2"/>
                <c:pt idx="0">
                  <c:v>Low</c:v>
                </c:pt>
                <c:pt idx="1">
                  <c:v>High</c:v>
                </c:pt>
              </c:strCache>
            </c:strRef>
          </c:cat>
          <c:val>
            <c:numRef>
              <c:f>talk_volton_perf!$I$9:$I$10</c:f>
              <c:numCache>
                <c:formatCode>General</c:formatCode>
                <c:ptCount val="2"/>
                <c:pt idx="0">
                  <c:v>1.4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talk_volton_perf!$J$8</c:f>
              <c:strCache>
                <c:ptCount val="1"/>
                <c:pt idx="0">
                  <c:v>Voltron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talk_volton_perf!$A$9:$A$10</c:f>
              <c:strCache>
                <c:ptCount val="2"/>
                <c:pt idx="0">
                  <c:v>Low</c:v>
                </c:pt>
                <c:pt idx="1">
                  <c:v>High</c:v>
                </c:pt>
              </c:strCache>
            </c:strRef>
          </c:cat>
          <c:val>
            <c:numRef>
              <c:f>talk_volton_perf!$J$9:$J$10</c:f>
              <c:numCache>
                <c:formatCode>General</c:formatCode>
                <c:ptCount val="2"/>
                <c:pt idx="0">
                  <c:v>3.2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-977952480"/>
        <c:axId val="-1018382496"/>
      </c:barChart>
      <c:catAx>
        <c:axId val="-977952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/>
                  <a:t>Memory Intensity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-1018382496"/>
        <c:crosses val="autoZero"/>
        <c:auto val="1"/>
        <c:lblAlgn val="ctr"/>
        <c:lblOffset val="100"/>
        <c:noMultiLvlLbl val="0"/>
      </c:catAx>
      <c:valAx>
        <c:axId val="-1018382496"/>
        <c:scaling>
          <c:orientation val="minMax"/>
          <c:max val="8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/>
                  <a:t>CPU+DRAM </a:t>
                </a:r>
                <a:br>
                  <a:rPr lang="en-US"/>
                </a:br>
                <a:r>
                  <a:rPr lang="en-US"/>
                  <a:t>Energy Savings (%)</a:t>
                </a:r>
              </a:p>
            </c:rich>
          </c:tx>
          <c:layout>
            <c:manualLayout>
              <c:xMode val="edge"/>
              <c:yMode val="edge"/>
              <c:x val="0.00112904275395328"/>
              <c:y val="0.258291659772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-977952480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851586733476"/>
          <c:y val="0.00993916860516045"/>
          <c:w val="0.68168768726918"/>
          <c:h val="0.0988356602483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charset="0"/>
              <a:ea typeface="Gill Sans" charset="0"/>
              <a:cs typeface="Gill Sans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885121461858"/>
          <c:y val="0.127499777744139"/>
          <c:w val="0.683902566866991"/>
          <c:h val="0.64972456291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talk_volton_perf!$E$8</c:f>
              <c:strCache>
                <c:ptCount val="1"/>
                <c:pt idx="0">
                  <c:v>MemDVFS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talk_volton_perf!$A$9:$A$10</c:f>
              <c:strCache>
                <c:ptCount val="2"/>
                <c:pt idx="0">
                  <c:v>Low</c:v>
                </c:pt>
                <c:pt idx="1">
                  <c:v>High</c:v>
                </c:pt>
              </c:strCache>
            </c:strRef>
          </c:cat>
          <c:val>
            <c:numRef>
              <c:f>talk_volton_perf!$E$9:$E$10</c:f>
              <c:numCache>
                <c:formatCode>General</c:formatCode>
                <c:ptCount val="2"/>
                <c:pt idx="0">
                  <c:v>-2.7</c:v>
                </c:pt>
                <c:pt idx="1">
                  <c:v>-2.1</c:v>
                </c:pt>
              </c:numCache>
            </c:numRef>
          </c:val>
        </c:ser>
        <c:ser>
          <c:idx val="1"/>
          <c:order val="1"/>
          <c:tx>
            <c:strRef>
              <c:f>talk_volton_perf!$F$8</c:f>
              <c:strCache>
                <c:ptCount val="1"/>
                <c:pt idx="0">
                  <c:v>Voltron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talk_volton_perf!$A$9:$A$10</c:f>
              <c:strCache>
                <c:ptCount val="2"/>
                <c:pt idx="0">
                  <c:v>Low</c:v>
                </c:pt>
                <c:pt idx="1">
                  <c:v>High</c:v>
                </c:pt>
              </c:strCache>
            </c:strRef>
          </c:cat>
          <c:val>
            <c:numRef>
              <c:f>talk_volton_perf!$F$9:$F$10</c:f>
              <c:numCache>
                <c:formatCode>General</c:formatCode>
                <c:ptCount val="2"/>
                <c:pt idx="0">
                  <c:v>-1.6</c:v>
                </c:pt>
                <c:pt idx="1">
                  <c:v>-1.8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-978135488"/>
        <c:axId val="-978140752"/>
      </c:barChart>
      <c:catAx>
        <c:axId val="-978135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/>
                  <a:t>Memory Intensity</a:t>
                </a:r>
              </a:p>
            </c:rich>
          </c:tx>
          <c:layout>
            <c:manualLayout>
              <c:xMode val="edge"/>
              <c:yMode val="edge"/>
              <c:x val="0.315198209713653"/>
              <c:y val="0.8786917499425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-978140752"/>
        <c:crosses val="autoZero"/>
        <c:auto val="1"/>
        <c:lblAlgn val="ctr"/>
        <c:lblOffset val="100"/>
        <c:noMultiLvlLbl val="0"/>
      </c:catAx>
      <c:valAx>
        <c:axId val="-978140752"/>
        <c:scaling>
          <c:orientation val="minMax"/>
          <c:max val="0.0"/>
          <c:min val="-6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 smtClean="0"/>
                  <a:t>Performance Loss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332173863461895"/>
              <c:y val="0.17071152310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-978135488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08DE-81FC-409A-9419-F203D052535F}" type="datetimeFigureOut">
              <a:rPr lang="en-US" smtClean="0"/>
              <a:t>6/20/17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E4A-0C21-4AC7-A29F-491DBFD0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9C2D-02FE-4C64-AD33-18B082577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0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4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6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1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7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8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44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8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5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32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6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5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3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47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6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0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7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55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2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8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1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9C2D-02FE-4C64-AD33-18B082577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452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8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this observation,</a:t>
            </a:r>
            <a:r>
              <a:rPr lang="en-US" baseline="0" dirty="0" smtClean="0"/>
              <a:t> we build a performance model to predict perf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r>
              <a:rPr lang="en-US" baseline="0" dirty="0" smtClean="0"/>
              <a:t>With this model, there are different ways to make a decision on how to select a voltage.</a:t>
            </a:r>
          </a:p>
          <a:p>
            <a:r>
              <a:rPr lang="en-US" baseline="0" dirty="0" smtClean="0"/>
              <a:t>For example, if the user specifies a 5% loss target for Voltron, Voltron would iteratively go through different voltage levels and select the minimum that it predict would not incur a performance loss greater than the target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policy is to select the minimum voltage that does not exceed a performance loss target specified by the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1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9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C4E2-6E65-4B38-A9F0-2491CD0222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2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4A0BD-C698-4141-B404-5A877B3AA9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4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FC6B9-10FF-4561-B52B-0EFAB655D0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06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066800"/>
            <a:ext cx="8534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safar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1" y="6538912"/>
            <a:ext cx="981199" cy="28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95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2EE5E-49E3-41BC-B690-56250386BB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3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F18D-3D7C-411A-A3D5-BE9D715C217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3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761C9-07B9-4029-8A9C-6B9D4FE4DEC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F76E-CE6C-410C-8FDC-D0091C24DEF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66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5B8DD-F4B6-4735-BE3E-A30AC9916A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1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FB2D7-3DDB-4FFD-8B82-F323B81C51B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56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11807-3D87-4FB5-A3F7-954D5D4F8EE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6C65B-3C59-4ED5-9C7F-730621DD07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s://github.com/CMU-SAFARI/DRAM-Voltage-Stud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2.png"/><Relationship Id="rId5" Type="http://schemas.openxmlformats.org/officeDocument/2006/relationships/hyperlink" Target="https://github.com/CMU-SAFARI/DRAM-Voltage-Stud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4" Type="http://schemas.openxmlformats.org/officeDocument/2006/relationships/image" Target="../media/image16.bin"/><Relationship Id="rId5" Type="http://schemas.openxmlformats.org/officeDocument/2006/relationships/image" Target="../media/image17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4" Type="http://schemas.openxmlformats.org/officeDocument/2006/relationships/image" Target="../media/image16.bin"/><Relationship Id="rId5" Type="http://schemas.openxmlformats.org/officeDocument/2006/relationships/image" Target="../media/image17.bin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DRAM-Voltage-Study" TargetMode="External"/><Relationship Id="rId4" Type="http://schemas.openxmlformats.org/officeDocument/2006/relationships/hyperlink" Target="https://github.com/CMU-SAFARI/ramula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9048"/>
            <a:ext cx="9144000" cy="20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9144000" cy="3547312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endParaRPr lang="en-US" sz="44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912589"/>
            <a:ext cx="9144000" cy="1847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Understanding </a:t>
            </a:r>
            <a:r>
              <a:rPr lang="en-US" sz="3600" b="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Reduced-Voltage Operation in Modern DRAM Devices</a:t>
            </a:r>
            <a:endParaRPr lang="en-US" sz="2800" b="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266700" y="3467027"/>
            <a:ext cx="8610600" cy="7017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Kevin Chang</a:t>
            </a:r>
            <a:r>
              <a:rPr lang="en-US" sz="2000" baseline="30000" dirty="0">
                <a:solidFill>
                  <a:schemeClr val="tx1"/>
                </a:solidFill>
              </a:rPr>
              <a:t>†</a:t>
            </a:r>
            <a:r>
              <a:rPr lang="en-US" sz="3600" b="1" i="1" dirty="0" smtClean="0">
                <a:solidFill>
                  <a:srgbClr val="7FDBFF"/>
                </a:solidFill>
              </a:rPr>
              <a:t> </a:t>
            </a:r>
            <a:endParaRPr lang="en-US" sz="2800" b="1" dirty="0">
              <a:solidFill>
                <a:srgbClr val="7FDBFF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" y="3561153"/>
            <a:ext cx="9144000" cy="22094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A.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Giray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Yaglikci</a:t>
            </a:r>
            <a:r>
              <a:rPr lang="en-US" sz="1800" baseline="30000" dirty="0" smtClean="0"/>
              <a:t>†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Saugata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Ghose</a:t>
            </a:r>
            <a:r>
              <a:rPr lang="en-US" sz="1800" baseline="30000" dirty="0" smtClean="0"/>
              <a:t>†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</a:t>
            </a:r>
            <a:r>
              <a:rPr lang="en-US" sz="2000" spc="1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Aditya Agrawal</a:t>
            </a:r>
            <a:r>
              <a:rPr lang="en-US" sz="2000" baseline="30000" dirty="0" smtClean="0">
                <a:latin typeface="+mn-lt"/>
                <a:ea typeface="Gill Sans MT Ext Condensed Bold" charset="0"/>
                <a:cs typeface="Gill Sans MT Ext Condensed Bold" charset="0"/>
              </a:rPr>
              <a:t>*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Niladrish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Chatterjee</a:t>
            </a:r>
            <a:r>
              <a:rPr lang="en-US" sz="2000" baseline="30000" dirty="0">
                <a:ea typeface="Gill Sans MT Ext Condensed Bold" charset="0"/>
                <a:cs typeface="Gill Sans MT Ext Condensed Bold" charset="0"/>
              </a:rPr>
              <a:t>*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</a:t>
            </a:r>
            <a:r>
              <a:rPr lang="en-US" sz="2000" spc="1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br>
              <a:rPr lang="en-US" sz="2000" spc="100" dirty="0" smtClean="0">
                <a:latin typeface="+mn-lt"/>
                <a:ea typeface="Gill Sans MT Ext Condensed Bold" charset="0"/>
                <a:cs typeface="Gill Sans MT Ext Condensed Bold" charset="0"/>
              </a:rPr>
            </a:b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Abhijith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Kashyap</a:t>
            </a:r>
            <a:r>
              <a:rPr lang="en-US" sz="1800" baseline="30000" dirty="0"/>
              <a:t>†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</a:t>
            </a:r>
            <a:r>
              <a:rPr lang="en-US" sz="2000" dirty="0" err="1">
                <a:latin typeface="+mn-lt"/>
                <a:ea typeface="Gill Sans MT Ext Condensed Bold" charset="0"/>
                <a:cs typeface="Gill Sans MT Ext Condensed Bold" charset="0"/>
              </a:rPr>
              <a:t>Donghyuk</a:t>
            </a:r>
            <a:r>
              <a:rPr lang="en-US" sz="2000" dirty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Lee</a:t>
            </a:r>
            <a:r>
              <a:rPr lang="en-US" sz="2000" baseline="30000" dirty="0">
                <a:ea typeface="Gill Sans MT Ext Condensed Bold" charset="0"/>
                <a:cs typeface="Gill Sans MT Ext Condensed Bold" charset="0"/>
              </a:rPr>
              <a:t>*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Mike O’Connor</a:t>
            </a:r>
            <a:r>
              <a:rPr lang="en-US" sz="2000" baseline="30000" dirty="0">
                <a:ea typeface="Gill Sans MT Ext Condensed Bold" charset="0"/>
                <a:cs typeface="Gill Sans MT Ext Condensed Bold" charset="0"/>
              </a:rPr>
              <a:t>*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Hasan Hassan</a:t>
            </a:r>
            <a:r>
              <a:rPr lang="en-US" sz="1800" baseline="30000" dirty="0"/>
              <a:t>‡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Onur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Mutlu</a:t>
            </a:r>
            <a:r>
              <a:rPr lang="en-US" sz="1800" baseline="30000" dirty="0" smtClean="0"/>
              <a:t>†‡</a:t>
            </a:r>
            <a:endParaRPr lang="en-US" sz="2000" baseline="30000" dirty="0">
              <a:latin typeface="+mn-lt"/>
              <a:ea typeface="Gill Sans MT Ext Condensed Bold" charset="0"/>
              <a:cs typeface="Gill Sans MT Ext Condensed Bold" charset="0"/>
            </a:endParaRPr>
          </a:p>
          <a:p>
            <a:pPr>
              <a:lnSpc>
                <a:spcPct val="70000"/>
              </a:lnSpc>
            </a:pPr>
            <a:endParaRPr lang="en-US" sz="2000" dirty="0">
              <a:latin typeface="+mn-lt"/>
              <a:ea typeface="Gill Sans MT Ext Condensed Bold" charset="0"/>
              <a:cs typeface="Gill Sans MT Ext Condensed Bol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1" y="5239894"/>
            <a:ext cx="1689003" cy="10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4"/>
          <p:cNvSpPr txBox="1">
            <a:spLocks/>
          </p:cNvSpPr>
          <p:nvPr/>
        </p:nvSpPr>
        <p:spPr>
          <a:xfrm>
            <a:off x="0" y="2314027"/>
            <a:ext cx="9144000" cy="701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Experimental Characterization, Analysis, and Mechanisms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8336" r="18132" b="7593"/>
          <a:stretch/>
        </p:blipFill>
        <p:spPr>
          <a:xfrm>
            <a:off x="5106945" y="5269454"/>
            <a:ext cx="1013325" cy="810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0" y="5245755"/>
            <a:ext cx="1830370" cy="731520"/>
          </a:xfrm>
          <a:prstGeom prst="rect">
            <a:avLst/>
          </a:prstGeom>
        </p:spPr>
      </p:pic>
      <p:pic>
        <p:nvPicPr>
          <p:cNvPr id="17" name="Picture 4" descr="safar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075" y="5436050"/>
            <a:ext cx="1651000" cy="47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0319" y="511024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2876" y="517219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534513" y="520427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‡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5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304799" y="1203588"/>
            <a:ext cx="2070875" cy="950976"/>
          </a:xfrm>
          <a:prstGeom prst="rect">
            <a:avLst/>
          </a:prstGeom>
        </p:spPr>
      </p:pic>
      <p:grpSp>
        <p:nvGrpSpPr>
          <p:cNvPr id="10" name="chip boundary"/>
          <p:cNvGrpSpPr/>
          <p:nvPr/>
        </p:nvGrpSpPr>
        <p:grpSpPr>
          <a:xfrm>
            <a:off x="105057" y="1908858"/>
            <a:ext cx="3953214" cy="4043055"/>
            <a:chOff x="105057" y="1908858"/>
            <a:chExt cx="3953214" cy="4043055"/>
          </a:xfrm>
        </p:grpSpPr>
        <p:sp>
          <p:nvSpPr>
            <p:cNvPr id="207" name="Rounded Rectangle 206"/>
            <p:cNvSpPr/>
            <p:nvPr/>
          </p:nvSpPr>
          <p:spPr>
            <a:xfrm>
              <a:off x="105057" y="3046750"/>
              <a:ext cx="3953214" cy="2905163"/>
            </a:xfrm>
            <a:prstGeom prst="roundRect">
              <a:avLst>
                <a:gd name="adj" fmla="val 3605"/>
              </a:avLst>
            </a:prstGeom>
            <a:solidFill>
              <a:srgbClr val="EBE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Arrow Connector 219"/>
            <p:cNvCxnSpPr>
              <a:stCxn id="25" idx="2"/>
            </p:cNvCxnSpPr>
            <p:nvPr/>
          </p:nvCxnSpPr>
          <p:spPr>
            <a:xfrm>
              <a:off x="1029253" y="1908858"/>
              <a:ext cx="486240" cy="1087831"/>
            </a:xfrm>
            <a:prstGeom prst="straightConnector1">
              <a:avLst/>
            </a:prstGeom>
            <a:ln w="34925" cap="rnd">
              <a:solidFill>
                <a:schemeClr val="tx1">
                  <a:lumMod val="50000"/>
                  <a:lumOff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Chip Internals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5" name="chip_highlight"/>
          <p:cNvSpPr/>
          <p:nvPr/>
        </p:nvSpPr>
        <p:spPr>
          <a:xfrm>
            <a:off x="833166" y="1356815"/>
            <a:ext cx="392174" cy="5520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peripheral"/>
          <p:cNvGrpSpPr/>
          <p:nvPr/>
        </p:nvGrpSpPr>
        <p:grpSpPr>
          <a:xfrm>
            <a:off x="257406" y="3036425"/>
            <a:ext cx="1576329" cy="2425312"/>
            <a:chOff x="2573911" y="2371947"/>
            <a:chExt cx="1576329" cy="2425312"/>
          </a:xfrm>
        </p:grpSpPr>
        <p:sp>
          <p:nvSpPr>
            <p:cNvPr id="14" name="Rounded Rectangle 13"/>
            <p:cNvSpPr/>
            <p:nvPr/>
          </p:nvSpPr>
          <p:spPr>
            <a:xfrm>
              <a:off x="2734330" y="3525097"/>
              <a:ext cx="1232086" cy="662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Control</a:t>
              </a:r>
              <a:br>
                <a:rPr lang="en-US" sz="2000" b="1" dirty="0" smtClean="0"/>
              </a:br>
              <a:r>
                <a:rPr lang="en-US" sz="2000" b="1" dirty="0" smtClean="0"/>
                <a:t>Logic</a:t>
              </a:r>
              <a:endParaRPr lang="en-US" sz="20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25100" y="4420307"/>
              <a:ext cx="1241315" cy="3769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I/O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73911" y="2371947"/>
              <a:ext cx="15763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Peripheral</a:t>
              </a:r>
              <a:br>
                <a:rPr lang="en-US" sz="2400" b="1" i="1" dirty="0" smtClean="0"/>
              </a:br>
              <a:r>
                <a:rPr lang="en-US" sz="2400" b="1" i="1" dirty="0" smtClean="0"/>
                <a:t>Circuitry</a:t>
              </a:r>
              <a:endParaRPr lang="en-US" sz="2400" b="1" i="1" dirty="0"/>
            </a:p>
          </p:txBody>
        </p:sp>
      </p:grpSp>
      <p:grpSp>
        <p:nvGrpSpPr>
          <p:cNvPr id="129" name="bitlines"/>
          <p:cNvGrpSpPr/>
          <p:nvPr/>
        </p:nvGrpSpPr>
        <p:grpSpPr>
          <a:xfrm>
            <a:off x="5460079" y="2328592"/>
            <a:ext cx="2226118" cy="2601233"/>
            <a:chOff x="1227093" y="1405824"/>
            <a:chExt cx="2226118" cy="2601233"/>
          </a:xfrm>
        </p:grpSpPr>
        <p:cxnSp>
          <p:nvCxnSpPr>
            <p:cNvPr id="130" name="Straight Connector 129"/>
            <p:cNvCxnSpPr/>
            <p:nvPr/>
          </p:nvCxnSpPr>
          <p:spPr>
            <a:xfrm flipH="1">
              <a:off x="1227093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 flipH="1">
              <a:off x="1969132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 flipH="1">
              <a:off x="2711171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 flipH="1">
              <a:off x="3453210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2305028" y="1405824"/>
              <a:ext cx="764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Bitline</a:t>
              </a:r>
            </a:p>
          </p:txBody>
        </p:sp>
      </p:grpSp>
      <p:grpSp>
        <p:nvGrpSpPr>
          <p:cNvPr id="135" name="rowbuffer"/>
          <p:cNvGrpSpPr/>
          <p:nvPr/>
        </p:nvGrpSpPr>
        <p:grpSpPr>
          <a:xfrm>
            <a:off x="5277200" y="4733645"/>
            <a:ext cx="2591877" cy="1587600"/>
            <a:chOff x="1044214" y="3810877"/>
            <a:chExt cx="2591877" cy="1587600"/>
          </a:xfrm>
        </p:grpSpPr>
        <p:sp>
          <p:nvSpPr>
            <p:cNvPr id="136" name="Rounded Rectangle 135"/>
            <p:cNvSpPr/>
            <p:nvPr/>
          </p:nvSpPr>
          <p:spPr>
            <a:xfrm>
              <a:off x="1044214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786253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2528292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270331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9974" y="4567480"/>
              <a:ext cx="2167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Sense amplifiers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prstClr val="black"/>
                  </a:solidFill>
                  <a:latin typeface="+mj-lt"/>
                </a:rPr>
                <a:t>(row buffer)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43" name="wordlines"/>
          <p:cNvGrpSpPr/>
          <p:nvPr/>
        </p:nvGrpSpPr>
        <p:grpSpPr>
          <a:xfrm>
            <a:off x="5092897" y="3103066"/>
            <a:ext cx="4040611" cy="1332810"/>
            <a:chOff x="859911" y="2180298"/>
            <a:chExt cx="4040611" cy="133281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859911" y="2180298"/>
              <a:ext cx="3018943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861334" y="262456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861335" y="306883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861335" y="3513108"/>
              <a:ext cx="3016102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9" name="TextBox 148"/>
            <p:cNvSpPr txBox="1"/>
            <p:nvPr/>
          </p:nvSpPr>
          <p:spPr>
            <a:xfrm>
              <a:off x="3834204" y="2370994"/>
              <a:ext cx="1066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Wordline</a:t>
              </a:r>
            </a:p>
          </p:txBody>
        </p:sp>
      </p:grpSp>
      <p:grpSp>
        <p:nvGrpSpPr>
          <p:cNvPr id="150" name="subarray cells"/>
          <p:cNvGrpSpPr/>
          <p:nvPr/>
        </p:nvGrpSpPr>
        <p:grpSpPr>
          <a:xfrm>
            <a:off x="5277200" y="2912558"/>
            <a:ext cx="2591877" cy="1698570"/>
            <a:chOff x="1044214" y="1989790"/>
            <a:chExt cx="2591877" cy="1698570"/>
          </a:xfrm>
        </p:grpSpPr>
        <p:sp>
          <p:nvSpPr>
            <p:cNvPr id="151" name="Oval 150"/>
            <p:cNvSpPr/>
            <p:nvPr/>
          </p:nvSpPr>
          <p:spPr>
            <a:xfrm>
              <a:off x="1044214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1044214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044214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1044214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786253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786253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1786253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786253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2528292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528292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528292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528292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270331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3270331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270331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270331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68" name="dram cell"/>
          <p:cNvGrpSpPr/>
          <p:nvPr/>
        </p:nvGrpSpPr>
        <p:grpSpPr>
          <a:xfrm>
            <a:off x="7437148" y="1069452"/>
            <a:ext cx="1868856" cy="2033614"/>
            <a:chOff x="243760" y="793549"/>
            <a:chExt cx="1868856" cy="2033614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302176" y="1130973"/>
              <a:ext cx="1004603" cy="1004603"/>
            </a:xfrm>
            <a:prstGeom prst="ellipse">
              <a:avLst/>
            </a:prstGeom>
            <a:solidFill>
              <a:schemeClr val="bg1">
                <a:lumMod val="95000"/>
                <a:alpha val="89000"/>
              </a:scheme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38174" y="793549"/>
              <a:ext cx="1774442" cy="2033614"/>
              <a:chOff x="338174" y="793549"/>
              <a:chExt cx="1774442" cy="2033614"/>
            </a:xfrm>
          </p:grpSpPr>
          <p:sp>
            <p:nvSpPr>
              <p:cNvPr id="190" name="Subarray-text"/>
              <p:cNvSpPr txBox="1"/>
              <p:nvPr/>
            </p:nvSpPr>
            <p:spPr>
              <a:xfrm>
                <a:off x="338174" y="793549"/>
                <a:ext cx="1774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kern="0" dirty="0" smtClean="0">
                    <a:solidFill>
                      <a:prstClr val="black"/>
                    </a:solidFill>
                  </a:rPr>
                  <a:t>DRAM Cell</a:t>
                </a:r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1" name="Straight Arrow Connector 190"/>
              <p:cNvCxnSpPr/>
              <p:nvPr/>
            </p:nvCxnSpPr>
            <p:spPr>
              <a:xfrm flipH="1">
                <a:off x="487650" y="1984036"/>
                <a:ext cx="372261" cy="843127"/>
              </a:xfrm>
              <a:prstGeom prst="straightConnector1">
                <a:avLst/>
              </a:prstGeom>
              <a:ln w="19050" cap="flat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243760" y="1019779"/>
              <a:ext cx="1030837" cy="1047755"/>
              <a:chOff x="6794502" y="899797"/>
              <a:chExt cx="1663698" cy="1691003"/>
            </a:xfrm>
          </p:grpSpPr>
          <p:cxnSp>
            <p:nvCxnSpPr>
              <p:cNvPr id="172" name="Straight Arrow Connector 171"/>
              <p:cNvCxnSpPr/>
              <p:nvPr/>
            </p:nvCxnSpPr>
            <p:spPr>
              <a:xfrm flipH="1">
                <a:off x="6794502" y="1287153"/>
                <a:ext cx="1663698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/>
            </p:nvGrpSpPr>
            <p:grpSpPr>
              <a:xfrm>
                <a:off x="6988345" y="1301115"/>
                <a:ext cx="1241256" cy="1289685"/>
                <a:chOff x="3145581" y="1582420"/>
                <a:chExt cx="1482167" cy="1615192"/>
              </a:xfrm>
            </p:grpSpPr>
            <p:cxnSp>
              <p:nvCxnSpPr>
                <p:cNvPr id="175" name="Straight Arrow Connector 174"/>
                <p:cNvCxnSpPr/>
                <p:nvPr/>
              </p:nvCxnSpPr>
              <p:spPr>
                <a:xfrm>
                  <a:off x="4399148" y="2917386"/>
                  <a:ext cx="0" cy="28022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med"/>
                  <a:tailEnd type="triangl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/>
                <p:nvPr/>
              </p:nvCxnSpPr>
              <p:spPr>
                <a:xfrm flipH="1">
                  <a:off x="4170550" y="2802737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 flipV="1">
                  <a:off x="4399148" y="2802738"/>
                  <a:ext cx="0" cy="114648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/>
                <p:nvPr/>
              </p:nvCxnSpPr>
              <p:spPr>
                <a:xfrm flipV="1">
                  <a:off x="3689709" y="1737098"/>
                  <a:ext cx="0" cy="137012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3469196" y="1880461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H="1" flipV="1">
                  <a:off x="3908674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3469196" y="1978413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/>
                <p:nvPr/>
              </p:nvCxnSpPr>
              <p:spPr>
                <a:xfrm>
                  <a:off x="3908674" y="2207013"/>
                  <a:ext cx="170121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/>
                <p:nvPr/>
              </p:nvCxnSpPr>
              <p:spPr>
                <a:xfrm>
                  <a:off x="3299074" y="2207013"/>
                  <a:ext cx="170122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/>
                <p:nvPr/>
              </p:nvCxnSpPr>
              <p:spPr>
                <a:xfrm flipH="1" flipV="1">
                  <a:off x="3469195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>
                  <a:off x="3689709" y="1582420"/>
                  <a:ext cx="1" cy="176039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flipH="1" flipV="1">
                  <a:off x="3145581" y="2207013"/>
                  <a:ext cx="153494" cy="1293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 flipV="1">
                  <a:off x="4399148" y="2319211"/>
                  <a:ext cx="0" cy="133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/>
                <p:nvPr/>
              </p:nvCxnSpPr>
              <p:spPr>
                <a:xfrm flipH="1">
                  <a:off x="4170550" y="2452811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Elbow Connector 188"/>
                <p:cNvCxnSpPr/>
                <p:nvPr/>
              </p:nvCxnSpPr>
              <p:spPr>
                <a:xfrm rot="10800000">
                  <a:off x="3995269" y="2207015"/>
                  <a:ext cx="403880" cy="228599"/>
                </a:xfrm>
                <a:prstGeom prst="bentConnector3">
                  <a:avLst>
                    <a:gd name="adj1" fmla="val -825"/>
                  </a:avLst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Straight Arrow Connector 173"/>
              <p:cNvCxnSpPr/>
              <p:nvPr/>
            </p:nvCxnSpPr>
            <p:spPr>
              <a:xfrm flipV="1">
                <a:off x="6988659" y="899797"/>
                <a:ext cx="0" cy="1691003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DRAM array"/>
          <p:cNvGrpSpPr/>
          <p:nvPr/>
        </p:nvGrpSpPr>
        <p:grpSpPr>
          <a:xfrm>
            <a:off x="2013360" y="3032805"/>
            <a:ext cx="1764870" cy="2551252"/>
            <a:chOff x="2013360" y="3032805"/>
            <a:chExt cx="1764870" cy="2551252"/>
          </a:xfrm>
        </p:grpSpPr>
        <p:grpSp>
          <p:nvGrpSpPr>
            <p:cNvPr id="3" name="Group 2"/>
            <p:cNvGrpSpPr/>
            <p:nvPr/>
          </p:nvGrpSpPr>
          <p:grpSpPr>
            <a:xfrm>
              <a:off x="2013360" y="3968188"/>
              <a:ext cx="1764870" cy="1615869"/>
              <a:chOff x="1994891" y="3913443"/>
              <a:chExt cx="1764870" cy="1615869"/>
            </a:xfrm>
          </p:grpSpPr>
          <p:sp>
            <p:nvSpPr>
              <p:cNvPr id="194" name="bank3"/>
              <p:cNvSpPr/>
              <p:nvPr/>
            </p:nvSpPr>
            <p:spPr>
              <a:xfrm>
                <a:off x="2333410" y="3913443"/>
                <a:ext cx="1426351" cy="1256685"/>
              </a:xfrm>
              <a:prstGeom prst="roundRect">
                <a:avLst>
                  <a:gd name="adj" fmla="val 7485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bank2"/>
              <p:cNvSpPr/>
              <p:nvPr/>
            </p:nvSpPr>
            <p:spPr>
              <a:xfrm>
                <a:off x="2162063" y="4055071"/>
                <a:ext cx="1412965" cy="1269931"/>
              </a:xfrm>
              <a:prstGeom prst="roundRect">
                <a:avLst>
                  <a:gd name="adj" fmla="val 7485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6" name="bank"/>
              <p:cNvGrpSpPr/>
              <p:nvPr/>
            </p:nvGrpSpPr>
            <p:grpSpPr>
              <a:xfrm>
                <a:off x="1994891" y="4233664"/>
                <a:ext cx="1414818" cy="1295648"/>
                <a:chOff x="5076854" y="1142999"/>
                <a:chExt cx="3424330" cy="4898283"/>
              </a:xfrm>
            </p:grpSpPr>
            <p:sp>
              <p:nvSpPr>
                <p:cNvPr id="197" name="Rounded Rectangle 196"/>
                <p:cNvSpPr/>
                <p:nvPr/>
              </p:nvSpPr>
              <p:spPr>
                <a:xfrm>
                  <a:off x="5076854" y="1142999"/>
                  <a:ext cx="3379524" cy="4898283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5713334" y="2593447"/>
                  <a:ext cx="2787850" cy="1745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/>
                    <a:t>Bank</a:t>
                  </a:r>
                  <a:endParaRPr lang="en-US" sz="2400" i="1" dirty="0"/>
                </a:p>
              </p:txBody>
            </p:sp>
          </p:grpSp>
        </p:grpSp>
        <p:sp>
          <p:nvSpPr>
            <p:cNvPr id="201" name="TextBox 200"/>
            <p:cNvSpPr txBox="1"/>
            <p:nvPr/>
          </p:nvSpPr>
          <p:spPr>
            <a:xfrm>
              <a:off x="2337825" y="3032805"/>
              <a:ext cx="10983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DRAM</a:t>
              </a:r>
              <a:br>
                <a:rPr lang="en-US" sz="2400" b="1" i="1" dirty="0" smtClean="0"/>
              </a:br>
              <a:r>
                <a:rPr lang="en-US" sz="2400" b="1" i="1" dirty="0" smtClean="0"/>
                <a:t>Array</a:t>
              </a:r>
              <a:endParaRPr lang="en-US" sz="2400" b="1" i="1" dirty="0"/>
            </a:p>
          </p:txBody>
        </p:sp>
      </p:grpSp>
      <p:grpSp>
        <p:nvGrpSpPr>
          <p:cNvPr id="9" name="wires_IO"/>
          <p:cNvGrpSpPr/>
          <p:nvPr/>
        </p:nvGrpSpPr>
        <p:grpSpPr>
          <a:xfrm>
            <a:off x="293017" y="4362757"/>
            <a:ext cx="1826371" cy="2254633"/>
            <a:chOff x="293017" y="4362757"/>
            <a:chExt cx="1826371" cy="2254633"/>
          </a:xfrm>
        </p:grpSpPr>
        <p:grpSp>
          <p:nvGrpSpPr>
            <p:cNvPr id="8" name="Group 7"/>
            <p:cNvGrpSpPr/>
            <p:nvPr/>
          </p:nvGrpSpPr>
          <p:grpSpPr>
            <a:xfrm>
              <a:off x="1649910" y="4362757"/>
              <a:ext cx="469478" cy="1092129"/>
              <a:chOff x="1649910" y="4362757"/>
              <a:chExt cx="469478" cy="1092129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1651065" y="4362757"/>
                <a:ext cx="363450" cy="315721"/>
              </a:xfrm>
              <a:prstGeom prst="rightArrow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Left-Right Arrow 6"/>
              <p:cNvSpPr/>
              <p:nvPr/>
            </p:nvSpPr>
            <p:spPr>
              <a:xfrm>
                <a:off x="1649910" y="5090746"/>
                <a:ext cx="469478" cy="364140"/>
              </a:xfrm>
              <a:prstGeom prst="leftRightArrow">
                <a:avLst>
                  <a:gd name="adj1" fmla="val 56125"/>
                  <a:gd name="adj2" fmla="val 39569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0" name="Straight Connector 209"/>
            <p:cNvCxnSpPr>
              <a:stCxn id="15" idx="2"/>
            </p:cNvCxnSpPr>
            <p:nvPr/>
          </p:nvCxnSpPr>
          <p:spPr>
            <a:xfrm>
              <a:off x="1029253" y="5461737"/>
              <a:ext cx="0" cy="812329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293017" y="6248058"/>
              <a:ext cx="1720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Off-chip channel</a:t>
              </a:r>
              <a:endParaRPr lang="en-US" dirty="0"/>
            </a:p>
          </p:txBody>
        </p:sp>
      </p:grpSp>
      <p:grpSp>
        <p:nvGrpSpPr>
          <p:cNvPr id="229" name="dash"/>
          <p:cNvGrpSpPr/>
          <p:nvPr/>
        </p:nvGrpSpPr>
        <p:grpSpPr>
          <a:xfrm rot="16439242">
            <a:off x="3038729" y="3264054"/>
            <a:ext cx="2964318" cy="1829681"/>
            <a:chOff x="4351923" y="2036194"/>
            <a:chExt cx="2964318" cy="1829681"/>
          </a:xfrm>
        </p:grpSpPr>
        <p:cxnSp>
          <p:nvCxnSpPr>
            <p:cNvPr id="230" name="Straight Connector 229"/>
            <p:cNvCxnSpPr/>
            <p:nvPr/>
          </p:nvCxnSpPr>
          <p:spPr>
            <a:xfrm rot="5160758" flipV="1">
              <a:off x="5845859" y="2121830"/>
              <a:ext cx="1556018" cy="138474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>
            <a:xfrm rot="5160758">
              <a:off x="3784787" y="2776292"/>
              <a:ext cx="1656719" cy="52244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500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DRAM Operations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11</a:t>
            </a:fld>
            <a:endParaRPr lang="en-US" dirty="0">
              <a:latin typeface="+mj-lt"/>
            </a:endParaRPr>
          </a:p>
        </p:txBody>
      </p:sp>
      <p:sp>
        <p:nvSpPr>
          <p:cNvPr id="105" name="Act Text"/>
          <p:cNvSpPr txBox="1"/>
          <p:nvPr/>
        </p:nvSpPr>
        <p:spPr>
          <a:xfrm>
            <a:off x="4498939" y="2057400"/>
            <a:ext cx="4348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ACTIVATE</a:t>
            </a:r>
            <a:r>
              <a:rPr lang="en-US" sz="2800" dirty="0" smtClean="0">
                <a:latin typeface="+mj-lt"/>
              </a:rPr>
              <a:t>: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Store the row </a:t>
            </a:r>
            <a:b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</a:b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into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the 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row buffer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6" name="Read Text"/>
          <p:cNvSpPr txBox="1"/>
          <p:nvPr/>
        </p:nvSpPr>
        <p:spPr>
          <a:xfrm>
            <a:off x="4495800" y="3397849"/>
            <a:ext cx="4361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READ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Select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the target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/>
            </a:r>
            <a:b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</a:b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cache line and drive to CPU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7" name="Pre Text"/>
          <p:cNvSpPr txBox="1"/>
          <p:nvPr/>
        </p:nvSpPr>
        <p:spPr>
          <a:xfrm>
            <a:off x="4500562" y="4760893"/>
            <a:ext cx="478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PRECHARGE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: Prepare the array for a new ACTIVATE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210" name="subarray"/>
          <p:cNvGrpSpPr/>
          <p:nvPr/>
        </p:nvGrpSpPr>
        <p:grpSpPr>
          <a:xfrm>
            <a:off x="537400" y="2279415"/>
            <a:ext cx="3018944" cy="2701578"/>
            <a:chOff x="5676802" y="1054058"/>
            <a:chExt cx="3018944" cy="2701578"/>
          </a:xfrm>
        </p:grpSpPr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5" name="bit_value"/>
          <p:cNvGrpSpPr/>
          <p:nvPr/>
        </p:nvGrpSpPr>
        <p:grpSpPr>
          <a:xfrm>
            <a:off x="704037" y="2870541"/>
            <a:ext cx="2619259" cy="470357"/>
            <a:chOff x="704037" y="2226026"/>
            <a:chExt cx="2619259" cy="470357"/>
          </a:xfrm>
        </p:grpSpPr>
        <p:sp>
          <p:nvSpPr>
            <p:cNvPr id="114" name="1"/>
            <p:cNvSpPr txBox="1"/>
            <p:nvPr/>
          </p:nvSpPr>
          <p:spPr>
            <a:xfrm>
              <a:off x="2933446" y="222602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5" name="1"/>
            <p:cNvSpPr txBox="1"/>
            <p:nvPr/>
          </p:nvSpPr>
          <p:spPr>
            <a:xfrm>
              <a:off x="2193733" y="223031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6" name="1"/>
            <p:cNvSpPr txBox="1"/>
            <p:nvPr/>
          </p:nvSpPr>
          <p:spPr>
            <a:xfrm>
              <a:off x="1454024" y="223471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7" name="1"/>
            <p:cNvSpPr txBox="1"/>
            <p:nvPr/>
          </p:nvSpPr>
          <p:spPr>
            <a:xfrm>
              <a:off x="704037" y="222872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cxnSp>
        <p:nvCxnSpPr>
          <p:cNvPr id="267" name="ACT_WL"/>
          <p:cNvCxnSpPr/>
          <p:nvPr/>
        </p:nvCxnSpPr>
        <p:spPr>
          <a:xfrm>
            <a:off x="533400" y="3107370"/>
            <a:ext cx="3124200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72" name="ACT_BL"/>
          <p:cNvGrpSpPr/>
          <p:nvPr/>
        </p:nvGrpSpPr>
        <p:grpSpPr>
          <a:xfrm>
            <a:off x="904583" y="2280153"/>
            <a:ext cx="2226117" cy="2011680"/>
            <a:chOff x="904583" y="1273846"/>
            <a:chExt cx="2226117" cy="2011680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670879" y="4288847"/>
            <a:ext cx="2682603" cy="689900"/>
            <a:chOff x="7419799" y="5316086"/>
            <a:chExt cx="2682602" cy="689899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1833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11" name="1"/>
          <p:cNvSpPr txBox="1"/>
          <p:nvPr/>
        </p:nvSpPr>
        <p:spPr>
          <a:xfrm>
            <a:off x="3965585" y="206044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2" name="2"/>
          <p:cNvSpPr txBox="1"/>
          <p:nvPr/>
        </p:nvSpPr>
        <p:spPr>
          <a:xfrm>
            <a:off x="3967008" y="342190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3"/>
          <p:cNvSpPr txBox="1"/>
          <p:nvPr/>
        </p:nvSpPr>
        <p:spPr>
          <a:xfrm>
            <a:off x="3962400" y="475465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82080" y="4291096"/>
            <a:ext cx="1101040" cy="1885585"/>
            <a:chOff x="1282080" y="4291096"/>
            <a:chExt cx="1101040" cy="1885585"/>
          </a:xfrm>
        </p:grpSpPr>
        <p:sp>
          <p:nvSpPr>
            <p:cNvPr id="124" name="to cpu"/>
            <p:cNvSpPr txBox="1"/>
            <p:nvPr/>
          </p:nvSpPr>
          <p:spPr>
            <a:xfrm>
              <a:off x="1282080" y="5776571"/>
              <a:ext cx="110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+mj-lt"/>
                </a:rPr>
                <a:t>t</a:t>
              </a:r>
              <a:r>
                <a:rPr lang="en-US" sz="2000" kern="0" noProof="0" dirty="0" smtClean="0">
                  <a:solidFill>
                    <a:prstClr val="black"/>
                  </a:solidFill>
                  <a:latin typeface="+mj-lt"/>
                </a:rPr>
                <a:t>o </a:t>
              </a:r>
              <a:r>
                <a:rPr lang="en-US" sz="2000" kern="0" dirty="0" smtClean="0">
                  <a:solidFill>
                    <a:prstClr val="black"/>
                  </a:solidFill>
                  <a:latin typeface="+mj-lt"/>
                </a:rPr>
                <a:t>I/O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" name="Right Arrow Callout 7"/>
            <p:cNvSpPr/>
            <p:nvPr/>
          </p:nvSpPr>
          <p:spPr>
            <a:xfrm rot="5400000">
              <a:off x="896040" y="4805234"/>
              <a:ext cx="1485476" cy="457200"/>
            </a:xfrm>
            <a:prstGeom prst="rightArrowCallout">
              <a:avLst>
                <a:gd name="adj1" fmla="val 34836"/>
                <a:gd name="adj2" fmla="val 31558"/>
                <a:gd name="adj3" fmla="val 39754"/>
                <a:gd name="adj4" fmla="val 46813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5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1" grpId="0"/>
      <p:bldP spid="112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DRAM Access Latency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12</a:t>
            </a:fld>
            <a:endParaRPr lang="en-US" dirty="0">
              <a:latin typeface="+mj-lt"/>
            </a:endParaRPr>
          </a:p>
        </p:txBody>
      </p:sp>
      <p:cxnSp>
        <p:nvCxnSpPr>
          <p:cNvPr id="267" name="ACT_WL"/>
          <p:cNvCxnSpPr/>
          <p:nvPr/>
        </p:nvCxnSpPr>
        <p:spPr>
          <a:xfrm>
            <a:off x="752133" y="1869783"/>
            <a:ext cx="2472878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10" name="subarray"/>
          <p:cNvGrpSpPr/>
          <p:nvPr/>
        </p:nvGrpSpPr>
        <p:grpSpPr>
          <a:xfrm>
            <a:off x="755299" y="1214437"/>
            <a:ext cx="2389565" cy="2138363"/>
            <a:chOff x="5676802" y="1054058"/>
            <a:chExt cx="3018944" cy="2701578"/>
          </a:xfrm>
        </p:grpSpPr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272" name="ACT_BL"/>
          <p:cNvGrpSpPr/>
          <p:nvPr/>
        </p:nvGrpSpPr>
        <p:grpSpPr>
          <a:xfrm>
            <a:off x="1045933" y="1867738"/>
            <a:ext cx="1762024" cy="1104062"/>
            <a:chOff x="904583" y="2098480"/>
            <a:chExt cx="2226117" cy="139485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860951" y="2804950"/>
            <a:ext cx="2123344" cy="546072"/>
            <a:chOff x="7419799" y="5316086"/>
            <a:chExt cx="2682602" cy="689899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1833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21" name="timelines"/>
          <p:cNvGrpSpPr/>
          <p:nvPr/>
        </p:nvGrpSpPr>
        <p:grpSpPr>
          <a:xfrm>
            <a:off x="86042" y="3944966"/>
            <a:ext cx="8498471" cy="1655767"/>
            <a:chOff x="605258" y="2062265"/>
            <a:chExt cx="8498471" cy="1655767"/>
          </a:xfrm>
        </p:grpSpPr>
        <p:cxnSp>
          <p:nvCxnSpPr>
            <p:cNvPr id="122" name="timeline"/>
            <p:cNvCxnSpPr/>
            <p:nvPr/>
          </p:nvCxnSpPr>
          <p:spPr>
            <a:xfrm>
              <a:off x="1985396" y="2246926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605258" y="2062265"/>
              <a:ext cx="1269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Command</a:t>
              </a:r>
              <a:endParaRPr lang="en-US" sz="2000" dirty="0"/>
            </a:p>
          </p:txBody>
        </p:sp>
        <p:cxnSp>
          <p:nvCxnSpPr>
            <p:cNvPr id="125" name="timeline"/>
            <p:cNvCxnSpPr/>
            <p:nvPr/>
          </p:nvCxnSpPr>
          <p:spPr>
            <a:xfrm>
              <a:off x="1985396" y="2872727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195163" y="2672672"/>
              <a:ext cx="679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Data</a:t>
              </a:r>
              <a:endParaRPr lang="en-US" sz="2000" dirty="0"/>
            </a:p>
          </p:txBody>
        </p:sp>
        <p:cxnSp>
          <p:nvCxnSpPr>
            <p:cNvPr id="174" name="timeline"/>
            <p:cNvCxnSpPr/>
            <p:nvPr/>
          </p:nvCxnSpPr>
          <p:spPr>
            <a:xfrm>
              <a:off x="1985395" y="3584325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753065" y="3317922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Duration</a:t>
              </a:r>
              <a:endParaRPr lang="en-US" sz="2000" dirty="0"/>
            </a:p>
          </p:txBody>
        </p:sp>
      </p:grpSp>
      <p:sp>
        <p:nvSpPr>
          <p:cNvPr id="127" name="cmd:act"/>
          <p:cNvSpPr/>
          <p:nvPr/>
        </p:nvSpPr>
        <p:spPr>
          <a:xfrm>
            <a:off x="1686565" y="3940101"/>
            <a:ext cx="1347277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+mj-lt"/>
                <a:cs typeface="Tw Cen MT"/>
              </a:rPr>
              <a:t>ACTIVATE</a:t>
            </a:r>
          </a:p>
        </p:txBody>
      </p:sp>
      <p:sp>
        <p:nvSpPr>
          <p:cNvPr id="128" name="cmd:read"/>
          <p:cNvSpPr/>
          <p:nvPr/>
        </p:nvSpPr>
        <p:spPr>
          <a:xfrm>
            <a:off x="3896662" y="3940101"/>
            <a:ext cx="910808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+mj-lt"/>
                <a:cs typeface="Tw Cen MT"/>
              </a:rPr>
              <a:t>READ</a:t>
            </a:r>
          </a:p>
        </p:txBody>
      </p:sp>
      <p:sp>
        <p:nvSpPr>
          <p:cNvPr id="129" name="cmd:pre"/>
          <p:cNvSpPr/>
          <p:nvPr/>
        </p:nvSpPr>
        <p:spPr>
          <a:xfrm>
            <a:off x="6316642" y="3940101"/>
            <a:ext cx="1663897" cy="374767"/>
          </a:xfrm>
          <a:prstGeom prst="roundRect">
            <a:avLst/>
          </a:prstGeom>
          <a:solidFill>
            <a:srgbClr val="FFFFFF"/>
          </a:solidFill>
          <a:ln w="254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Tw Cen MT"/>
              </a:rPr>
              <a:t>PRECHARGE</a:t>
            </a:r>
          </a:p>
        </p:txBody>
      </p:sp>
      <p:cxnSp>
        <p:nvCxnSpPr>
          <p:cNvPr id="130" name="act line"/>
          <p:cNvCxnSpPr/>
          <p:nvPr/>
        </p:nvCxnSpPr>
        <p:spPr>
          <a:xfrm flipV="1">
            <a:off x="1686565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ad line"/>
          <p:cNvCxnSpPr/>
          <p:nvPr/>
        </p:nvCxnSpPr>
        <p:spPr>
          <a:xfrm flipV="1">
            <a:off x="3894569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re line"/>
          <p:cNvCxnSpPr/>
          <p:nvPr/>
        </p:nvCxnSpPr>
        <p:spPr>
          <a:xfrm flipV="1">
            <a:off x="6316642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ct lat duration"/>
          <p:cNvSpPr/>
          <p:nvPr/>
        </p:nvSpPr>
        <p:spPr>
          <a:xfrm>
            <a:off x="1689933" y="5321904"/>
            <a:ext cx="2191936" cy="29024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7" name="pre lat duration"/>
          <p:cNvSpPr/>
          <p:nvPr/>
        </p:nvSpPr>
        <p:spPr>
          <a:xfrm>
            <a:off x="6316642" y="5283919"/>
            <a:ext cx="2047190" cy="33082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39" name="data"/>
          <p:cNvGrpSpPr/>
          <p:nvPr/>
        </p:nvGrpSpPr>
        <p:grpSpPr>
          <a:xfrm>
            <a:off x="4469713" y="4551492"/>
            <a:ext cx="1911101" cy="710919"/>
            <a:chOff x="4560715" y="2668791"/>
            <a:chExt cx="1911101" cy="710919"/>
          </a:xfrm>
        </p:grpSpPr>
        <p:grpSp>
          <p:nvGrpSpPr>
            <p:cNvPr id="140" name="databit"/>
            <p:cNvGrpSpPr/>
            <p:nvPr/>
          </p:nvGrpSpPr>
          <p:grpSpPr>
            <a:xfrm>
              <a:off x="4838486" y="2668791"/>
              <a:ext cx="389850" cy="461665"/>
              <a:chOff x="4838486" y="5410200"/>
              <a:chExt cx="389850" cy="46166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1" name="databit"/>
            <p:cNvGrpSpPr/>
            <p:nvPr/>
          </p:nvGrpSpPr>
          <p:grpSpPr>
            <a:xfrm>
              <a:off x="5137451" y="2668791"/>
              <a:ext cx="389850" cy="461665"/>
              <a:chOff x="4838486" y="5410200"/>
              <a:chExt cx="389850" cy="461665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2" name="databit"/>
            <p:cNvGrpSpPr/>
            <p:nvPr/>
          </p:nvGrpSpPr>
          <p:grpSpPr>
            <a:xfrm>
              <a:off x="5437275" y="2668791"/>
              <a:ext cx="389850" cy="461665"/>
              <a:chOff x="4838486" y="5410200"/>
              <a:chExt cx="389850" cy="461665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3" name="databit"/>
            <p:cNvGrpSpPr/>
            <p:nvPr/>
          </p:nvGrpSpPr>
          <p:grpSpPr>
            <a:xfrm>
              <a:off x="5727572" y="2668791"/>
              <a:ext cx="389850" cy="461665"/>
              <a:chOff x="4838486" y="5410200"/>
              <a:chExt cx="389850" cy="461665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60715" y="2979600"/>
              <a:ext cx="1911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Cache line (64B)</a:t>
              </a:r>
              <a:endParaRPr lang="en-US" sz="20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852964" y="5159403"/>
            <a:ext cx="829073" cy="1380580"/>
            <a:chOff x="8427056" y="3332369"/>
            <a:chExt cx="829073" cy="1380580"/>
          </a:xfrm>
        </p:grpSpPr>
        <p:cxnSp>
          <p:nvCxnSpPr>
            <p:cNvPr id="156" name="pre line"/>
            <p:cNvCxnSpPr/>
            <p:nvPr/>
          </p:nvCxnSpPr>
          <p:spPr>
            <a:xfrm flipV="1">
              <a:off x="8937924" y="3332369"/>
              <a:ext cx="0" cy="745423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mings label"/>
            <p:cNvSpPr txBox="1"/>
            <p:nvPr/>
          </p:nvSpPr>
          <p:spPr>
            <a:xfrm>
              <a:off x="8427056" y="3881952"/>
              <a:ext cx="829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Next</a:t>
              </a:r>
            </a:p>
            <a:p>
              <a:pPr algn="ctr"/>
              <a:r>
                <a:rPr lang="en-US" sz="2400" dirty="0" smtClean="0">
                  <a:solidFill>
                    <a:schemeClr val="accent2"/>
                  </a:solidFill>
                </a:rPr>
                <a:t>ACT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8" name="actlat"/>
          <p:cNvGrpSpPr/>
          <p:nvPr/>
        </p:nvGrpSpPr>
        <p:grpSpPr>
          <a:xfrm>
            <a:off x="2907304" y="1279701"/>
            <a:ext cx="4983377" cy="4196030"/>
            <a:chOff x="511954" y="3941544"/>
            <a:chExt cx="4983377" cy="4196030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511954" y="4523543"/>
              <a:ext cx="1272187" cy="3614031"/>
            </a:xfrm>
            <a:prstGeom prst="straightConnector1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imings label"/>
            <p:cNvSpPr txBox="1"/>
            <p:nvPr/>
          </p:nvSpPr>
          <p:spPr>
            <a:xfrm>
              <a:off x="2261753" y="4005559"/>
              <a:ext cx="323357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Activation latency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 smtClean="0"/>
                <a:t>(13ns / 50 cycles)</a:t>
              </a:r>
              <a:endParaRPr lang="en-US" sz="2400" dirty="0"/>
            </a:p>
          </p:txBody>
        </p:sp>
        <p:sp>
          <p:nvSpPr>
            <p:cNvPr id="161" name="1"/>
            <p:cNvSpPr txBox="1"/>
            <p:nvPr/>
          </p:nvSpPr>
          <p:spPr>
            <a:xfrm>
              <a:off x="1671311" y="394154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62" name="prelat"/>
          <p:cNvGrpSpPr/>
          <p:nvPr/>
        </p:nvGrpSpPr>
        <p:grpSpPr>
          <a:xfrm>
            <a:off x="4048374" y="2388052"/>
            <a:ext cx="3804590" cy="3087679"/>
            <a:chOff x="4622466" y="561018"/>
            <a:chExt cx="3804590" cy="3087679"/>
          </a:xfrm>
        </p:grpSpPr>
        <p:sp>
          <p:nvSpPr>
            <p:cNvPr id="163" name="timings label"/>
            <p:cNvSpPr txBox="1"/>
            <p:nvPr/>
          </p:nvSpPr>
          <p:spPr>
            <a:xfrm>
              <a:off x="5222076" y="653353"/>
              <a:ext cx="320498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Precharge latency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 smtClean="0"/>
                <a:t>(13ns / 50 cycles)</a:t>
              </a:r>
              <a:endParaRPr lang="en-US" sz="24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 flipV="1">
              <a:off x="6411139" y="1521758"/>
              <a:ext cx="766266" cy="2126939"/>
            </a:xfrm>
            <a:prstGeom prst="straightConnector1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3"/>
            <p:cNvSpPr txBox="1"/>
            <p:nvPr/>
          </p:nvSpPr>
          <p:spPr>
            <a:xfrm>
              <a:off x="4622466" y="561018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4" grpId="0" animBg="1"/>
      <p:bldP spid="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Executive Summary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DRAM Background</a:t>
            </a:r>
          </a:p>
          <a:p>
            <a:r>
              <a:rPr lang="en-US" b="1" dirty="0" smtClean="0"/>
              <a:t>Characterization of DRAM</a:t>
            </a:r>
          </a:p>
          <a:p>
            <a:pPr lvl="1"/>
            <a:r>
              <a:rPr lang="en-US" dirty="0" smtClean="0"/>
              <a:t>Experimental methodology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Impact of voltage on reliability and latency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Voltron: DRAM Energy Reduction Mechanism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Voltage Control on DRAM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0466" y="4273662"/>
            <a:ext cx="274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Supply Voltage</a:t>
            </a:r>
            <a:endParaRPr lang="en-US" sz="2800" b="1" i="1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849458" y="3927576"/>
            <a:ext cx="0" cy="380785"/>
          </a:xfrm>
          <a:prstGeom prst="line">
            <a:avLst/>
          </a:prstGeom>
          <a:ln w="12700" cap="flat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2486271" y="1829541"/>
            <a:ext cx="4066929" cy="1867593"/>
          </a:xfrm>
          <a:prstGeom prst="rect">
            <a:avLst/>
          </a:prstGeom>
        </p:spPr>
      </p:pic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254449" y="5078465"/>
            <a:ext cx="8730712" cy="1079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Adjust the </a:t>
            </a:r>
            <a:r>
              <a:rPr lang="en-US" i="1" dirty="0" smtClean="0"/>
              <a:t>supply voltage </a:t>
            </a:r>
            <a:r>
              <a:rPr lang="en-US" dirty="0" smtClean="0"/>
              <a:t>to every chip on the </a:t>
            </a:r>
            <a:r>
              <a:rPr lang="en-US" smtClean="0"/>
              <a:t>same module</a:t>
            </a:r>
            <a:endParaRPr lang="en-US" dirty="0"/>
          </a:p>
        </p:txBody>
      </p:sp>
      <p:sp>
        <p:nvSpPr>
          <p:cNvPr id="91" name="Freeform 90"/>
          <p:cNvSpPr/>
          <p:nvPr/>
        </p:nvSpPr>
        <p:spPr>
          <a:xfrm>
            <a:off x="3128122" y="3281439"/>
            <a:ext cx="1180532" cy="184625"/>
          </a:xfrm>
          <a:custGeom>
            <a:avLst/>
            <a:gdLst>
              <a:gd name="connsiteX0" fmla="*/ 0 w 1193532"/>
              <a:gd name="connsiteY0" fmla="*/ 0 h 567890"/>
              <a:gd name="connsiteX1" fmla="*/ 0 w 1193532"/>
              <a:gd name="connsiteY1" fmla="*/ 211756 h 567890"/>
              <a:gd name="connsiteX2" fmla="*/ 1193532 w 1193532"/>
              <a:gd name="connsiteY2" fmla="*/ 211756 h 567890"/>
              <a:gd name="connsiteX3" fmla="*/ 1193532 w 1193532"/>
              <a:gd name="connsiteY3" fmla="*/ 567890 h 56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532" h="567890">
                <a:moveTo>
                  <a:pt x="0" y="0"/>
                </a:moveTo>
                <a:lnTo>
                  <a:pt x="0" y="211756"/>
                </a:lnTo>
                <a:lnTo>
                  <a:pt x="1193532" y="211756"/>
                </a:lnTo>
                <a:lnTo>
                  <a:pt x="1193532" y="567890"/>
                </a:lnTo>
              </a:path>
            </a:pathLst>
          </a:cu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921361" y="3099915"/>
            <a:ext cx="733541" cy="366149"/>
          </a:xfrm>
          <a:custGeom>
            <a:avLst/>
            <a:gdLst>
              <a:gd name="connsiteX0" fmla="*/ 0 w 1193532"/>
              <a:gd name="connsiteY0" fmla="*/ 0 h 567890"/>
              <a:gd name="connsiteX1" fmla="*/ 0 w 1193532"/>
              <a:gd name="connsiteY1" fmla="*/ 211756 h 567890"/>
              <a:gd name="connsiteX2" fmla="*/ 1193532 w 1193532"/>
              <a:gd name="connsiteY2" fmla="*/ 211756 h 567890"/>
              <a:gd name="connsiteX3" fmla="*/ 1193532 w 1193532"/>
              <a:gd name="connsiteY3" fmla="*/ 567890 h 56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532" h="567890">
                <a:moveTo>
                  <a:pt x="0" y="0"/>
                </a:moveTo>
                <a:lnTo>
                  <a:pt x="0" y="211756"/>
                </a:lnTo>
                <a:lnTo>
                  <a:pt x="1193532" y="211756"/>
                </a:lnTo>
                <a:lnTo>
                  <a:pt x="1193532" y="567890"/>
                </a:lnTo>
              </a:path>
            </a:pathLst>
          </a:cu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flipH="1">
            <a:off x="5337348" y="3099915"/>
            <a:ext cx="612724" cy="366149"/>
          </a:xfrm>
          <a:custGeom>
            <a:avLst/>
            <a:gdLst>
              <a:gd name="connsiteX0" fmla="*/ 0 w 1193532"/>
              <a:gd name="connsiteY0" fmla="*/ 0 h 567890"/>
              <a:gd name="connsiteX1" fmla="*/ 0 w 1193532"/>
              <a:gd name="connsiteY1" fmla="*/ 211756 h 567890"/>
              <a:gd name="connsiteX2" fmla="*/ 1193532 w 1193532"/>
              <a:gd name="connsiteY2" fmla="*/ 211756 h 567890"/>
              <a:gd name="connsiteX3" fmla="*/ 1193532 w 1193532"/>
              <a:gd name="connsiteY3" fmla="*/ 567890 h 56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532" h="567890">
                <a:moveTo>
                  <a:pt x="0" y="0"/>
                </a:moveTo>
                <a:lnTo>
                  <a:pt x="0" y="211756"/>
                </a:lnTo>
                <a:lnTo>
                  <a:pt x="1193532" y="211756"/>
                </a:lnTo>
                <a:lnTo>
                  <a:pt x="1193532" y="567890"/>
                </a:lnTo>
              </a:path>
            </a:pathLst>
          </a:cu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91" idx="0"/>
          </p:cNvCxnSpPr>
          <p:nvPr/>
        </p:nvCxnSpPr>
        <p:spPr>
          <a:xfrm flipV="1">
            <a:off x="3128122" y="3113164"/>
            <a:ext cx="0" cy="168275"/>
          </a:xfrm>
          <a:prstGeom prst="line">
            <a:avLst/>
          </a:prstGeom>
          <a:ln w="50800" cap="flat">
            <a:solidFill>
              <a:srgbClr val="FFFF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994803" y="3113164"/>
            <a:ext cx="0" cy="352901"/>
          </a:xfrm>
          <a:prstGeom prst="line">
            <a:avLst/>
          </a:prstGeom>
          <a:ln w="50800" cap="flat">
            <a:solidFill>
              <a:srgbClr val="FFFF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276085" y="3392324"/>
            <a:ext cx="1104312" cy="535252"/>
            <a:chOff x="5310087" y="4508859"/>
            <a:chExt cx="1104312" cy="884898"/>
          </a:xfrm>
        </p:grpSpPr>
        <p:grpSp>
          <p:nvGrpSpPr>
            <p:cNvPr id="32" name="Group 31"/>
            <p:cNvGrpSpPr/>
            <p:nvPr/>
          </p:nvGrpSpPr>
          <p:grpSpPr>
            <a:xfrm>
              <a:off x="5310087" y="4508859"/>
              <a:ext cx="70182" cy="884898"/>
              <a:chOff x="5310087" y="4782538"/>
              <a:chExt cx="70182" cy="884898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5345185" y="4782538"/>
                <a:ext cx="0" cy="799407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310087" y="5546499"/>
                <a:ext cx="70182" cy="1209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653807" y="4508859"/>
              <a:ext cx="70182" cy="884898"/>
              <a:chOff x="5310087" y="4782538"/>
              <a:chExt cx="70182" cy="884898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5345185" y="4782538"/>
                <a:ext cx="0" cy="799407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5310087" y="5546499"/>
                <a:ext cx="70182" cy="1209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997527" y="4508859"/>
              <a:ext cx="70182" cy="884898"/>
              <a:chOff x="5310087" y="4782538"/>
              <a:chExt cx="70182" cy="884898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5345185" y="4782538"/>
                <a:ext cx="0" cy="799407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5310087" y="5546499"/>
                <a:ext cx="70182" cy="1209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341247" y="4508859"/>
              <a:ext cx="73152" cy="884895"/>
              <a:chOff x="5310087" y="4782538"/>
              <a:chExt cx="73152" cy="88489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5345185" y="4782538"/>
                <a:ext cx="0" cy="799407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310087" y="5546498"/>
                <a:ext cx="73152" cy="1209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Connector 53"/>
            <p:cNvCxnSpPr>
              <a:stCxn id="31" idx="6"/>
              <a:endCxn id="50" idx="2"/>
            </p:cNvCxnSpPr>
            <p:nvPr/>
          </p:nvCxnSpPr>
          <p:spPr>
            <a:xfrm flipV="1">
              <a:off x="5380269" y="5333285"/>
              <a:ext cx="960978" cy="3"/>
            </a:xfrm>
            <a:prstGeom prst="line">
              <a:avLst/>
            </a:prstGeom>
            <a:ln w="12700" cap="flat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198759" y="1795304"/>
            <a:ext cx="274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chemeClr val="bg1"/>
                </a:solidFill>
              </a:rPr>
              <a:t>DRAM Module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Testing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err="1" smtClean="0"/>
              <a:t>SoftMC</a:t>
            </a:r>
            <a:r>
              <a:rPr lang="en-US" sz="3600" b="1" dirty="0"/>
              <a:t> </a:t>
            </a:r>
            <a:r>
              <a:rPr lang="en-US" sz="2000" dirty="0" smtClean="0"/>
              <a:t>[Hassan+, HPCA’17]</a:t>
            </a:r>
            <a:r>
              <a:rPr lang="en-US" dirty="0" smtClean="0"/>
              <a:t>: FPGA testing platform to </a:t>
            </a:r>
          </a:p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smtClean="0">
                <a:solidFill>
                  <a:srgbClr val="0070C0"/>
                </a:solidFill>
              </a:rPr>
              <a:t>Adjust supply voltage </a:t>
            </a:r>
            <a:r>
              <a:rPr lang="en-US" dirty="0" smtClean="0"/>
              <a:t>to DRAM modules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Schedule DRAM commands </a:t>
            </a:r>
            <a:r>
              <a:rPr lang="en-US" dirty="0" smtClean="0"/>
              <a:t>to DRAM modules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Existing systems: </a:t>
            </a:r>
            <a:r>
              <a:rPr lang="en-US" dirty="0" smtClean="0">
                <a:solidFill>
                  <a:srgbClr val="FF0000"/>
                </a:solidFill>
              </a:rPr>
              <a:t>DRAM commands not exposed to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60" y="3495663"/>
            <a:ext cx="4545540" cy="22891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3786" y="3824517"/>
            <a:ext cx="2208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Voltage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c</a:t>
            </a:r>
            <a:r>
              <a:rPr lang="en-US" sz="2800" b="1" dirty="0" smtClean="0">
                <a:solidFill>
                  <a:schemeClr val="accent1"/>
                </a:solidFill>
              </a:rPr>
              <a:t>ontroller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2542" y="3957177"/>
            <a:ext cx="502140" cy="98167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516888" y="3824517"/>
            <a:ext cx="166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DRAM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module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6163" y="4115904"/>
            <a:ext cx="1502334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FPGA</a:t>
            </a:r>
            <a:endParaRPr lang="en-US" sz="3600" b="1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2181288" y="3990450"/>
            <a:ext cx="378471" cy="745352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5400000">
            <a:off x="6386797" y="4097457"/>
            <a:ext cx="378471" cy="53133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4"/>
          </p:cNvPr>
          <p:cNvSpPr txBox="1"/>
          <p:nvPr/>
        </p:nvSpPr>
        <p:spPr>
          <a:xfrm>
            <a:off x="1651393" y="6078204"/>
            <a:ext cx="584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4DD6"/>
                </a:solidFill>
              </a:rPr>
              <a:t>https://</a:t>
            </a:r>
            <a:r>
              <a:rPr lang="en-US" sz="2000" u="sng" dirty="0" err="1">
                <a:solidFill>
                  <a:srgbClr val="004DD6"/>
                </a:solidFill>
              </a:rPr>
              <a:t>github.com</a:t>
            </a:r>
            <a:r>
              <a:rPr lang="en-US" sz="2000" u="sng" dirty="0">
                <a:solidFill>
                  <a:srgbClr val="004DD6"/>
                </a:solidFill>
              </a:rPr>
              <a:t>/CMU-SAFARI/DRAM-Voltage-Study</a:t>
            </a:r>
          </a:p>
        </p:txBody>
      </p:sp>
    </p:spTree>
    <p:extLst>
      <p:ext uri="{BB962C8B-B14F-4D97-AF65-F5344CB8AC3E}">
        <p14:creationId xmlns:p14="http://schemas.microsoft.com/office/powerpoint/2010/main" val="13819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DRAM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124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4136"/>
                </a:solidFill>
              </a:rPr>
              <a:t>DDR3L</a:t>
            </a:r>
            <a:r>
              <a:rPr lang="en-US" dirty="0" smtClean="0"/>
              <a:t> (low-voltage) </a:t>
            </a:r>
            <a:r>
              <a:rPr lang="en-US" dirty="0"/>
              <a:t>DRAM </a:t>
            </a:r>
            <a:r>
              <a:rPr lang="en-US" dirty="0" smtClean="0"/>
              <a:t>chips</a:t>
            </a:r>
          </a:p>
          <a:p>
            <a:pPr lvl="1"/>
            <a:r>
              <a:rPr lang="en-US" b="1" dirty="0" smtClean="0"/>
              <a:t>31 SO-DIMMs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4136"/>
                </a:solidFill>
              </a:rPr>
              <a:t>1.35V </a:t>
            </a:r>
            <a:r>
              <a:rPr lang="en-US" dirty="0" smtClean="0"/>
              <a:t>(DDR3 uses 1.5V)</a:t>
            </a:r>
          </a:p>
          <a:p>
            <a:pPr lvl="1"/>
            <a:r>
              <a:rPr lang="en-US" dirty="0"/>
              <a:t>Density: </a:t>
            </a:r>
            <a:r>
              <a:rPr lang="en-US" dirty="0" smtClean="0"/>
              <a:t>4Gb per chip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Three major vendors/manufacturers</a:t>
            </a:r>
          </a:p>
          <a:p>
            <a:pPr lvl="1"/>
            <a:r>
              <a:rPr lang="en-US" dirty="0" smtClean="0"/>
              <a:t>Manufacturing dates: 2014-2016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Iteratively read every bit in each 4Gb chip under a wide range of supply voltage levels: 1.35V to 1.0V (</a:t>
            </a:r>
            <a:r>
              <a:rPr lang="en-US" b="1" dirty="0" smtClean="0"/>
              <a:t>-26%</a:t>
            </a:r>
            <a:r>
              <a:rPr lang="en-US" dirty="0" smtClean="0"/>
              <a:t>)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Executive Summary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DRAM Background</a:t>
            </a:r>
          </a:p>
          <a:p>
            <a:r>
              <a:rPr lang="en-US" b="1" dirty="0" smtClean="0"/>
              <a:t>Characterization of DRAM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methodology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 smtClean="0"/>
              <a:t>Impact of voltage on reliability and latency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Voltron: DRAM Energy Reduction Mechanism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/>
              <a:t>Reliability Worsens with Lower</a:t>
            </a:r>
            <a:r>
              <a:rPr lang="en-US" kern="0" spc="300" dirty="0" smtClean="0"/>
              <a:t> </a:t>
            </a:r>
            <a:r>
              <a:rPr lang="en-US" kern="0" dirty="0" smtClean="0"/>
              <a:t>Voltage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1" y="1415492"/>
            <a:ext cx="8674259" cy="4567508"/>
          </a:xfrm>
        </p:spPr>
      </p:pic>
      <p:sp>
        <p:nvSpPr>
          <p:cNvPr id="3" name="curtain"/>
          <p:cNvSpPr/>
          <p:nvPr/>
        </p:nvSpPr>
        <p:spPr>
          <a:xfrm>
            <a:off x="1539240" y="1974655"/>
            <a:ext cx="7299960" cy="321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nom_volt"/>
          <p:cNvGrpSpPr/>
          <p:nvPr/>
        </p:nvGrpSpPr>
        <p:grpSpPr>
          <a:xfrm>
            <a:off x="7854635" y="4061894"/>
            <a:ext cx="984565" cy="988296"/>
            <a:chOff x="7345808" y="4937334"/>
            <a:chExt cx="984565" cy="988296"/>
          </a:xfrm>
        </p:grpSpPr>
        <p:sp>
          <p:nvSpPr>
            <p:cNvPr id="12" name="Down Arrow 11"/>
            <p:cNvSpPr/>
            <p:nvPr/>
          </p:nvSpPr>
          <p:spPr>
            <a:xfrm>
              <a:off x="7660289" y="5652768"/>
              <a:ext cx="355601" cy="27286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45808" y="4937334"/>
              <a:ext cx="9845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Nominal</a:t>
              </a:r>
              <a:br>
                <a:rPr lang="en-US" dirty="0" smtClean="0"/>
              </a:br>
              <a:r>
                <a:rPr lang="en-US" dirty="0" smtClean="0"/>
                <a:t>Voltage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28027" y="3837665"/>
            <a:ext cx="2296960" cy="1212525"/>
            <a:chOff x="5228027" y="3837665"/>
            <a:chExt cx="2296960" cy="121252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495676" y="4545551"/>
              <a:ext cx="1029311" cy="504639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228027" y="4545551"/>
              <a:ext cx="656237" cy="504639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231731" y="3837665"/>
              <a:ext cx="2293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Min. voltage (</a:t>
              </a:r>
              <a:r>
                <a:rPr lang="en-US" sz="2000" b="1" dirty="0" smtClean="0"/>
                <a:t>V</a:t>
              </a:r>
              <a:r>
                <a:rPr lang="en-US" sz="2000" b="1" baseline="-25000" dirty="0" smtClean="0"/>
                <a:t>min</a:t>
              </a:r>
              <a:r>
                <a:rPr lang="en-US" sz="2000" dirty="0" smtClean="0"/>
                <a:t>) without errors</a:t>
              </a:r>
              <a:endParaRPr lang="en-US" sz="20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5182987"/>
            <a:ext cx="9144000" cy="1169233"/>
          </a:xfrm>
          <a:prstGeom prst="rect">
            <a:avLst/>
          </a:prstGeom>
          <a:solidFill>
            <a:srgbClr val="F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Reducing voltage below V</a:t>
            </a:r>
            <a:r>
              <a:rPr lang="en-US" sz="3200" baseline="-25000" dirty="0" smtClean="0">
                <a:latin typeface="Futura Medium" charset="0"/>
                <a:ea typeface="Futura Medium" charset="0"/>
                <a:cs typeface="Futura Medium" charset="0"/>
              </a:rPr>
              <a:t>min</a:t>
            </a:r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 causes </a:t>
            </a:r>
            <a:b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an increasing number of errors</a:t>
            </a:r>
            <a:endParaRPr lang="en-US" sz="32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953" y="2400963"/>
            <a:ext cx="335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Errors induced </a:t>
            </a:r>
            <a:r>
              <a:rPr lang="en-US" sz="2000" b="1" i="1" smtClean="0"/>
              <a:t>by </a:t>
            </a:r>
            <a:br>
              <a:rPr lang="en-US" sz="2000" b="1" i="1" smtClean="0"/>
            </a:br>
            <a:r>
              <a:rPr lang="en-US" sz="2000" b="1" i="1" smtClean="0"/>
              <a:t>reduced-voltage </a:t>
            </a:r>
            <a:r>
              <a:rPr lang="en-US" sz="2000" b="1" i="1" dirty="0" smtClean="0"/>
              <a:t>operation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439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/>
              <a:t>of </a:t>
            </a:r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351435"/>
              </p:ext>
            </p:extLst>
          </p:nvPr>
        </p:nvGraphicFramePr>
        <p:xfrm>
          <a:off x="4362399" y="2351910"/>
          <a:ext cx="4533997" cy="326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82433" y="1245696"/>
            <a:ext cx="8159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Detailed circuit simulations (SPICE) of a DRAM cell array to model the behavior of DRAM operations</a:t>
            </a:r>
            <a:endParaRPr lang="en-US" sz="24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3" y="2711704"/>
            <a:ext cx="3293502" cy="2409792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72457" y="3516653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/>
              <a:t>Circuit model</a:t>
            </a:r>
            <a:endParaRPr lang="en-US" sz="2800" b="1" i="1"/>
          </a:p>
        </p:txBody>
      </p:sp>
      <p:grpSp>
        <p:nvGrpSpPr>
          <p:cNvPr id="63" name="nom_volt"/>
          <p:cNvGrpSpPr/>
          <p:nvPr/>
        </p:nvGrpSpPr>
        <p:grpSpPr>
          <a:xfrm>
            <a:off x="8122195" y="3086572"/>
            <a:ext cx="898003" cy="806998"/>
            <a:chOff x="7438941" y="5139094"/>
            <a:chExt cx="898003" cy="806998"/>
          </a:xfrm>
        </p:grpSpPr>
        <p:sp>
          <p:nvSpPr>
            <p:cNvPr id="64" name="Down Arrow 63"/>
            <p:cNvSpPr/>
            <p:nvPr/>
          </p:nvSpPr>
          <p:spPr>
            <a:xfrm>
              <a:off x="7759110" y="5673230"/>
              <a:ext cx="137808" cy="27286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38941" y="5139094"/>
              <a:ext cx="8980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Nominal</a:t>
              </a:r>
              <a:br>
                <a:rPr lang="en-US" sz="1600" dirty="0" smtClean="0"/>
              </a:br>
              <a:r>
                <a:rPr lang="en-US" sz="1600" dirty="0" smtClean="0"/>
                <a:t>Voltage</a:t>
              </a:r>
              <a:endParaRPr lang="en-US" sz="1600" dirty="0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3406080" y="3576288"/>
            <a:ext cx="956319" cy="602734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5"/>
          </p:cNvPr>
          <p:cNvSpPr txBox="1"/>
          <p:nvPr/>
        </p:nvSpPr>
        <p:spPr>
          <a:xfrm>
            <a:off x="304800" y="1967643"/>
            <a:ext cx="584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4DD6"/>
                </a:solidFill>
              </a:rPr>
              <a:t>https://</a:t>
            </a:r>
            <a:r>
              <a:rPr lang="en-US" sz="2000" u="sng" dirty="0" err="1">
                <a:solidFill>
                  <a:srgbClr val="004DD6"/>
                </a:solidFill>
              </a:rPr>
              <a:t>github.com</a:t>
            </a:r>
            <a:r>
              <a:rPr lang="en-US" sz="2000" u="sng" dirty="0">
                <a:solidFill>
                  <a:srgbClr val="004DD6"/>
                </a:solidFill>
              </a:rPr>
              <a:t>/CMU-SAFARI/DRAM-Voltage-Study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0" y="5381897"/>
            <a:ext cx="9144000" cy="1096417"/>
          </a:xfrm>
          <a:prstGeom prst="rect">
            <a:avLst/>
          </a:prstGeom>
          <a:solidFill>
            <a:srgbClr val="F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Reliable low-voltage operation requires </a:t>
            </a:r>
            <a:r>
              <a:rPr lang="en-US" sz="280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higher latency</a:t>
            </a:r>
            <a:endParaRPr lang="en-US" sz="28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spc="-20" dirty="0" smtClean="0">
                <a:solidFill>
                  <a:srgbClr val="FF4136"/>
                </a:solidFill>
              </a:rPr>
              <a:t>DRAM (memory) power is significant in today’s systems</a:t>
            </a:r>
          </a:p>
          <a:p>
            <a:pPr lvl="1"/>
            <a:r>
              <a:rPr lang="en-US" sz="2000" dirty="0" smtClean="0"/>
              <a:t>Existing low-voltage DRAM reduces voltage </a:t>
            </a:r>
            <a:r>
              <a:rPr lang="en-US" sz="2000" b="1" dirty="0" smtClean="0"/>
              <a:t>conservatively</a:t>
            </a:r>
          </a:p>
          <a:p>
            <a:pPr lvl="1"/>
            <a:endParaRPr lang="en-US" sz="1000" b="1" dirty="0" smtClean="0"/>
          </a:p>
          <a:p>
            <a:r>
              <a:rPr lang="en-US" sz="2300" u="sng" dirty="0" smtClean="0"/>
              <a:t>Goal</a:t>
            </a:r>
            <a:r>
              <a:rPr lang="en-US" sz="2300" dirty="0" smtClean="0"/>
              <a:t>: Understand and exploit the reliability and latency behavior of real DRAM chips under</a:t>
            </a:r>
            <a:r>
              <a:rPr lang="en-US" sz="2300" b="1" i="1" dirty="0" smtClean="0"/>
              <a:t> aggressive reduced-voltage operation</a:t>
            </a:r>
          </a:p>
          <a:p>
            <a:endParaRPr lang="en-US" sz="1000" dirty="0"/>
          </a:p>
          <a:p>
            <a:r>
              <a:rPr lang="en-US" sz="2300" u="sng" dirty="0" smtClean="0"/>
              <a:t>Key experimental observations</a:t>
            </a:r>
            <a:r>
              <a:rPr lang="en-US" sz="2300" dirty="0" smtClean="0"/>
              <a:t>:</a:t>
            </a:r>
            <a:endParaRPr lang="en-US" sz="2300" dirty="0"/>
          </a:p>
          <a:p>
            <a:pPr lvl="1"/>
            <a:r>
              <a:rPr lang="en-US" sz="2000" dirty="0" smtClean="0">
                <a:solidFill>
                  <a:srgbClr val="FF4136"/>
                </a:solidFill>
              </a:rPr>
              <a:t>Errors occur and increase with lower voltage</a:t>
            </a:r>
          </a:p>
          <a:p>
            <a:pPr lvl="1"/>
            <a:r>
              <a:rPr lang="en-US" sz="2000" dirty="0" smtClean="0"/>
              <a:t>Errors exhibit </a:t>
            </a:r>
            <a:r>
              <a:rPr lang="en-US" sz="2000" dirty="0" smtClean="0">
                <a:solidFill>
                  <a:srgbClr val="0070C0"/>
                </a:solidFill>
              </a:rPr>
              <a:t>spatial locality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Higher operation latency mitigates voltage-induced errors</a:t>
            </a:r>
          </a:p>
          <a:p>
            <a:pPr lvl="1"/>
            <a:endParaRPr lang="en-US" sz="1000" dirty="0"/>
          </a:p>
          <a:p>
            <a:r>
              <a:rPr lang="en-US" sz="2300" b="1" u="sng" dirty="0" smtClean="0">
                <a:solidFill>
                  <a:srgbClr val="0070C0"/>
                </a:solidFill>
              </a:rPr>
              <a:t>Voltron</a:t>
            </a:r>
            <a:r>
              <a:rPr lang="en-US" sz="2300" dirty="0" smtClean="0"/>
              <a:t>: A new DRAM energy reduction mechanism </a:t>
            </a:r>
          </a:p>
          <a:p>
            <a:pPr lvl="1"/>
            <a:r>
              <a:rPr lang="en-US" sz="2000" dirty="0" smtClean="0"/>
              <a:t>Reduce DRAM voltage </a:t>
            </a:r>
            <a:r>
              <a:rPr lang="en-US" sz="2000" b="1" dirty="0" smtClean="0"/>
              <a:t>without introducing errors </a:t>
            </a:r>
          </a:p>
          <a:p>
            <a:pPr lvl="1"/>
            <a:r>
              <a:rPr lang="en-US" sz="2000" dirty="0" smtClean="0"/>
              <a:t>Use a </a:t>
            </a:r>
            <a:r>
              <a:rPr lang="en-US" sz="2000" b="1" dirty="0" smtClean="0"/>
              <a:t>regression model </a:t>
            </a:r>
            <a:r>
              <a:rPr lang="en-US" sz="2000" dirty="0" smtClean="0"/>
              <a:t>to select voltage that does not degrade performance beyond a chosen target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7.3% system energy reduction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DIMMs Operating at </a:t>
            </a:r>
            <a:r>
              <a:rPr lang="en-US" dirty="0" smtClean="0"/>
              <a:t>Higher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66" y="1219200"/>
            <a:ext cx="902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Measured minimum latency that </a:t>
            </a:r>
            <a:r>
              <a:rPr lang="en-US" sz="2300" i="1" dirty="0" smtClean="0"/>
              <a:t>does </a:t>
            </a:r>
            <a:r>
              <a:rPr lang="en-US" sz="2300" b="1" i="1" dirty="0" smtClean="0"/>
              <a:t>not</a:t>
            </a:r>
            <a:r>
              <a:rPr lang="en-US" sz="2300" i="1" dirty="0" smtClean="0"/>
              <a:t> cause errors </a:t>
            </a:r>
            <a:r>
              <a:rPr lang="en-US" sz="2300" dirty="0" smtClean="0"/>
              <a:t>in DRAM modules</a:t>
            </a:r>
            <a:endParaRPr lang="en-US" sz="2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49" y="2045109"/>
            <a:ext cx="6574367" cy="3604786"/>
          </a:xfrm>
        </p:spPr>
      </p:pic>
      <p:sp>
        <p:nvSpPr>
          <p:cNvPr id="8" name="Rectangle 7"/>
          <p:cNvSpPr/>
          <p:nvPr/>
        </p:nvSpPr>
        <p:spPr>
          <a:xfrm>
            <a:off x="3958426" y="1867741"/>
            <a:ext cx="1957468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lowerbound"/>
          <p:cNvGrpSpPr/>
          <p:nvPr/>
        </p:nvGrpSpPr>
        <p:grpSpPr>
          <a:xfrm>
            <a:off x="968709" y="4521200"/>
            <a:ext cx="7452553" cy="1795621"/>
            <a:chOff x="968709" y="4521200"/>
            <a:chExt cx="7452553" cy="1795621"/>
          </a:xfrm>
        </p:grpSpPr>
        <p:sp>
          <p:nvSpPr>
            <p:cNvPr id="26" name="Freeform 25"/>
            <p:cNvSpPr/>
            <p:nvPr/>
          </p:nvSpPr>
          <p:spPr>
            <a:xfrm>
              <a:off x="2217182" y="4521200"/>
              <a:ext cx="272017" cy="1453699"/>
            </a:xfrm>
            <a:custGeom>
              <a:avLst/>
              <a:gdLst>
                <a:gd name="connsiteX0" fmla="*/ 356684 w 356684"/>
                <a:gd name="connsiteY0" fmla="*/ 1253067 h 1253067"/>
                <a:gd name="connsiteX1" fmla="*/ 1084 w 356684"/>
                <a:gd name="connsiteY1" fmla="*/ 880533 h 1253067"/>
                <a:gd name="connsiteX2" fmla="*/ 238150 w 356684"/>
                <a:gd name="connsiteY2" fmla="*/ 0 h 125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84" h="1253067">
                  <a:moveTo>
                    <a:pt x="356684" y="1253067"/>
                  </a:moveTo>
                  <a:cubicBezTo>
                    <a:pt x="188762" y="1171222"/>
                    <a:pt x="20840" y="1089377"/>
                    <a:pt x="1084" y="880533"/>
                  </a:cubicBezTo>
                  <a:cubicBezTo>
                    <a:pt x="-18672" y="671689"/>
                    <a:pt x="238150" y="0"/>
                    <a:pt x="238150" y="0"/>
                  </a:cubicBezTo>
                </a:path>
              </a:pathLst>
            </a:custGeom>
            <a:noFill/>
            <a:ln w="22225">
              <a:solidFill>
                <a:srgbClr val="0070C0"/>
              </a:solidFill>
              <a:tailEnd type="arrow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8709" y="5916711"/>
              <a:ext cx="7452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Lower bound of latency as our latency adjustment granularity is 2.5ns 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y labels"/>
          <p:cNvGrpSpPr/>
          <p:nvPr/>
        </p:nvGrpSpPr>
        <p:grpSpPr>
          <a:xfrm>
            <a:off x="553211" y="1913195"/>
            <a:ext cx="1309679" cy="3126882"/>
            <a:chOff x="553211" y="1913195"/>
            <a:chExt cx="1309679" cy="3126882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-594731" y="3061137"/>
              <a:ext cx="31268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Measured Minimum</a:t>
              </a:r>
              <a:b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 Activate Latency (ns)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98687" y="42903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8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5181" y="370244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10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81" y="311036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12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5181" y="252706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14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1" name="population"/>
          <p:cNvGrpSpPr/>
          <p:nvPr/>
        </p:nvGrpSpPr>
        <p:grpSpPr>
          <a:xfrm>
            <a:off x="3143404" y="1697941"/>
            <a:ext cx="5900866" cy="1994748"/>
            <a:chOff x="3143404" y="1697941"/>
            <a:chExt cx="5900866" cy="1994748"/>
          </a:xfrm>
        </p:grpSpPr>
        <p:grpSp>
          <p:nvGrpSpPr>
            <p:cNvPr id="35" name="Group 34"/>
            <p:cNvGrpSpPr/>
            <p:nvPr/>
          </p:nvGrpSpPr>
          <p:grpSpPr>
            <a:xfrm>
              <a:off x="7258204" y="2602468"/>
              <a:ext cx="1786066" cy="1090221"/>
              <a:chOff x="7258204" y="2602468"/>
              <a:chExt cx="1786066" cy="109022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7636043" y="2971800"/>
                <a:ext cx="256674" cy="720889"/>
              </a:xfrm>
              <a:custGeom>
                <a:avLst/>
                <a:gdLst>
                  <a:gd name="connsiteX0" fmla="*/ 433137 w 433137"/>
                  <a:gd name="connsiteY0" fmla="*/ 0 h 657726"/>
                  <a:gd name="connsiteX1" fmla="*/ 0 w 433137"/>
                  <a:gd name="connsiteY1" fmla="*/ 657726 h 65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137" h="657726">
                    <a:moveTo>
                      <a:pt x="433137" y="0"/>
                    </a:moveTo>
                    <a:lnTo>
                      <a:pt x="0" y="65772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258204" y="2602468"/>
                <a:ext cx="1786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100% of modules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143404" y="1697941"/>
              <a:ext cx="1670650" cy="1089193"/>
              <a:chOff x="7551405" y="2603496"/>
              <a:chExt cx="1670650" cy="108919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7636043" y="2971800"/>
                <a:ext cx="256674" cy="720889"/>
              </a:xfrm>
              <a:custGeom>
                <a:avLst/>
                <a:gdLst>
                  <a:gd name="connsiteX0" fmla="*/ 433137 w 433137"/>
                  <a:gd name="connsiteY0" fmla="*/ 0 h 657726"/>
                  <a:gd name="connsiteX1" fmla="*/ 0 w 433137"/>
                  <a:gd name="connsiteY1" fmla="*/ 657726 h 65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137" h="657726">
                    <a:moveTo>
                      <a:pt x="433137" y="0"/>
                    </a:moveTo>
                    <a:lnTo>
                      <a:pt x="0" y="65772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551405" y="2603496"/>
                <a:ext cx="1670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dirty="0" smtClean="0"/>
                  <a:t>0% of modules</a:t>
                </a:r>
                <a:endParaRPr lang="en-US" dirty="0"/>
              </a:p>
            </p:txBody>
          </p:sp>
        </p:grpSp>
      </p:grpSp>
      <p:sp>
        <p:nvSpPr>
          <p:cNvPr id="40" name="punch"/>
          <p:cNvSpPr/>
          <p:nvPr/>
        </p:nvSpPr>
        <p:spPr>
          <a:xfrm>
            <a:off x="0" y="5046343"/>
            <a:ext cx="9144000" cy="128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DRAM requires longer latency to access data </a:t>
            </a:r>
            <a:r>
              <a:rPr lang="en-US" sz="3200" b="1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without errors</a:t>
            </a: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 at lower voltage</a:t>
            </a:r>
            <a:endParaRPr lang="en-US" sz="32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grpSp>
        <p:nvGrpSpPr>
          <p:cNvPr id="7" name="vertical selection"/>
          <p:cNvGrpSpPr/>
          <p:nvPr/>
        </p:nvGrpSpPr>
        <p:grpSpPr>
          <a:xfrm>
            <a:off x="3238407" y="2556638"/>
            <a:ext cx="2977733" cy="1733729"/>
            <a:chOff x="3238407" y="2556638"/>
            <a:chExt cx="2977733" cy="1733729"/>
          </a:xfrm>
        </p:grpSpPr>
        <p:sp>
          <p:nvSpPr>
            <p:cNvPr id="3" name="Rectangle 2"/>
            <p:cNvSpPr/>
            <p:nvPr/>
          </p:nvSpPr>
          <p:spPr>
            <a:xfrm>
              <a:off x="3238407" y="2779235"/>
              <a:ext cx="415270" cy="1511132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3677" y="2556638"/>
              <a:ext cx="2562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Distribution of latency in the total population</a:t>
              </a:r>
            </a:p>
          </p:txBody>
        </p:sp>
      </p:grpSp>
      <p:sp>
        <p:nvSpPr>
          <p:cNvPr id="12" name="growing arrow"/>
          <p:cNvSpPr/>
          <p:nvPr/>
        </p:nvSpPr>
        <p:spPr>
          <a:xfrm>
            <a:off x="2404170" y="2836121"/>
            <a:ext cx="4924926" cy="1267327"/>
          </a:xfrm>
          <a:custGeom>
            <a:avLst/>
            <a:gdLst>
              <a:gd name="connsiteX0" fmla="*/ 4924926 w 4924926"/>
              <a:gd name="connsiteY0" fmla="*/ 1267327 h 1267327"/>
              <a:gd name="connsiteX1" fmla="*/ 1106905 w 4924926"/>
              <a:gd name="connsiteY1" fmla="*/ 1026695 h 1267327"/>
              <a:gd name="connsiteX2" fmla="*/ 0 w 4924926"/>
              <a:gd name="connsiteY2" fmla="*/ 0 h 126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4926" h="1267327">
                <a:moveTo>
                  <a:pt x="4924926" y="1267327"/>
                </a:moveTo>
                <a:cubicBezTo>
                  <a:pt x="3426326" y="1252621"/>
                  <a:pt x="1927726" y="1237916"/>
                  <a:pt x="1106905" y="1026695"/>
                </a:cubicBezTo>
                <a:cubicBezTo>
                  <a:pt x="286084" y="815474"/>
                  <a:pt x="0" y="0"/>
                  <a:pt x="0" y="0"/>
                </a:cubicBezTo>
              </a:path>
            </a:pathLst>
          </a:custGeom>
          <a:noFill/>
          <a:ln w="146050">
            <a:solidFill>
              <a:srgbClr val="004DD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12968" y="5759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Locality of Errors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" y="1987217"/>
            <a:ext cx="7318385" cy="3274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879" y="1566704"/>
            <a:ext cx="582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 module under 1.175V (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12% voltage reduction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lip text"/>
          <p:cNvSpPr/>
          <p:nvPr/>
        </p:nvSpPr>
        <p:spPr>
          <a:xfrm>
            <a:off x="0" y="5372697"/>
            <a:ext cx="9144000" cy="8721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Errors concentrate in certain regions</a:t>
            </a:r>
            <a:endParaRPr lang="en-US" sz="32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Error-Correcting Codes (ECC)</a:t>
            </a:r>
          </a:p>
          <a:p>
            <a:pPr lvl="1"/>
            <a:r>
              <a:rPr lang="en-US" dirty="0" smtClean="0"/>
              <a:t>ECC (SECDED) is </a:t>
            </a:r>
            <a:r>
              <a:rPr lang="en-US" b="1" dirty="0" smtClean="0"/>
              <a:t>not</a:t>
            </a:r>
            <a:r>
              <a:rPr lang="en-US" dirty="0" smtClean="0"/>
              <a:t> sufficient to mitigate the errors</a:t>
            </a:r>
          </a:p>
          <a:p>
            <a:endParaRPr lang="en-US" sz="1800" dirty="0"/>
          </a:p>
          <a:p>
            <a:r>
              <a:rPr lang="en-US" dirty="0" smtClean="0">
                <a:solidFill>
                  <a:srgbClr val="0070C0"/>
                </a:solidFill>
              </a:rPr>
              <a:t>Effect of temperature</a:t>
            </a:r>
          </a:p>
          <a:p>
            <a:pPr lvl="1"/>
            <a:r>
              <a:rPr lang="en-US" dirty="0" smtClean="0"/>
              <a:t>Higher temperature requires higher latency under some voltage levels</a:t>
            </a:r>
          </a:p>
          <a:p>
            <a:endParaRPr lang="en-US" sz="18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Data retention time</a:t>
            </a:r>
          </a:p>
          <a:p>
            <a:pPr lvl="1"/>
            <a:r>
              <a:rPr lang="en-US" dirty="0" smtClean="0"/>
              <a:t>Lower voltage does </a:t>
            </a:r>
            <a:r>
              <a:rPr lang="en-US" b="1" dirty="0" smtClean="0"/>
              <a:t>not</a:t>
            </a:r>
            <a:r>
              <a:rPr lang="en-US" dirty="0" smtClean="0"/>
              <a:t> require more frequent refreshes</a:t>
            </a:r>
          </a:p>
          <a:p>
            <a:pPr lvl="1"/>
            <a:endParaRPr lang="en-US" sz="1800" dirty="0"/>
          </a:p>
          <a:p>
            <a:r>
              <a:rPr lang="en-US" dirty="0" smtClean="0">
                <a:solidFill>
                  <a:srgbClr val="0070C0"/>
                </a:solidFill>
              </a:rPr>
              <a:t>Effect of stored data pattern on error rate</a:t>
            </a:r>
          </a:p>
          <a:p>
            <a:pPr lvl="1"/>
            <a:r>
              <a:rPr lang="en-US" dirty="0" smtClean="0"/>
              <a:t>Difference is </a:t>
            </a:r>
            <a:r>
              <a:rPr lang="en-US" b="1" dirty="0" smtClean="0"/>
              <a:t>not</a:t>
            </a:r>
            <a:r>
              <a:rPr lang="en-US" dirty="0" smtClean="0"/>
              <a:t> statistically significant to draw conclusion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Summary of Key Experimental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kern="0" dirty="0" smtClean="0">
                <a:solidFill>
                  <a:srgbClr val="FF4136"/>
                </a:solidFill>
              </a:rPr>
              <a:t>Voltage-induced errors </a:t>
            </a:r>
            <a:r>
              <a:rPr lang="en-US" sz="3000" kern="0" dirty="0" smtClean="0"/>
              <a:t>increase as </a:t>
            </a:r>
            <a:br>
              <a:rPr lang="en-US" sz="3000" kern="0" dirty="0" smtClean="0"/>
            </a:br>
            <a:r>
              <a:rPr lang="en-US" sz="3000" kern="0" dirty="0" smtClean="0"/>
              <a:t>voltage reduces further below </a:t>
            </a:r>
            <a:r>
              <a:rPr lang="en-US" sz="3000" kern="0" dirty="0" err="1" smtClean="0"/>
              <a:t>V</a:t>
            </a:r>
            <a:r>
              <a:rPr lang="en-US" sz="3000" kern="0" baseline="-25000" dirty="0" err="1" smtClean="0"/>
              <a:t>min</a:t>
            </a:r>
            <a:endParaRPr lang="en-US" sz="3000" kern="0" baseline="-25000" dirty="0" smtClean="0"/>
          </a:p>
          <a:p>
            <a:pPr lvl="1"/>
            <a:endParaRPr lang="en-US" sz="3000" i="1" dirty="0" smtClean="0"/>
          </a:p>
          <a:p>
            <a:r>
              <a:rPr lang="en-US" sz="3000" dirty="0" smtClean="0"/>
              <a:t>Errors exhibit </a:t>
            </a:r>
            <a:r>
              <a:rPr lang="en-US" sz="3000" dirty="0" smtClean="0">
                <a:solidFill>
                  <a:srgbClr val="0070C0"/>
                </a:solidFill>
              </a:rPr>
              <a:t>spatial locality</a:t>
            </a:r>
          </a:p>
          <a:p>
            <a:endParaRPr lang="en-US" sz="3000" dirty="0"/>
          </a:p>
          <a:p>
            <a:r>
              <a:rPr lang="en-US" sz="3000" dirty="0" smtClean="0">
                <a:solidFill>
                  <a:srgbClr val="0070C0"/>
                </a:solidFill>
              </a:rPr>
              <a:t>Increasing the latency</a:t>
            </a:r>
            <a:r>
              <a:rPr lang="en-US" sz="3000" dirty="0" smtClean="0"/>
              <a:t> of DRAM operations mitigates voltage-induced errors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5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Executive Summary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DRAM Background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Characterization of DRAM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methodology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Impact of voltage on reliability and latency</a:t>
            </a:r>
          </a:p>
          <a:p>
            <a:r>
              <a:rPr lang="en-US" b="1" dirty="0" smtClean="0"/>
              <a:t>Voltron: DRAM Energy Reduction Mechanism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DRAM </a:t>
            </a:r>
            <a:r>
              <a:rPr lang="en-US" sz="3100" smtClean="0"/>
              <a:t>Voltage Adjustment to Reduce Energy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spc="-30" dirty="0" smtClean="0"/>
              <a:t>Goal</a:t>
            </a:r>
            <a:r>
              <a:rPr lang="en-US" spc="-30" dirty="0" smtClean="0"/>
              <a:t>: Exploit the trade-off between voltage and latency to reduce energy consumption</a:t>
            </a:r>
          </a:p>
          <a:p>
            <a:endParaRPr lang="en-US" sz="800" u="sng" dirty="0" smtClean="0"/>
          </a:p>
          <a:p>
            <a:r>
              <a:rPr lang="en-US" u="sng" dirty="0" smtClean="0"/>
              <a:t>Approach</a:t>
            </a:r>
            <a:r>
              <a:rPr lang="en-US" dirty="0" smtClean="0"/>
              <a:t>: Reduce DRAM voltage </a:t>
            </a:r>
            <a:r>
              <a:rPr lang="en-US" b="1" dirty="0" smtClean="0"/>
              <a:t>reliably</a:t>
            </a:r>
          </a:p>
          <a:p>
            <a:pPr lvl="1"/>
            <a:r>
              <a:rPr lang="en-US" dirty="0" smtClean="0">
                <a:solidFill>
                  <a:srgbClr val="FF4136"/>
                </a:solidFill>
              </a:rPr>
              <a:t>Performance loss</a:t>
            </a:r>
            <a:r>
              <a:rPr lang="en-US" dirty="0" smtClean="0"/>
              <a:t> due to increased latency at lower voltage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62052"/>
              </p:ext>
            </p:extLst>
          </p:nvPr>
        </p:nvGraphicFramePr>
        <p:xfrm>
          <a:off x="594360" y="3236328"/>
          <a:ext cx="7620000" cy="348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148840" y="4882896"/>
            <a:ext cx="5614416" cy="0"/>
          </a:xfrm>
          <a:prstGeom prst="line">
            <a:avLst/>
          </a:prstGeom>
          <a:ln w="25400" cap="rnd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48840" y="3514562"/>
            <a:ext cx="2917285" cy="2084380"/>
            <a:chOff x="2148840" y="3514562"/>
            <a:chExt cx="2917285" cy="2084380"/>
          </a:xfrm>
        </p:grpSpPr>
        <p:sp>
          <p:nvSpPr>
            <p:cNvPr id="11" name="Rounded Rectangle 10"/>
            <p:cNvSpPr/>
            <p:nvPr/>
          </p:nvSpPr>
          <p:spPr>
            <a:xfrm>
              <a:off x="2148840" y="3629465"/>
              <a:ext cx="1086729" cy="1969477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3112" y="3514562"/>
              <a:ext cx="1873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4DD6"/>
                  </a:solidFill>
                </a:rPr>
                <a:t>High Power Savings</a:t>
              </a:r>
            </a:p>
            <a:p>
              <a:r>
                <a:rPr lang="en-US" i="1" dirty="0" smtClean="0">
                  <a:solidFill>
                    <a:srgbClr val="FF4136"/>
                  </a:solidFill>
                </a:rPr>
                <a:t>Bad Performance</a:t>
              </a:r>
              <a:endParaRPr lang="en-US" i="1" dirty="0">
                <a:solidFill>
                  <a:srgbClr val="FF4136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59705" y="3514562"/>
            <a:ext cx="2837045" cy="2084380"/>
            <a:chOff x="4459705" y="3514562"/>
            <a:chExt cx="2837045" cy="2084380"/>
          </a:xfrm>
        </p:grpSpPr>
        <p:sp>
          <p:nvSpPr>
            <p:cNvPr id="13" name="TextBox 12"/>
            <p:cNvSpPr txBox="1"/>
            <p:nvPr/>
          </p:nvSpPr>
          <p:spPr>
            <a:xfrm>
              <a:off x="5497283" y="3514562"/>
              <a:ext cx="1799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Low Power Savings</a:t>
              </a:r>
            </a:p>
            <a:p>
              <a:r>
                <a:rPr lang="en-US" i="1" dirty="0" smtClean="0">
                  <a:solidFill>
                    <a:schemeClr val="accent3">
                      <a:lumMod val="75000"/>
                    </a:schemeClr>
                  </a:solidFill>
                </a:rPr>
                <a:t>Good Performance</a:t>
              </a:r>
              <a:endParaRPr lang="en-US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59705" y="4160893"/>
              <a:ext cx="1086729" cy="1438049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47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Voltron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330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0" dirty="0" smtClean="0">
                <a:solidFill>
                  <a:srgbClr val="FF4136"/>
                </a:solidFill>
              </a:rPr>
              <a:t>How do we predict performance loss due to increased latency under low DRAM voltage?</a:t>
            </a:r>
            <a:endParaRPr lang="en-US" sz="3000" b="1" kern="0" dirty="0">
              <a:solidFill>
                <a:srgbClr val="FF413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02" y="2013730"/>
            <a:ext cx="1554459" cy="1554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109" y="1679842"/>
            <a:ext cx="2003174" cy="2003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133" y="1856506"/>
            <a:ext cx="1711683" cy="17116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68842" y="1856505"/>
            <a:ext cx="2318086" cy="1759377"/>
          </a:xfrm>
          <a:prstGeom prst="roundRect">
            <a:avLst>
              <a:gd name="adj" fmla="val 9111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7196" y="1333719"/>
            <a:ext cx="143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Voltron</a:t>
            </a:r>
            <a:endParaRPr lang="en-US" sz="2800" b="1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94021" y="2790959"/>
            <a:ext cx="898358" cy="0"/>
          </a:xfrm>
          <a:prstGeom prst="straightConnector1">
            <a:avLst/>
          </a:prstGeom>
          <a:ln w="63500" cap="rnd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0308" y="3652573"/>
            <a:ext cx="315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User specifies the </a:t>
            </a:r>
            <a:r>
              <a:rPr lang="en-US" sz="2000" b="1" dirty="0" smtClean="0"/>
              <a:t>performance loss target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35456" y="2809412"/>
            <a:ext cx="1010653" cy="0"/>
          </a:xfrm>
          <a:prstGeom prst="straightConnector1">
            <a:avLst/>
          </a:prstGeom>
          <a:ln w="63500" cap="rnd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90944" y="3652573"/>
            <a:ext cx="433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Select the </a:t>
            </a:r>
            <a:r>
              <a:rPr lang="en-US" sz="2000" b="1" dirty="0" smtClean="0"/>
              <a:t>minimum</a:t>
            </a:r>
            <a:r>
              <a:rPr lang="en-US" sz="2000" dirty="0" smtClean="0"/>
              <a:t> DRAM voltage without violating the target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8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Model to Predict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02" y="2013730"/>
            <a:ext cx="1554459" cy="1554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109" y="1679842"/>
            <a:ext cx="2003174" cy="2003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133" y="1856506"/>
            <a:ext cx="1711683" cy="17116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68842" y="1856505"/>
            <a:ext cx="2318086" cy="1759377"/>
          </a:xfrm>
          <a:prstGeom prst="roundRect">
            <a:avLst>
              <a:gd name="adj" fmla="val 9111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7196" y="1333719"/>
            <a:ext cx="143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Voltron</a:t>
            </a:r>
            <a:endParaRPr lang="en-US" sz="2800" b="1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94021" y="2790959"/>
            <a:ext cx="898358" cy="0"/>
          </a:xfrm>
          <a:prstGeom prst="straightConnector1">
            <a:avLst/>
          </a:prstGeom>
          <a:ln w="63500" cap="rnd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0308" y="3652573"/>
            <a:ext cx="315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User specifies the </a:t>
            </a:r>
            <a:r>
              <a:rPr lang="en-US" sz="2000" b="1" dirty="0" smtClean="0"/>
              <a:t>performance loss target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35456" y="2809412"/>
            <a:ext cx="1010653" cy="0"/>
          </a:xfrm>
          <a:prstGeom prst="straightConnector1">
            <a:avLst/>
          </a:prstGeom>
          <a:ln w="63500" cap="rnd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90944" y="3652573"/>
            <a:ext cx="433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Select the </a:t>
            </a:r>
            <a:r>
              <a:rPr lang="en-US" sz="2000" b="1" dirty="0" smtClean="0"/>
              <a:t>minimum</a:t>
            </a:r>
            <a:r>
              <a:rPr lang="en-US" sz="2000" dirty="0" smtClean="0"/>
              <a:t> DRAM voltage without violating the target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76664" y="1477108"/>
            <a:ext cx="3058221" cy="306190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38689" y="3735109"/>
            <a:ext cx="4086665" cy="78598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83175" y="1679843"/>
            <a:ext cx="1994580" cy="184690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lin model"/>
          <p:cNvGrpSpPr/>
          <p:nvPr/>
        </p:nvGrpSpPr>
        <p:grpSpPr>
          <a:xfrm>
            <a:off x="2231319" y="4644667"/>
            <a:ext cx="3577558" cy="1864038"/>
            <a:chOff x="2505639" y="4644667"/>
            <a:chExt cx="3577558" cy="18640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15" y="4644667"/>
              <a:ext cx="1485829" cy="13489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505639" y="6047040"/>
              <a:ext cx="3577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Linear regression model</a:t>
              </a:r>
              <a:endParaRPr lang="en-US" sz="24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inputs"/>
          <p:cNvGrpSpPr/>
          <p:nvPr/>
        </p:nvGrpSpPr>
        <p:grpSpPr>
          <a:xfrm>
            <a:off x="224359" y="4519774"/>
            <a:ext cx="2588807" cy="1901591"/>
            <a:chOff x="498679" y="4519774"/>
            <a:chExt cx="2588807" cy="1901591"/>
          </a:xfrm>
        </p:grpSpPr>
        <p:sp>
          <p:nvSpPr>
            <p:cNvPr id="24" name="TextBox 23"/>
            <p:cNvSpPr txBox="1"/>
            <p:nvPr/>
          </p:nvSpPr>
          <p:spPr>
            <a:xfrm>
              <a:off x="553665" y="4519774"/>
              <a:ext cx="2195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Application’s characteristics</a:t>
              </a:r>
              <a:endParaRPr lang="en-US" sz="2400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8679" y="5615311"/>
              <a:ext cx="1852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mbria Math" charset="0"/>
                  <a:ea typeface="Cambria Math" charset="0"/>
                  <a:cs typeface="Cambria Math" charset="0"/>
                </a:rPr>
                <a:t>[1.3V, 1.25V, </a:t>
              </a:r>
              <a:r>
                <a:rPr lang="mr-IN" sz="2000" b="1" dirty="0" smtClean="0">
                  <a:latin typeface="Cambria Math" charset="0"/>
                  <a:ea typeface="Cambria Math" charset="0"/>
                  <a:cs typeface="Cambria Math" charset="0"/>
                </a:rPr>
                <a:t>…</a:t>
              </a:r>
              <a:r>
                <a:rPr lang="en-US" sz="2000" b="1" dirty="0" smtClean="0">
                  <a:latin typeface="Cambria Math" charset="0"/>
                  <a:ea typeface="Cambria Math" charset="0"/>
                  <a:cs typeface="Cambria Math" charset="0"/>
                </a:rPr>
                <a:t>]</a:t>
              </a:r>
              <a:endParaRPr lang="en-US" sz="2000" b="1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8856" y="5959700"/>
              <a:ext cx="2195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DRAM Voltage</a:t>
              </a:r>
              <a:endParaRPr lang="en-US" sz="2400" i="1" dirty="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509486" y="4772698"/>
              <a:ext cx="578000" cy="344389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505639" y="5615311"/>
              <a:ext cx="578000" cy="344389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pred loss"/>
          <p:cNvGrpSpPr/>
          <p:nvPr/>
        </p:nvGrpSpPr>
        <p:grpSpPr>
          <a:xfrm>
            <a:off x="4389172" y="4906675"/>
            <a:ext cx="2312906" cy="1162717"/>
            <a:chOff x="4522814" y="4906675"/>
            <a:chExt cx="2312906" cy="1162717"/>
          </a:xfrm>
        </p:grpSpPr>
        <p:sp>
          <p:nvSpPr>
            <p:cNvPr id="31" name="TextBox 30"/>
            <p:cNvSpPr txBox="1"/>
            <p:nvPr/>
          </p:nvSpPr>
          <p:spPr>
            <a:xfrm>
              <a:off x="4793890" y="4906675"/>
              <a:ext cx="1685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mbria Math" charset="0"/>
                  <a:ea typeface="Cambria Math" charset="0"/>
                  <a:cs typeface="Cambria Math" charset="0"/>
                </a:rPr>
                <a:t>[-1%, -3%, </a:t>
              </a:r>
              <a:r>
                <a:rPr lang="mr-IN" sz="2000" b="1" dirty="0" smtClean="0">
                  <a:latin typeface="Cambria Math" charset="0"/>
                  <a:ea typeface="Cambria Math" charset="0"/>
                  <a:cs typeface="Cambria Math" charset="0"/>
                </a:rPr>
                <a:t>…</a:t>
              </a:r>
              <a:r>
                <a:rPr lang="en-US" sz="2000" b="1" dirty="0" smtClean="0">
                  <a:latin typeface="Cambria Math" charset="0"/>
                  <a:ea typeface="Cambria Math" charset="0"/>
                  <a:cs typeface="Cambria Math" charset="0"/>
                </a:rPr>
                <a:t>]</a:t>
              </a:r>
              <a:endParaRPr lang="en-US" sz="2000" b="1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0522" y="5238395"/>
              <a:ext cx="22751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Predicted </a:t>
              </a:r>
              <a:r>
                <a:rPr lang="en-US" sz="2400" i="1" smtClean="0"/>
                <a:t>performance loss</a:t>
              </a:r>
              <a:endParaRPr lang="en-US" sz="2400" i="1" dirty="0" smtClean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522814" y="4906675"/>
              <a:ext cx="340945" cy="444096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min output"/>
          <p:cNvGrpSpPr/>
          <p:nvPr/>
        </p:nvGrpSpPr>
        <p:grpSpPr>
          <a:xfrm>
            <a:off x="6273883" y="4695678"/>
            <a:ext cx="1751050" cy="1547098"/>
            <a:chOff x="6309048" y="4695678"/>
            <a:chExt cx="1751050" cy="1547098"/>
          </a:xfrm>
        </p:grpSpPr>
        <p:sp>
          <p:nvSpPr>
            <p:cNvPr id="37" name="TextBox 36"/>
            <p:cNvSpPr txBox="1"/>
            <p:nvPr/>
          </p:nvSpPr>
          <p:spPr>
            <a:xfrm>
              <a:off x="6641494" y="4695678"/>
              <a:ext cx="1077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Min.</a:t>
              </a:r>
            </a:p>
            <a:p>
              <a:r>
                <a:rPr lang="en-US" sz="2400" i="1" dirty="0" smtClean="0"/>
                <a:t>Voltage</a:t>
              </a:r>
              <a:endParaRPr lang="en-US" sz="2400" i="1" dirty="0"/>
            </a:p>
          </p:txBody>
        </p:sp>
        <p:sp>
          <p:nvSpPr>
            <p:cNvPr id="34" name="min_volt_func"/>
            <p:cNvSpPr/>
            <p:nvPr/>
          </p:nvSpPr>
          <p:spPr>
            <a:xfrm>
              <a:off x="6641495" y="4743500"/>
              <a:ext cx="955070" cy="774769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7719153" y="4906675"/>
              <a:ext cx="340945" cy="444096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6309048" y="4892403"/>
              <a:ext cx="340945" cy="444096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49993" y="5781111"/>
              <a:ext cx="976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smtClean="0"/>
                <a:t>Target</a:t>
              </a:r>
              <a:endParaRPr lang="en-US" sz="2400" i="1" dirty="0"/>
            </a:p>
          </p:txBody>
        </p:sp>
        <p:sp>
          <p:nvSpPr>
            <p:cNvPr id="39" name="Right Arrow 38"/>
            <p:cNvSpPr/>
            <p:nvPr/>
          </p:nvSpPr>
          <p:spPr>
            <a:xfrm rot="16200000">
              <a:off x="6948558" y="5489371"/>
              <a:ext cx="340945" cy="444096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H="1">
            <a:off x="498679" y="3526744"/>
            <a:ext cx="2967414" cy="1012270"/>
          </a:xfrm>
          <a:prstGeom prst="line">
            <a:avLst/>
          </a:prstGeom>
          <a:ln w="34925" cap="rnd">
            <a:solidFill>
              <a:schemeClr val="bg1">
                <a:lumMod val="50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55891" y="3526744"/>
            <a:ext cx="2743362" cy="1168934"/>
          </a:xfrm>
          <a:prstGeom prst="line">
            <a:avLst/>
          </a:prstGeom>
          <a:ln w="34925" cap="rnd">
            <a:solidFill>
              <a:schemeClr val="bg1">
                <a:lumMod val="50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73738" y="4812318"/>
            <a:ext cx="938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Final</a:t>
            </a:r>
            <a:br>
              <a:rPr lang="en-US" sz="2000" smtClean="0"/>
            </a:br>
            <a:r>
              <a:rPr lang="en-US" sz="2000" smtClean="0"/>
              <a:t>Voltage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064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Model to Predict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Application’s characteristics for the model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/>
              <a:t>Memory intensity</a:t>
            </a:r>
            <a:r>
              <a:rPr lang="en-US" dirty="0" smtClean="0"/>
              <a:t>: Frequency of last-level cache misses</a:t>
            </a:r>
          </a:p>
          <a:p>
            <a:pPr lvl="1"/>
            <a:r>
              <a:rPr lang="en-US" b="1" i="1" dirty="0" smtClean="0"/>
              <a:t>Memory stall time</a:t>
            </a:r>
            <a:r>
              <a:rPr lang="en-US" dirty="0" smtClean="0"/>
              <a:t>: Amount of time memory requests stall commit inside CPU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Handling multiple applications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Predict a performance loss for each application</a:t>
            </a:r>
          </a:p>
          <a:p>
            <a:pPr lvl="1"/>
            <a:r>
              <a:rPr lang="en-US" dirty="0" smtClean="0"/>
              <a:t>Select the minimum voltage that satisfies the performance target for all 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Prior work</a:t>
            </a:r>
            <a:r>
              <a:rPr lang="en-US" dirty="0"/>
              <a:t>: </a:t>
            </a:r>
            <a:r>
              <a:rPr lang="en-US" sz="2400" dirty="0"/>
              <a:t>Dynamically scale </a:t>
            </a:r>
            <a:r>
              <a:rPr lang="en-US" sz="2400" i="1" dirty="0"/>
              <a:t>frequency and voltage </a:t>
            </a:r>
            <a:r>
              <a:rPr lang="en-US" sz="2400" dirty="0" smtClean="0"/>
              <a:t>of the entire DRAM based </a:t>
            </a:r>
            <a:r>
              <a:rPr lang="en-US" sz="2400" dirty="0"/>
              <a:t>on bandwidth demand</a:t>
            </a:r>
            <a:r>
              <a:rPr lang="en-US" sz="2400" i="1" dirty="0"/>
              <a:t> 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[</a:t>
            </a:r>
            <a:r>
              <a:rPr lang="en-US" sz="2000" dirty="0" smtClean="0"/>
              <a:t>David</a:t>
            </a:r>
            <a:r>
              <a:rPr lang="en-US" sz="2000" dirty="0"/>
              <a:t>+, </a:t>
            </a:r>
            <a:r>
              <a:rPr lang="en-US" sz="2000" dirty="0" smtClean="0"/>
              <a:t>ICAC’11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]</a:t>
            </a:r>
            <a:r>
              <a:rPr lang="en-US" sz="2400" i="1" dirty="0" smtClean="0"/>
              <a:t> </a:t>
            </a:r>
            <a:r>
              <a:rPr lang="en-US" sz="2400" dirty="0" smtClean="0"/>
              <a:t> 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Problem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Lowering voltage on the peripheral circuitry decreases channel frequency (memory data throughput)</a:t>
            </a:r>
          </a:p>
          <a:p>
            <a:r>
              <a:rPr lang="en-US" sz="2400" u="sng" dirty="0" smtClean="0"/>
              <a:t>Voltron</a:t>
            </a:r>
            <a:r>
              <a:rPr lang="en-US" sz="2400" dirty="0" smtClean="0"/>
              <a:t>: Reduce voltage to only </a:t>
            </a:r>
            <a:r>
              <a:rPr lang="en-US" sz="2400" dirty="0" smtClean="0">
                <a:solidFill>
                  <a:srgbClr val="0070C0"/>
                </a:solidFill>
              </a:rPr>
              <a:t>DRAM array </a:t>
            </a:r>
            <a:r>
              <a:rPr lang="en-US" sz="2400" dirty="0" smtClean="0"/>
              <a:t>without changing the voltage to peripheral circuitry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3006" y="3785134"/>
            <a:ext cx="3218213" cy="2033609"/>
          </a:xfrm>
          <a:prstGeom prst="roundRect">
            <a:avLst>
              <a:gd name="adj" fmla="val 3605"/>
            </a:avLst>
          </a:prstGeom>
          <a:solidFill>
            <a:srgbClr val="EBEB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ow_volt memdvfs"/>
          <p:cNvSpPr/>
          <p:nvPr/>
        </p:nvSpPr>
        <p:spPr>
          <a:xfrm>
            <a:off x="633006" y="3780395"/>
            <a:ext cx="3218213" cy="2033609"/>
          </a:xfrm>
          <a:prstGeom prst="roundRect">
            <a:avLst>
              <a:gd name="adj" fmla="val 360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DRAM chip"/>
          <p:cNvGrpSpPr/>
          <p:nvPr/>
        </p:nvGrpSpPr>
        <p:grpSpPr>
          <a:xfrm>
            <a:off x="768973" y="3780395"/>
            <a:ext cx="2823183" cy="2575955"/>
            <a:chOff x="768973" y="3780395"/>
            <a:chExt cx="2823183" cy="2575955"/>
          </a:xfrm>
        </p:grpSpPr>
        <p:sp>
          <p:nvSpPr>
            <p:cNvPr id="33" name="TextBox 32"/>
            <p:cNvSpPr txBox="1"/>
            <p:nvPr/>
          </p:nvSpPr>
          <p:spPr>
            <a:xfrm>
              <a:off x="778209" y="3783681"/>
              <a:ext cx="13433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Peripheral</a:t>
              </a:r>
              <a:br>
                <a:rPr lang="en-US" sz="2000" b="1" i="1" dirty="0" smtClean="0"/>
              </a:br>
              <a:r>
                <a:rPr lang="en-US" sz="2000" b="1" i="1" dirty="0" smtClean="0"/>
                <a:t>Circuitry</a:t>
              </a:r>
              <a:endParaRPr lang="en-US" sz="2000" b="1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37821" y="3780395"/>
              <a:ext cx="9460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DRAM</a:t>
              </a:r>
              <a:br>
                <a:rPr lang="en-US" sz="2000" b="1" i="1" dirty="0" smtClean="0"/>
              </a:br>
              <a:r>
                <a:rPr lang="en-US" sz="2000" b="1" i="1" dirty="0" smtClean="0"/>
                <a:t>Array</a:t>
              </a:r>
              <a:endParaRPr lang="en-US" sz="2000" b="1" i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47627" y="4429586"/>
              <a:ext cx="2744529" cy="1275817"/>
              <a:chOff x="894576" y="4372625"/>
              <a:chExt cx="3517777" cy="161586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94576" y="4594012"/>
                <a:ext cx="1389458" cy="6620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Control</a:t>
                </a:r>
                <a:br>
                  <a:rPr lang="en-US" b="1" dirty="0" smtClean="0"/>
                </a:br>
                <a:r>
                  <a:rPr lang="en-US" b="1" dirty="0" smtClean="0"/>
                  <a:t>Logic</a:t>
                </a:r>
                <a:endParaRPr lang="en-US" b="1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894576" y="5489221"/>
                <a:ext cx="1389458" cy="3769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I/O</a:t>
                </a:r>
                <a:endParaRPr lang="en-US" b="1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647483" y="4372625"/>
                <a:ext cx="1764870" cy="1615869"/>
                <a:chOff x="1994891" y="3913443"/>
                <a:chExt cx="1764870" cy="1615869"/>
              </a:xfrm>
            </p:grpSpPr>
            <p:sp>
              <p:nvSpPr>
                <p:cNvPr id="37" name="bank3"/>
                <p:cNvSpPr/>
                <p:nvPr/>
              </p:nvSpPr>
              <p:spPr>
                <a:xfrm>
                  <a:off x="2333410" y="3913443"/>
                  <a:ext cx="1426351" cy="1256685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bank2"/>
                <p:cNvSpPr/>
                <p:nvPr/>
              </p:nvSpPr>
              <p:spPr>
                <a:xfrm>
                  <a:off x="2162063" y="4055071"/>
                  <a:ext cx="1412965" cy="1269931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bank"/>
                <p:cNvGrpSpPr/>
                <p:nvPr/>
              </p:nvGrpSpPr>
              <p:grpSpPr>
                <a:xfrm>
                  <a:off x="1994891" y="4233664"/>
                  <a:ext cx="1396306" cy="1295648"/>
                  <a:chOff x="5076854" y="1142999"/>
                  <a:chExt cx="3379524" cy="4898283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5076854" y="1142999"/>
                    <a:ext cx="3379524" cy="4898283"/>
                  </a:xfrm>
                  <a:prstGeom prst="roundRect">
                    <a:avLst>
                      <a:gd name="adj" fmla="val 7485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586201" y="2543249"/>
                    <a:ext cx="2787849" cy="1915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i="1" dirty="0" smtClean="0"/>
                      <a:t>Bank</a:t>
                    </a:r>
                    <a:endParaRPr lang="en-US" sz="2000" i="1" dirty="0"/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2284033" y="4767194"/>
                <a:ext cx="469478" cy="1092129"/>
                <a:chOff x="1649910" y="4362757"/>
                <a:chExt cx="469478" cy="1092129"/>
              </a:xfrm>
            </p:grpSpPr>
            <p:sp>
              <p:nvSpPr>
                <p:cNvPr id="46" name="Right Arrow 45"/>
                <p:cNvSpPr/>
                <p:nvPr/>
              </p:nvSpPr>
              <p:spPr>
                <a:xfrm>
                  <a:off x="1651065" y="4362757"/>
                  <a:ext cx="363450" cy="315721"/>
                </a:xfrm>
                <a:prstGeom prst="rightArrow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Left-Right Arrow 46"/>
                <p:cNvSpPr/>
                <p:nvPr/>
              </p:nvSpPr>
              <p:spPr>
                <a:xfrm>
                  <a:off x="1649910" y="5090746"/>
                  <a:ext cx="469478" cy="364140"/>
                </a:xfrm>
                <a:prstGeom prst="leftRightArrow">
                  <a:avLst>
                    <a:gd name="adj1" fmla="val 56125"/>
                    <a:gd name="adj2" fmla="val 39569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4" name="Straight Connector 43"/>
            <p:cNvCxnSpPr/>
            <p:nvPr/>
          </p:nvCxnSpPr>
          <p:spPr>
            <a:xfrm>
              <a:off x="1623458" y="5576232"/>
              <a:ext cx="0" cy="497027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68973" y="5987018"/>
              <a:ext cx="1720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Off-chip channel</a:t>
              </a:r>
              <a:endParaRPr lang="en-US" dirty="0"/>
            </a:p>
          </p:txBody>
        </p:sp>
      </p:grpSp>
      <p:grpSp>
        <p:nvGrpSpPr>
          <p:cNvPr id="12" name="low_freq"/>
          <p:cNvGrpSpPr/>
          <p:nvPr/>
        </p:nvGrpSpPr>
        <p:grpSpPr>
          <a:xfrm>
            <a:off x="232376" y="5824745"/>
            <a:ext cx="2285306" cy="787474"/>
            <a:chOff x="232376" y="5824745"/>
            <a:chExt cx="2285306" cy="787474"/>
          </a:xfrm>
        </p:grpSpPr>
        <p:sp>
          <p:nvSpPr>
            <p:cNvPr id="29" name="TextBox 28"/>
            <p:cNvSpPr txBox="1"/>
            <p:nvPr/>
          </p:nvSpPr>
          <p:spPr>
            <a:xfrm>
              <a:off x="232376" y="6150554"/>
              <a:ext cx="2285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4136"/>
                  </a:solidFill>
                </a:rPr>
                <a:t>Low frequency</a:t>
              </a:r>
              <a:endParaRPr lang="en-US" sz="2400" b="1" dirty="0">
                <a:solidFill>
                  <a:srgbClr val="FF4136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98264" y="5824745"/>
              <a:ext cx="242343" cy="404423"/>
            </a:xfrm>
            <a:prstGeom prst="straightConnector1">
              <a:avLst/>
            </a:prstGeom>
            <a:ln w="34925" cap="rnd">
              <a:solidFill>
                <a:srgbClr val="FF4136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ounded Rectangle 69"/>
          <p:cNvSpPr/>
          <p:nvPr/>
        </p:nvSpPr>
        <p:spPr>
          <a:xfrm>
            <a:off x="4705704" y="3780395"/>
            <a:ext cx="3218213" cy="2033609"/>
          </a:xfrm>
          <a:prstGeom prst="roundRect">
            <a:avLst>
              <a:gd name="adj" fmla="val 3605"/>
            </a:avLst>
          </a:prstGeom>
          <a:solidFill>
            <a:srgbClr val="EBEB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ow_volt voltron"/>
          <p:cNvSpPr/>
          <p:nvPr/>
        </p:nvSpPr>
        <p:spPr>
          <a:xfrm>
            <a:off x="6177412" y="3775656"/>
            <a:ext cx="1746505" cy="2033609"/>
          </a:xfrm>
          <a:prstGeom prst="roundRect">
            <a:avLst>
              <a:gd name="adj" fmla="val 360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DRAM chip _voltron"/>
          <p:cNvGrpSpPr/>
          <p:nvPr/>
        </p:nvGrpSpPr>
        <p:grpSpPr>
          <a:xfrm>
            <a:off x="4841671" y="3775656"/>
            <a:ext cx="2823183" cy="2575955"/>
            <a:chOff x="4841671" y="3775656"/>
            <a:chExt cx="2823183" cy="2575955"/>
          </a:xfrm>
        </p:grpSpPr>
        <p:sp>
          <p:nvSpPr>
            <p:cNvPr id="72" name="TextBox 71"/>
            <p:cNvSpPr txBox="1"/>
            <p:nvPr/>
          </p:nvSpPr>
          <p:spPr>
            <a:xfrm>
              <a:off x="4850907" y="3778942"/>
              <a:ext cx="13433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Peripheral</a:t>
              </a:r>
              <a:br>
                <a:rPr lang="en-US" sz="2000" b="1" i="1" dirty="0" smtClean="0"/>
              </a:br>
              <a:r>
                <a:rPr lang="en-US" sz="2000" b="1" i="1" dirty="0" smtClean="0"/>
                <a:t>Circuitry</a:t>
              </a:r>
              <a:endParaRPr lang="en-US" sz="2000" b="1" i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10519" y="3775656"/>
              <a:ext cx="9460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DRAM</a:t>
              </a:r>
              <a:br>
                <a:rPr lang="en-US" sz="2000" b="1" i="1" dirty="0" smtClean="0"/>
              </a:br>
              <a:r>
                <a:rPr lang="en-US" sz="2000" b="1" i="1" dirty="0" smtClean="0"/>
                <a:t>Array</a:t>
              </a:r>
              <a:endParaRPr lang="en-US" sz="2000" b="1" i="1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20325" y="4424847"/>
              <a:ext cx="2744529" cy="1275817"/>
              <a:chOff x="894576" y="4372625"/>
              <a:chExt cx="3517777" cy="1615869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894576" y="4594012"/>
                <a:ext cx="1389458" cy="6620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Control</a:t>
                </a:r>
                <a:br>
                  <a:rPr lang="en-US" b="1" dirty="0" smtClean="0"/>
                </a:br>
                <a:r>
                  <a:rPr lang="en-US" b="1" dirty="0" smtClean="0"/>
                  <a:t>Logic</a:t>
                </a:r>
                <a:endParaRPr lang="en-US" b="1" dirty="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894576" y="5489221"/>
                <a:ext cx="1389458" cy="3769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I/O</a:t>
                </a:r>
                <a:endParaRPr lang="en-US" b="1" dirty="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2647483" y="4372625"/>
                <a:ext cx="1764870" cy="1615869"/>
                <a:chOff x="1994891" y="3913443"/>
                <a:chExt cx="1764870" cy="1615869"/>
              </a:xfrm>
            </p:grpSpPr>
            <p:sp>
              <p:nvSpPr>
                <p:cNvPr id="81" name="bank3"/>
                <p:cNvSpPr/>
                <p:nvPr/>
              </p:nvSpPr>
              <p:spPr>
                <a:xfrm>
                  <a:off x="2333410" y="3913443"/>
                  <a:ext cx="1426351" cy="1256685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bank2"/>
                <p:cNvSpPr/>
                <p:nvPr/>
              </p:nvSpPr>
              <p:spPr>
                <a:xfrm>
                  <a:off x="2162063" y="4055071"/>
                  <a:ext cx="1412965" cy="1269931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3" name="bank"/>
                <p:cNvGrpSpPr/>
                <p:nvPr/>
              </p:nvGrpSpPr>
              <p:grpSpPr>
                <a:xfrm>
                  <a:off x="1994891" y="4233664"/>
                  <a:ext cx="1396306" cy="1295648"/>
                  <a:chOff x="5076854" y="1142999"/>
                  <a:chExt cx="3379524" cy="4898283"/>
                </a:xfrm>
              </p:grpSpPr>
              <p:sp>
                <p:nvSpPr>
                  <p:cNvPr id="84" name="Rounded Rectangle 83"/>
                  <p:cNvSpPr/>
                  <p:nvPr/>
                </p:nvSpPr>
                <p:spPr>
                  <a:xfrm>
                    <a:off x="5076854" y="1142999"/>
                    <a:ext cx="3379524" cy="4898283"/>
                  </a:xfrm>
                  <a:prstGeom prst="roundRect">
                    <a:avLst>
                      <a:gd name="adj" fmla="val 7485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5586201" y="2543249"/>
                    <a:ext cx="2787849" cy="1915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i="1" dirty="0" smtClean="0"/>
                      <a:t>Bank</a:t>
                    </a:r>
                    <a:endParaRPr lang="en-US" sz="2000" i="1" dirty="0"/>
                  </a:p>
                </p:txBody>
              </p:sp>
            </p:grpSp>
          </p:grpSp>
          <p:grpSp>
            <p:nvGrpSpPr>
              <p:cNvPr id="78" name="Group 77"/>
              <p:cNvGrpSpPr/>
              <p:nvPr/>
            </p:nvGrpSpPr>
            <p:grpSpPr>
              <a:xfrm>
                <a:off x="2284033" y="4767194"/>
                <a:ext cx="469478" cy="1092129"/>
                <a:chOff x="1649910" y="4362757"/>
                <a:chExt cx="469478" cy="1092129"/>
              </a:xfrm>
            </p:grpSpPr>
            <p:sp>
              <p:nvSpPr>
                <p:cNvPr id="79" name="Right Arrow 78"/>
                <p:cNvSpPr/>
                <p:nvPr/>
              </p:nvSpPr>
              <p:spPr>
                <a:xfrm>
                  <a:off x="1651065" y="4362757"/>
                  <a:ext cx="363450" cy="315721"/>
                </a:xfrm>
                <a:prstGeom prst="rightArrow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Left-Right Arrow 79"/>
                <p:cNvSpPr/>
                <p:nvPr/>
              </p:nvSpPr>
              <p:spPr>
                <a:xfrm>
                  <a:off x="1649910" y="5090746"/>
                  <a:ext cx="469478" cy="364140"/>
                </a:xfrm>
                <a:prstGeom prst="leftRightArrow">
                  <a:avLst>
                    <a:gd name="adj1" fmla="val 56125"/>
                    <a:gd name="adj2" fmla="val 39569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6" name="Straight Connector 85"/>
            <p:cNvCxnSpPr/>
            <p:nvPr/>
          </p:nvCxnSpPr>
          <p:spPr>
            <a:xfrm>
              <a:off x="5696156" y="5571493"/>
              <a:ext cx="0" cy="497027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841671" y="5982279"/>
              <a:ext cx="1720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Off-chip channel</a:t>
              </a:r>
              <a:endParaRPr lang="en-US" dirty="0"/>
            </a:p>
          </p:txBody>
        </p:sp>
      </p:grpSp>
      <p:grpSp>
        <p:nvGrpSpPr>
          <p:cNvPr id="15" name="high_freq"/>
          <p:cNvGrpSpPr/>
          <p:nvPr/>
        </p:nvGrpSpPr>
        <p:grpSpPr>
          <a:xfrm>
            <a:off x="4200845" y="5836835"/>
            <a:ext cx="2369816" cy="799318"/>
            <a:chOff x="6115082" y="5427023"/>
            <a:chExt cx="2369816" cy="799318"/>
          </a:xfrm>
        </p:grpSpPr>
        <p:sp>
          <p:nvSpPr>
            <p:cNvPr id="88" name="TextBox 87"/>
            <p:cNvSpPr txBox="1"/>
            <p:nvPr/>
          </p:nvSpPr>
          <p:spPr>
            <a:xfrm>
              <a:off x="6115082" y="5764676"/>
              <a:ext cx="2369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004DD6"/>
                  </a:solidFill>
                </a:rPr>
                <a:t>High frequency</a:t>
              </a:r>
              <a:endParaRPr lang="en-US" sz="2400" b="1" dirty="0">
                <a:solidFill>
                  <a:srgbClr val="004DD6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6525286" y="5427023"/>
              <a:ext cx="219250" cy="442082"/>
            </a:xfrm>
            <a:prstGeom prst="straightConnector1">
              <a:avLst/>
            </a:prstGeom>
            <a:ln w="34925" cap="rnd">
              <a:solidFill>
                <a:srgbClr val="004DD6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lip text"/>
          <p:cNvSpPr/>
          <p:nvPr/>
        </p:nvSpPr>
        <p:spPr>
          <a:xfrm>
            <a:off x="649959" y="4617695"/>
            <a:ext cx="3201260" cy="45169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kern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Low Voltage</a:t>
            </a:r>
            <a:endParaRPr lang="en-US" sz="24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59" name="lip text"/>
          <p:cNvSpPr/>
          <p:nvPr/>
        </p:nvSpPr>
        <p:spPr>
          <a:xfrm>
            <a:off x="6176254" y="4617694"/>
            <a:ext cx="1747663" cy="7525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kern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Low Voltage</a:t>
            </a:r>
            <a:endParaRPr lang="en-US" sz="24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635" y="5806797"/>
            <a:ext cx="1364091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Prior Work</a:t>
            </a:r>
            <a:endParaRPr lang="en-US" sz="2000"/>
          </a:p>
        </p:txBody>
      </p:sp>
      <p:sp>
        <p:nvSpPr>
          <p:cNvPr id="61" name="TextBox 60"/>
          <p:cNvSpPr txBox="1"/>
          <p:nvPr/>
        </p:nvSpPr>
        <p:spPr>
          <a:xfrm>
            <a:off x="6932024" y="5806797"/>
            <a:ext cx="960776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Voltron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594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animBg="1"/>
      <p:bldP spid="48" grpId="0" animBg="1"/>
      <p:bldP spid="70" grpId="0" animBg="1"/>
      <p:bldP spid="71" grpId="0" animBg="1"/>
      <p:bldP spid="58" grpId="0" animBg="1"/>
      <p:bldP spid="59" grpId="0" animBg="1"/>
      <p:bldP spid="18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Executive Summary</a:t>
            </a:r>
          </a:p>
          <a:p>
            <a:r>
              <a:rPr lang="en-US" b="1" dirty="0" smtClean="0"/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DRAM Background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Characterization of DRAM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Voltron: DRAM Energy Reduction Mechanism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Spatial Locality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Key idea</a:t>
            </a:r>
            <a:r>
              <a:rPr lang="en-US" dirty="0" smtClean="0"/>
              <a:t>: Increase the latency only for DRAM banks that observe errors under low voltage</a:t>
            </a:r>
          </a:p>
          <a:p>
            <a:pPr lvl="1"/>
            <a:r>
              <a:rPr lang="en-US" sz="2200" u="sng" dirty="0" smtClean="0">
                <a:solidFill>
                  <a:schemeClr val="accent3">
                    <a:lumMod val="50000"/>
                  </a:schemeClr>
                </a:solidFill>
              </a:rPr>
              <a:t>Benefit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: Higher performance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007647" y="3130942"/>
            <a:ext cx="5188701" cy="2033609"/>
          </a:xfrm>
          <a:prstGeom prst="roundRect">
            <a:avLst>
              <a:gd name="adj" fmla="val 3605"/>
            </a:avLst>
          </a:prstGeom>
          <a:solidFill>
            <a:srgbClr val="EBEB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ow_volt voltron"/>
          <p:cNvSpPr/>
          <p:nvPr/>
        </p:nvSpPr>
        <p:spPr>
          <a:xfrm>
            <a:off x="3496166" y="3129489"/>
            <a:ext cx="3700182" cy="2033609"/>
          </a:xfrm>
          <a:prstGeom prst="roundRect">
            <a:avLst>
              <a:gd name="adj" fmla="val 360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DRAM chip _voltron"/>
          <p:cNvGrpSpPr/>
          <p:nvPr/>
        </p:nvGrpSpPr>
        <p:grpSpPr>
          <a:xfrm>
            <a:off x="2143614" y="3129489"/>
            <a:ext cx="4941633" cy="2572669"/>
            <a:chOff x="4841671" y="3778942"/>
            <a:chExt cx="4941633" cy="2572669"/>
          </a:xfrm>
        </p:grpSpPr>
        <p:sp>
          <p:nvSpPr>
            <p:cNvPr id="72" name="TextBox 71"/>
            <p:cNvSpPr txBox="1"/>
            <p:nvPr/>
          </p:nvSpPr>
          <p:spPr>
            <a:xfrm>
              <a:off x="4850907" y="3778942"/>
              <a:ext cx="13433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Peripheral</a:t>
              </a:r>
              <a:br>
                <a:rPr lang="en-US" sz="2000" b="1" i="1" dirty="0" smtClean="0"/>
              </a:br>
              <a:r>
                <a:rPr lang="en-US" sz="2000" b="1" i="1" dirty="0" smtClean="0"/>
                <a:t>Circuitry</a:t>
              </a:r>
              <a:endParaRPr lang="en-US" sz="2000" b="1" i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44888" y="3931163"/>
              <a:ext cx="1848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smtClean="0"/>
                <a:t>DRAM Array</a:t>
              </a:r>
              <a:endParaRPr lang="en-US" sz="2000" b="1" i="1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20325" y="4599645"/>
              <a:ext cx="4862979" cy="1101020"/>
              <a:chOff x="894576" y="4594012"/>
              <a:chExt cx="6233082" cy="139448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894576" y="4594012"/>
                <a:ext cx="1389458" cy="6620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Control</a:t>
                </a:r>
                <a:br>
                  <a:rPr lang="en-US" b="1" dirty="0" smtClean="0"/>
                </a:br>
                <a:r>
                  <a:rPr lang="en-US" b="1" dirty="0" smtClean="0"/>
                  <a:t>Logic</a:t>
                </a:r>
                <a:endParaRPr lang="en-US" b="1" dirty="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894576" y="5489221"/>
                <a:ext cx="1389458" cy="3769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I/O</a:t>
                </a:r>
                <a:endParaRPr lang="en-US" b="1" dirty="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2647483" y="4692846"/>
                <a:ext cx="4480175" cy="1295648"/>
                <a:chOff x="1994891" y="4233664"/>
                <a:chExt cx="4480175" cy="1295648"/>
              </a:xfrm>
            </p:grpSpPr>
            <p:sp>
              <p:nvSpPr>
                <p:cNvPr id="81" name="bank3"/>
                <p:cNvSpPr/>
                <p:nvPr/>
              </p:nvSpPr>
              <p:spPr>
                <a:xfrm>
                  <a:off x="5048716" y="4233664"/>
                  <a:ext cx="1426350" cy="1256686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bank2"/>
                <p:cNvSpPr/>
                <p:nvPr/>
              </p:nvSpPr>
              <p:spPr>
                <a:xfrm>
                  <a:off x="3513324" y="4233664"/>
                  <a:ext cx="1412965" cy="1269931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3" name="bank"/>
                <p:cNvGrpSpPr/>
                <p:nvPr/>
              </p:nvGrpSpPr>
              <p:grpSpPr>
                <a:xfrm>
                  <a:off x="1994891" y="4233664"/>
                  <a:ext cx="1396306" cy="1295648"/>
                  <a:chOff x="5076854" y="1142999"/>
                  <a:chExt cx="3379524" cy="4898283"/>
                </a:xfrm>
              </p:grpSpPr>
              <p:sp>
                <p:nvSpPr>
                  <p:cNvPr id="84" name="Rounded Rectangle 83"/>
                  <p:cNvSpPr/>
                  <p:nvPr/>
                </p:nvSpPr>
                <p:spPr>
                  <a:xfrm>
                    <a:off x="5076854" y="1142999"/>
                    <a:ext cx="3379524" cy="4898283"/>
                  </a:xfrm>
                  <a:prstGeom prst="roundRect">
                    <a:avLst>
                      <a:gd name="adj" fmla="val 7485"/>
                    </a:avLst>
                  </a:prstGeom>
                  <a:solidFill>
                    <a:srgbClr val="FF413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5333474" y="2543249"/>
                    <a:ext cx="3040576" cy="1915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i="1" smtClean="0"/>
                      <a:t>Bank 0</a:t>
                    </a:r>
                    <a:endParaRPr lang="en-US" sz="2000" i="1" dirty="0"/>
                  </a:p>
                </p:txBody>
              </p:sp>
            </p:grpSp>
          </p:grpSp>
          <p:grpSp>
            <p:nvGrpSpPr>
              <p:cNvPr id="78" name="Group 77"/>
              <p:cNvGrpSpPr/>
              <p:nvPr/>
            </p:nvGrpSpPr>
            <p:grpSpPr>
              <a:xfrm>
                <a:off x="2284033" y="4767194"/>
                <a:ext cx="469478" cy="1092129"/>
                <a:chOff x="1649910" y="4362757"/>
                <a:chExt cx="469478" cy="1092129"/>
              </a:xfrm>
            </p:grpSpPr>
            <p:sp>
              <p:nvSpPr>
                <p:cNvPr id="79" name="Right Arrow 78"/>
                <p:cNvSpPr/>
                <p:nvPr/>
              </p:nvSpPr>
              <p:spPr>
                <a:xfrm>
                  <a:off x="1651065" y="4362757"/>
                  <a:ext cx="363450" cy="315721"/>
                </a:xfrm>
                <a:prstGeom prst="rightArrow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Left-Right Arrow 79"/>
                <p:cNvSpPr/>
                <p:nvPr/>
              </p:nvSpPr>
              <p:spPr>
                <a:xfrm>
                  <a:off x="1649910" y="5090746"/>
                  <a:ext cx="469478" cy="364140"/>
                </a:xfrm>
                <a:prstGeom prst="leftRightArrow">
                  <a:avLst>
                    <a:gd name="adj1" fmla="val 56125"/>
                    <a:gd name="adj2" fmla="val 39569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6" name="Straight Connector 85"/>
            <p:cNvCxnSpPr/>
            <p:nvPr/>
          </p:nvCxnSpPr>
          <p:spPr>
            <a:xfrm>
              <a:off x="5696156" y="5571493"/>
              <a:ext cx="0" cy="497027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841671" y="5982279"/>
              <a:ext cx="1720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Off-chip channel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881201" y="4320931"/>
            <a:ext cx="980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Bank 1</a:t>
            </a:r>
            <a:endParaRPr lang="en-US" sz="20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6058465" y="4336208"/>
            <a:ext cx="980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Bank 2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68625" y="5725342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4136"/>
                </a:solidFill>
              </a:rPr>
              <a:t>High latency</a:t>
            </a:r>
            <a:endParaRPr lang="en-US" sz="2400" b="1">
              <a:solidFill>
                <a:srgbClr val="FF4136"/>
              </a:solidFill>
            </a:endParaRP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H="1" flipV="1">
            <a:off x="4127396" y="4879367"/>
            <a:ext cx="35252" cy="845975"/>
          </a:xfrm>
          <a:prstGeom prst="straightConnector1">
            <a:avLst/>
          </a:prstGeom>
          <a:ln w="3492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18512" y="5725342"/>
            <a:ext cx="190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Low latency</a:t>
            </a:r>
            <a:endParaRPr lang="en-US" sz="2400" b="1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5626620" y="4858845"/>
            <a:ext cx="233249" cy="843313"/>
          </a:xfrm>
          <a:prstGeom prst="straightConnector1">
            <a:avLst/>
          </a:prstGeom>
          <a:ln w="3492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859869" y="4916746"/>
            <a:ext cx="410410" cy="785412"/>
          </a:xfrm>
          <a:prstGeom prst="straightConnector1">
            <a:avLst/>
          </a:prstGeom>
          <a:ln w="3492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Executive Summary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DRAM Background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Characterization of DRAM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methodology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Impact of voltage on reliability and latency</a:t>
            </a:r>
          </a:p>
          <a:p>
            <a:r>
              <a:rPr lang="en-US" b="1" dirty="0" smtClean="0"/>
              <a:t>Voltron: DRAM Energy Reduction Mechanism</a:t>
            </a:r>
          </a:p>
          <a:p>
            <a:pPr lvl="1"/>
            <a:r>
              <a:rPr lang="en-US" dirty="0" smtClean="0"/>
              <a:t>Evaluation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4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Voltron </a:t>
            </a:r>
            <a:r>
              <a:rPr lang="en-US" dirty="0"/>
              <a:t>Evaluation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Cycle-level simulator</a:t>
            </a:r>
            <a:r>
              <a:rPr lang="en-US" dirty="0"/>
              <a:t>: </a:t>
            </a:r>
            <a:r>
              <a:rPr lang="en-US" dirty="0" err="1"/>
              <a:t>Ramulator</a:t>
            </a:r>
            <a:r>
              <a:rPr lang="en-US" dirty="0"/>
              <a:t> </a:t>
            </a:r>
            <a:r>
              <a:rPr lang="en-US" sz="2000" dirty="0"/>
              <a:t>[CAL’15</a:t>
            </a:r>
            <a:r>
              <a:rPr lang="en-US" sz="2000" dirty="0" smtClean="0"/>
              <a:t>]</a:t>
            </a:r>
          </a:p>
          <a:p>
            <a:pPr lvl="1"/>
            <a:r>
              <a:rPr lang="en-US" b="1" dirty="0" err="1" smtClean="0"/>
              <a:t>McPAT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err="1" smtClean="0"/>
              <a:t>DRAMPower</a:t>
            </a:r>
            <a:r>
              <a:rPr lang="en-US" dirty="0" smtClean="0"/>
              <a:t> for energy measurement</a:t>
            </a:r>
          </a:p>
          <a:p>
            <a:pPr lvl="1"/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4-core</a:t>
            </a:r>
            <a:r>
              <a:rPr lang="en-US" dirty="0" smtClean="0"/>
              <a:t> </a:t>
            </a:r>
            <a:r>
              <a:rPr lang="en-US" dirty="0"/>
              <a:t>system with DDR3L </a:t>
            </a:r>
            <a:r>
              <a:rPr lang="en-US" dirty="0" smtClean="0"/>
              <a:t>memory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Benchmarks</a:t>
            </a:r>
            <a:r>
              <a:rPr lang="en-US" dirty="0" smtClean="0"/>
              <a:t>: </a:t>
            </a:r>
            <a:r>
              <a:rPr lang="en-US" dirty="0"/>
              <a:t>SPEC2006, </a:t>
            </a:r>
            <a:r>
              <a:rPr lang="en-US" dirty="0" smtClean="0"/>
              <a:t>YCSB</a:t>
            </a:r>
          </a:p>
          <a:p>
            <a:r>
              <a:rPr lang="en-US" dirty="0" smtClean="0"/>
              <a:t>Comparison to prior work: </a:t>
            </a:r>
            <a:r>
              <a:rPr lang="en-US" b="1" dirty="0" err="1" smtClean="0"/>
              <a:t>MemDVFS</a:t>
            </a:r>
            <a:r>
              <a:rPr lang="en-US" dirty="0" smtClean="0"/>
              <a:t> </a:t>
            </a:r>
            <a:r>
              <a:rPr lang="en-US" sz="1600" dirty="0" smtClean="0"/>
              <a:t>[David+, ICAC’11]</a:t>
            </a:r>
            <a:endParaRPr lang="en-US" dirty="0"/>
          </a:p>
          <a:p>
            <a:pPr lvl="1"/>
            <a:r>
              <a:rPr lang="en-US" dirty="0" smtClean="0"/>
              <a:t>Dynamic DRAM frequency and voltage scaling</a:t>
            </a:r>
          </a:p>
          <a:p>
            <a:pPr lvl="1"/>
            <a:r>
              <a:rPr lang="en-US" dirty="0" smtClean="0"/>
              <a:t>Scaling based on the </a:t>
            </a:r>
            <a:r>
              <a:rPr lang="en-US" i="1" dirty="0" smtClean="0"/>
              <a:t>memory bandwidth consumption</a:t>
            </a:r>
          </a:p>
          <a:p>
            <a:pPr lvl="1"/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763498" y="2112324"/>
            <a:ext cx="4652684" cy="499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hlinkClick r:id="rId4"/>
              </a:rPr>
              <a:t>https://github.com/CMU-SAFARI/ramulator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64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Energy Savings with Bounded Performance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747838"/>
              </p:ext>
            </p:extLst>
          </p:nvPr>
        </p:nvGraphicFramePr>
        <p:xfrm>
          <a:off x="408654" y="1219200"/>
          <a:ext cx="4610100" cy="51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427185"/>
              </p:ext>
            </p:extLst>
          </p:nvPr>
        </p:nvGraphicFramePr>
        <p:xfrm>
          <a:off x="5015901" y="1362105"/>
          <a:ext cx="3823299" cy="499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5957004" y="4727787"/>
            <a:ext cx="2729796" cy="0"/>
          </a:xfrm>
          <a:prstGeom prst="line">
            <a:avLst/>
          </a:prstGeom>
          <a:ln w="60325" cap="rnd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1588" y="4713757"/>
            <a:ext cx="219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Performance Target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789028" y="1602800"/>
            <a:ext cx="17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[David+, ICAC’11]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09404" y="2000353"/>
            <a:ext cx="2577396" cy="0"/>
          </a:xfrm>
          <a:prstGeom prst="line">
            <a:avLst/>
          </a:prstGeom>
          <a:ln w="15875" cap="rnd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825848" y="2427641"/>
            <a:ext cx="2746152" cy="2686226"/>
            <a:chOff x="1825848" y="2427641"/>
            <a:chExt cx="2746152" cy="2686226"/>
          </a:xfrm>
        </p:grpSpPr>
        <p:grpSp>
          <p:nvGrpSpPr>
            <p:cNvPr id="24" name="Group 23"/>
            <p:cNvGrpSpPr/>
            <p:nvPr/>
          </p:nvGrpSpPr>
          <p:grpSpPr>
            <a:xfrm>
              <a:off x="1825848" y="2448732"/>
              <a:ext cx="2450791" cy="2665135"/>
              <a:chOff x="1825848" y="2448732"/>
              <a:chExt cx="2450791" cy="2665135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855059" y="2448732"/>
                <a:ext cx="0" cy="2665135"/>
              </a:xfrm>
              <a:prstGeom prst="straightConnector1">
                <a:avLst/>
              </a:prstGeom>
              <a:ln w="34925" cap="rnd">
                <a:solidFill>
                  <a:schemeClr val="accent3">
                    <a:lumMod val="75000"/>
                  </a:schemeClr>
                </a:solidFill>
                <a:headEnd type="arrow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825848" y="2453256"/>
                <a:ext cx="24507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More savings for </a:t>
                </a:r>
                <a:b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high bandwidth applications</a:t>
                </a: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3610467" y="2427641"/>
              <a:ext cx="961533" cy="0"/>
            </a:xfrm>
            <a:prstGeom prst="line">
              <a:avLst/>
            </a:prstGeom>
            <a:ln w="34925" cap="rnd">
              <a:solidFill>
                <a:schemeClr val="accent3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864240" y="1475809"/>
            <a:ext cx="318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Meets performance target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lip text"/>
          <p:cNvSpPr/>
          <p:nvPr/>
        </p:nvSpPr>
        <p:spPr>
          <a:xfrm>
            <a:off x="0" y="4390645"/>
            <a:ext cx="9144000" cy="9158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8788" lvl="0" indent="-458788"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1. Voltron improves energy for both low and high intensity workloads</a:t>
            </a:r>
          </a:p>
        </p:txBody>
      </p:sp>
      <p:sp>
        <p:nvSpPr>
          <p:cNvPr id="22" name="lip text"/>
          <p:cNvSpPr/>
          <p:nvPr/>
        </p:nvSpPr>
        <p:spPr>
          <a:xfrm>
            <a:off x="0" y="5453541"/>
            <a:ext cx="9144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8788" lvl="0" indent="-458788"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2. Voltron satisfies the performance loss target via a regression model</a:t>
            </a:r>
          </a:p>
        </p:txBody>
      </p:sp>
      <p:grpSp>
        <p:nvGrpSpPr>
          <p:cNvPr id="36" name="e savings"/>
          <p:cNvGrpSpPr/>
          <p:nvPr/>
        </p:nvGrpSpPr>
        <p:grpSpPr>
          <a:xfrm>
            <a:off x="2466536" y="1997484"/>
            <a:ext cx="2497438" cy="2028508"/>
            <a:chOff x="2466536" y="1997484"/>
            <a:chExt cx="2497438" cy="2028508"/>
          </a:xfrm>
        </p:grpSpPr>
        <p:sp>
          <p:nvSpPr>
            <p:cNvPr id="30" name="TextBox 29"/>
            <p:cNvSpPr txBox="1"/>
            <p:nvPr/>
          </p:nvSpPr>
          <p:spPr>
            <a:xfrm>
              <a:off x="4016411" y="1997484"/>
              <a:ext cx="947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7.3%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66536" y="3564327"/>
              <a:ext cx="947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3.2%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perf loss"/>
          <p:cNvGrpSpPr/>
          <p:nvPr/>
        </p:nvGrpSpPr>
        <p:grpSpPr>
          <a:xfrm>
            <a:off x="6675971" y="2933039"/>
            <a:ext cx="2279324" cy="526375"/>
            <a:chOff x="6848120" y="3019028"/>
            <a:chExt cx="2279324" cy="526375"/>
          </a:xfrm>
        </p:grpSpPr>
        <p:sp>
          <p:nvSpPr>
            <p:cNvPr id="32" name="TextBox 31"/>
            <p:cNvSpPr txBox="1"/>
            <p:nvPr/>
          </p:nvSpPr>
          <p:spPr>
            <a:xfrm>
              <a:off x="6848120" y="3019028"/>
              <a:ext cx="947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-1.6%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9881" y="3083738"/>
              <a:ext cx="947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-1.8%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4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4" grpId="1"/>
      <p:bldP spid="28" grpId="0"/>
      <p:bldP spid="20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Executive Summary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DRAM Background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Characterization of DRAM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methodology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Impact of voltage on reliability and latency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Voltron: DRAM Energy Reduction Mechanism</a:t>
            </a:r>
          </a:p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0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spc="-20" dirty="0" smtClean="0">
                <a:solidFill>
                  <a:srgbClr val="FF4136"/>
                </a:solidFill>
              </a:rPr>
              <a:t>DRAM (memory) power is significant in today’s systems</a:t>
            </a:r>
          </a:p>
          <a:p>
            <a:pPr lvl="1"/>
            <a:r>
              <a:rPr lang="en-US" sz="2000" dirty="0" smtClean="0"/>
              <a:t>Existing low-voltage DRAM reduces voltage </a:t>
            </a:r>
            <a:r>
              <a:rPr lang="en-US" sz="2000" b="1" dirty="0" smtClean="0"/>
              <a:t>conservatively</a:t>
            </a:r>
          </a:p>
          <a:p>
            <a:pPr lvl="1"/>
            <a:endParaRPr lang="en-US" sz="1000" b="1" dirty="0" smtClean="0"/>
          </a:p>
          <a:p>
            <a:r>
              <a:rPr lang="en-US" sz="2300" u="sng" dirty="0" smtClean="0"/>
              <a:t>Goal</a:t>
            </a:r>
            <a:r>
              <a:rPr lang="en-US" sz="2300" dirty="0" smtClean="0"/>
              <a:t>: Understand and exploit the reliability and latency behavior of real DRAM chips under</a:t>
            </a:r>
            <a:r>
              <a:rPr lang="en-US" sz="2300" b="1" i="1" dirty="0" smtClean="0"/>
              <a:t> aggressive reduced-voltage operation</a:t>
            </a:r>
          </a:p>
          <a:p>
            <a:endParaRPr lang="en-US" sz="1000" dirty="0"/>
          </a:p>
          <a:p>
            <a:r>
              <a:rPr lang="en-US" sz="2300" u="sng" dirty="0" smtClean="0"/>
              <a:t>Key experimental observations</a:t>
            </a:r>
            <a:r>
              <a:rPr lang="en-US" sz="2300" dirty="0" smtClean="0"/>
              <a:t>:</a:t>
            </a:r>
            <a:endParaRPr lang="en-US" sz="2300" dirty="0"/>
          </a:p>
          <a:p>
            <a:pPr lvl="1"/>
            <a:r>
              <a:rPr lang="en-US" sz="2000" dirty="0" smtClean="0">
                <a:solidFill>
                  <a:srgbClr val="FF4136"/>
                </a:solidFill>
              </a:rPr>
              <a:t>Errors occur and increase with lower voltage</a:t>
            </a:r>
          </a:p>
          <a:p>
            <a:pPr lvl="1"/>
            <a:r>
              <a:rPr lang="en-US" sz="2000" dirty="0" smtClean="0"/>
              <a:t>Errors exhibit </a:t>
            </a:r>
            <a:r>
              <a:rPr lang="en-US" sz="2000" dirty="0" smtClean="0">
                <a:solidFill>
                  <a:srgbClr val="0070C0"/>
                </a:solidFill>
              </a:rPr>
              <a:t>spatial locality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Higher operation latency mitigates voltage-induced errors</a:t>
            </a:r>
          </a:p>
          <a:p>
            <a:pPr lvl="1"/>
            <a:endParaRPr lang="en-US" sz="1000" dirty="0"/>
          </a:p>
          <a:p>
            <a:r>
              <a:rPr lang="en-US" sz="2300" b="1" u="sng" dirty="0" smtClean="0">
                <a:solidFill>
                  <a:srgbClr val="0070C0"/>
                </a:solidFill>
              </a:rPr>
              <a:t>Voltron</a:t>
            </a:r>
            <a:r>
              <a:rPr lang="en-US" sz="2300" dirty="0" smtClean="0"/>
              <a:t>: A new DRAM energy reduction mechanism </a:t>
            </a:r>
          </a:p>
          <a:p>
            <a:pPr lvl="1"/>
            <a:r>
              <a:rPr lang="en-US" sz="2000" dirty="0" smtClean="0"/>
              <a:t>Reduce DRAM voltage </a:t>
            </a:r>
            <a:r>
              <a:rPr lang="en-US" sz="2000" b="1" dirty="0" smtClean="0"/>
              <a:t>without introducing errors </a:t>
            </a:r>
          </a:p>
          <a:p>
            <a:pPr lvl="1"/>
            <a:r>
              <a:rPr lang="en-US" sz="2000" dirty="0" smtClean="0"/>
              <a:t>Use a </a:t>
            </a:r>
            <a:r>
              <a:rPr lang="en-US" sz="2000" b="1" dirty="0" smtClean="0"/>
              <a:t>regression model </a:t>
            </a:r>
            <a:r>
              <a:rPr lang="en-US" sz="2000" dirty="0" smtClean="0"/>
              <a:t>to select voltage that does not degrade performance beyond a chosen target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7.3% system energy reduction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9048"/>
            <a:ext cx="9144000" cy="20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9144000" cy="3547312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endParaRPr lang="en-US" sz="44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912589"/>
            <a:ext cx="9144000" cy="1847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Understanding </a:t>
            </a:r>
            <a:r>
              <a:rPr lang="en-US" sz="3600" b="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Reduced-Voltage Operation in Modern DRAM Devices</a:t>
            </a:r>
            <a:endParaRPr lang="en-US" sz="2800" b="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266700" y="3467027"/>
            <a:ext cx="8610600" cy="7017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Kevin Chang</a:t>
            </a:r>
            <a:r>
              <a:rPr lang="en-US" sz="2000" baseline="30000" dirty="0">
                <a:solidFill>
                  <a:schemeClr val="tx1"/>
                </a:solidFill>
              </a:rPr>
              <a:t>†</a:t>
            </a:r>
            <a:r>
              <a:rPr lang="en-US" sz="3600" b="1" i="1" dirty="0" smtClean="0">
                <a:solidFill>
                  <a:srgbClr val="7FDBFF"/>
                </a:solidFill>
              </a:rPr>
              <a:t> </a:t>
            </a:r>
            <a:endParaRPr lang="en-US" sz="2800" b="1" dirty="0">
              <a:solidFill>
                <a:srgbClr val="7FDBFF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" y="3561153"/>
            <a:ext cx="9144000" cy="22094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A.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Giray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Yaglikci</a:t>
            </a:r>
            <a:r>
              <a:rPr lang="en-US" sz="1800" baseline="30000" dirty="0" smtClean="0"/>
              <a:t>†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Saugata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Ghose</a:t>
            </a:r>
            <a:r>
              <a:rPr lang="en-US" sz="1800" baseline="30000" dirty="0" smtClean="0"/>
              <a:t>†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</a:t>
            </a:r>
            <a:r>
              <a:rPr lang="en-US" sz="2000" spc="1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Aditya Agrawal</a:t>
            </a:r>
            <a:r>
              <a:rPr lang="en-US" sz="2000" baseline="30000" dirty="0" smtClean="0">
                <a:latin typeface="+mn-lt"/>
                <a:ea typeface="Gill Sans MT Ext Condensed Bold" charset="0"/>
                <a:cs typeface="Gill Sans MT Ext Condensed Bold" charset="0"/>
              </a:rPr>
              <a:t>*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Niladrish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Chatterjee</a:t>
            </a:r>
            <a:r>
              <a:rPr lang="en-US" sz="2000" baseline="30000" dirty="0">
                <a:ea typeface="Gill Sans MT Ext Condensed Bold" charset="0"/>
                <a:cs typeface="Gill Sans MT Ext Condensed Bold" charset="0"/>
              </a:rPr>
              <a:t>*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</a:t>
            </a:r>
            <a:r>
              <a:rPr lang="en-US" sz="2000" spc="1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br>
              <a:rPr lang="en-US" sz="2000" spc="100" dirty="0" smtClean="0">
                <a:latin typeface="+mn-lt"/>
                <a:ea typeface="Gill Sans MT Ext Condensed Bold" charset="0"/>
                <a:cs typeface="Gill Sans MT Ext Condensed Bold" charset="0"/>
              </a:rPr>
            </a:b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Abhijith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Kashyap</a:t>
            </a:r>
            <a:r>
              <a:rPr lang="en-US" sz="1800" baseline="30000" dirty="0"/>
              <a:t>†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</a:t>
            </a:r>
            <a:r>
              <a:rPr lang="en-US" sz="2000" dirty="0" err="1">
                <a:latin typeface="+mn-lt"/>
                <a:ea typeface="Gill Sans MT Ext Condensed Bold" charset="0"/>
                <a:cs typeface="Gill Sans MT Ext Condensed Bold" charset="0"/>
              </a:rPr>
              <a:t>Donghyuk</a:t>
            </a:r>
            <a:r>
              <a:rPr lang="en-US" sz="2000" dirty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Lee</a:t>
            </a:r>
            <a:r>
              <a:rPr lang="en-US" sz="2000" baseline="30000" dirty="0">
                <a:ea typeface="Gill Sans MT Ext Condensed Bold" charset="0"/>
                <a:cs typeface="Gill Sans MT Ext Condensed Bold" charset="0"/>
              </a:rPr>
              <a:t>*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Mike O’Connor</a:t>
            </a:r>
            <a:r>
              <a:rPr lang="en-US" sz="2000" baseline="30000" dirty="0">
                <a:ea typeface="Gill Sans MT Ext Condensed Bold" charset="0"/>
                <a:cs typeface="Gill Sans MT Ext Condensed Bold" charset="0"/>
              </a:rPr>
              <a:t>*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Hasan Hassan</a:t>
            </a:r>
            <a:r>
              <a:rPr lang="en-US" sz="1800" baseline="30000" dirty="0"/>
              <a:t>‡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,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Onur</a:t>
            </a:r>
            <a:r>
              <a:rPr lang="en-US" sz="2000" dirty="0" smtClean="0"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000" dirty="0" err="1" smtClean="0">
                <a:latin typeface="+mn-lt"/>
                <a:ea typeface="Gill Sans MT Ext Condensed Bold" charset="0"/>
                <a:cs typeface="Gill Sans MT Ext Condensed Bold" charset="0"/>
              </a:rPr>
              <a:t>Mutlu</a:t>
            </a:r>
            <a:r>
              <a:rPr lang="en-US" sz="1800" baseline="30000" dirty="0" smtClean="0"/>
              <a:t>†‡</a:t>
            </a:r>
            <a:endParaRPr lang="en-US" sz="2000" baseline="30000" dirty="0">
              <a:latin typeface="+mn-lt"/>
              <a:ea typeface="Gill Sans MT Ext Condensed Bold" charset="0"/>
              <a:cs typeface="Gill Sans MT Ext Condensed Bold" charset="0"/>
            </a:endParaRPr>
          </a:p>
          <a:p>
            <a:pPr>
              <a:lnSpc>
                <a:spcPct val="70000"/>
              </a:lnSpc>
            </a:pPr>
            <a:endParaRPr lang="en-US" sz="2000" dirty="0">
              <a:latin typeface="+mn-lt"/>
              <a:ea typeface="Gill Sans MT Ext Condensed Bold" charset="0"/>
              <a:cs typeface="Gill Sans MT Ext Condensed Bol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1" y="5239894"/>
            <a:ext cx="1689003" cy="10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4"/>
          <p:cNvSpPr txBox="1">
            <a:spLocks/>
          </p:cNvSpPr>
          <p:nvPr/>
        </p:nvSpPr>
        <p:spPr>
          <a:xfrm>
            <a:off x="0" y="2314027"/>
            <a:ext cx="9144000" cy="701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Experimental Characterization, Analysis, and Mechanisms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8336" r="18132" b="7593"/>
          <a:stretch/>
        </p:blipFill>
        <p:spPr>
          <a:xfrm>
            <a:off x="5106945" y="5269454"/>
            <a:ext cx="1013325" cy="810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0" y="5245755"/>
            <a:ext cx="1830370" cy="731520"/>
          </a:xfrm>
          <a:prstGeom prst="rect">
            <a:avLst/>
          </a:prstGeom>
        </p:spPr>
      </p:pic>
      <p:pic>
        <p:nvPicPr>
          <p:cNvPr id="17" name="Picture 4" descr="safar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075" y="5436050"/>
            <a:ext cx="1651000" cy="47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0319" y="511024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2876" y="517219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534513" y="520427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‡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9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Rates Across Modules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2448"/>
            <a:ext cx="8534400" cy="4447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Density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1" y="1916354"/>
            <a:ext cx="8586518" cy="37428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DRAM </a:t>
            </a:r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 High DRAM (memory) power in today’s systems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05" y="2625671"/>
            <a:ext cx="1726130" cy="2326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49" y="5207352"/>
            <a:ext cx="422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&gt;40% in </a:t>
            </a:r>
            <a:r>
              <a:rPr lang="en-US" sz="2400" dirty="0" smtClean="0"/>
              <a:t>POWER7 (</a:t>
            </a:r>
            <a:r>
              <a:rPr lang="en-US" sz="1600" dirty="0" smtClean="0"/>
              <a:t>Ware</a:t>
            </a:r>
            <a:r>
              <a:rPr lang="en-US" sz="1600" dirty="0"/>
              <a:t>+, HPCA’10</a:t>
            </a:r>
            <a:r>
              <a:rPr lang="en-US" sz="24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709" y="5253518"/>
            <a:ext cx="3383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&gt;40% in </a:t>
            </a:r>
            <a:r>
              <a:rPr lang="en-US" sz="2400" dirty="0" smtClean="0"/>
              <a:t>GPU </a:t>
            </a:r>
            <a:r>
              <a:rPr lang="en-US" sz="2400" dirty="0"/>
              <a:t>(</a:t>
            </a:r>
            <a:r>
              <a:rPr lang="en-US" sz="1600" dirty="0"/>
              <a:t>Paul+, ISCA’15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00">
                        <a14:foregroundMark x1="25400" y1="54872" x2="25400" y2="54872"/>
                        <a14:foregroundMark x1="40200" y1="47949" x2="40200" y2="47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68" y="3064195"/>
            <a:ext cx="2179332" cy="16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44899"/>
            <a:ext cx="8534400" cy="3882602"/>
          </a:xfrm>
        </p:spPr>
      </p:pic>
    </p:spTree>
    <p:extLst>
      <p:ext uri="{BB962C8B-B14F-4D97-AF65-F5344CB8AC3E}">
        <p14:creationId xmlns:p14="http://schemas.microsoft.com/office/powerpoint/2010/main" val="14619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Retention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3" y="2033938"/>
            <a:ext cx="7800814" cy="3728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More Precise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57586"/>
            <a:ext cx="8116707" cy="31363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55579" y="1795237"/>
            <a:ext cx="3261021" cy="835317"/>
            <a:chOff x="1255579" y="1795237"/>
            <a:chExt cx="3261021" cy="83531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1918481" y="2149024"/>
              <a:ext cx="240140" cy="481530"/>
            </a:xfrm>
            <a:prstGeom prst="straightConnector1">
              <a:avLst/>
            </a:prstGeom>
            <a:ln w="34925" cap="flat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55579" y="1795237"/>
              <a:ext cx="3261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Circuit-level SPICE simulation</a:t>
              </a:r>
              <a:endParaRPr lang="en-US" sz="2000" dirty="0"/>
            </a:p>
          </p:txBody>
        </p:sp>
      </p:grpSp>
      <p:pic>
        <p:nvPicPr>
          <p:cNvPr id="20" name="Content Placeholder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57586"/>
            <a:ext cx="8116707" cy="3136392"/>
          </a:xfrm>
          <a:prstGeom prst="rect">
            <a:avLst/>
          </a:prstGeom>
        </p:spPr>
      </p:pic>
      <p:sp>
        <p:nvSpPr>
          <p:cNvPr id="15" name="lip text"/>
          <p:cNvSpPr/>
          <p:nvPr/>
        </p:nvSpPr>
        <p:spPr>
          <a:xfrm>
            <a:off x="0" y="5046343"/>
            <a:ext cx="9144000" cy="128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DRAM circuit model validates our experimental results and provides more precise latency</a:t>
            </a:r>
            <a:endParaRPr lang="en-US" sz="32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06644" y="2464540"/>
            <a:ext cx="1508527" cy="998507"/>
            <a:chOff x="261008" y="2957497"/>
            <a:chExt cx="1508527" cy="998507"/>
          </a:xfrm>
        </p:grpSpPr>
        <p:sp>
          <p:nvSpPr>
            <p:cNvPr id="14" name="TextBox 13"/>
            <p:cNvSpPr txBox="1"/>
            <p:nvPr/>
          </p:nvSpPr>
          <p:spPr>
            <a:xfrm>
              <a:off x="261008" y="3102807"/>
              <a:ext cx="1503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Potential latency range</a:t>
              </a:r>
              <a:endParaRPr lang="en-US" sz="2000" i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769535" y="2957497"/>
              <a:ext cx="0" cy="998507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5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Loss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Observation</a:t>
            </a:r>
            <a:r>
              <a:rPr lang="en-US" dirty="0"/>
              <a:t>: Application’s performance loss due to higher latency has a strong </a:t>
            </a:r>
            <a:r>
              <a:rPr lang="en-US" dirty="0">
                <a:solidFill>
                  <a:srgbClr val="0070C0"/>
                </a:solidFill>
              </a:rPr>
              <a:t>linear relationship </a:t>
            </a:r>
            <a:r>
              <a:rPr lang="en-US" dirty="0"/>
              <a:t>with its memory intensity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9971" b="46822"/>
          <a:stretch/>
        </p:blipFill>
        <p:spPr>
          <a:xfrm>
            <a:off x="1352604" y="3269588"/>
            <a:ext cx="7334196" cy="24182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3476" y="3239764"/>
            <a:ext cx="5069306" cy="266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718265" y="3386889"/>
            <a:ext cx="2223044" cy="687408"/>
            <a:chOff x="2022947" y="3037237"/>
            <a:chExt cx="2223044" cy="687408"/>
          </a:xfrm>
        </p:grpSpPr>
        <p:sp>
          <p:nvSpPr>
            <p:cNvPr id="7" name="TextBox 6"/>
            <p:cNvSpPr txBox="1"/>
            <p:nvPr/>
          </p:nvSpPr>
          <p:spPr>
            <a:xfrm>
              <a:off x="2022947" y="3037237"/>
              <a:ext cx="222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Voltage = 1.2V (</a:t>
              </a:r>
              <a:r>
                <a:rPr lang="en-US" i="1" dirty="0" smtClean="0">
                  <a:solidFill>
                    <a:schemeClr val="accent3">
                      <a:lumMod val="50000"/>
                    </a:schemeClr>
                  </a:solidFill>
                </a:rPr>
                <a:t>-13%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1736" y="3355313"/>
              <a:ext cx="1971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4136"/>
                  </a:solidFill>
                </a:rPr>
                <a:t>DRAM Latency +5%</a:t>
              </a:r>
              <a:endParaRPr lang="en-US" i="1" dirty="0">
                <a:solidFill>
                  <a:srgbClr val="FF413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88562" y="3361261"/>
            <a:ext cx="2223044" cy="687408"/>
            <a:chOff x="5408642" y="3037237"/>
            <a:chExt cx="2223044" cy="687408"/>
          </a:xfrm>
        </p:grpSpPr>
        <p:sp>
          <p:nvSpPr>
            <p:cNvPr id="9" name="TextBox 8"/>
            <p:cNvSpPr txBox="1"/>
            <p:nvPr/>
          </p:nvSpPr>
          <p:spPr>
            <a:xfrm>
              <a:off x="5408642" y="3037237"/>
              <a:ext cx="222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Voltage = 1.1V (</a:t>
              </a:r>
              <a:r>
                <a:rPr lang="en-US" i="1" dirty="0" smtClean="0">
                  <a:solidFill>
                    <a:schemeClr val="accent3">
                      <a:lumMod val="50000"/>
                    </a:schemeClr>
                  </a:solidFill>
                </a:rPr>
                <a:t>-23%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0104" y="3355313"/>
              <a:ext cx="2091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4136"/>
                  </a:solidFill>
                </a:rPr>
                <a:t>DRAM Latency +13%</a:t>
              </a:r>
              <a:endParaRPr lang="en-US" i="1" dirty="0">
                <a:solidFill>
                  <a:srgbClr val="FF4136"/>
                </a:solidFill>
              </a:endParaRPr>
            </a:p>
          </p:txBody>
        </p:sp>
      </p:grpSp>
      <p:sp>
        <p:nvSpPr>
          <p:cNvPr id="13" name="MPKI"/>
          <p:cNvSpPr txBox="1"/>
          <p:nvPr/>
        </p:nvSpPr>
        <p:spPr>
          <a:xfrm>
            <a:off x="2263475" y="6171684"/>
            <a:ext cx="56148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MPKI = Last-level cache Misses Per Thousand Instruction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7100" y="5231653"/>
            <a:ext cx="28210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 Intensity (MPKI)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0580" y="5216918"/>
            <a:ext cx="28210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 Intensity (MPKI)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t="1358" r="12330" b="90108"/>
          <a:stretch/>
        </p:blipFill>
        <p:spPr>
          <a:xfrm>
            <a:off x="1949855" y="2829383"/>
            <a:ext cx="5756632" cy="4776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60666" y="3826143"/>
            <a:ext cx="188064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  <a:b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Degradation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(%)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urtain"/>
          <p:cNvSpPr/>
          <p:nvPr/>
        </p:nvSpPr>
        <p:spPr>
          <a:xfrm>
            <a:off x="5069305" y="3370625"/>
            <a:ext cx="3580124" cy="240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Performance-Aware Voltage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 </a:t>
            </a:r>
            <a:r>
              <a:rPr lang="en-US" dirty="0" smtClean="0">
                <a:solidFill>
                  <a:srgbClr val="0070C0"/>
                </a:solidFill>
              </a:rPr>
              <a:t>performance (linear-regression) </a:t>
            </a:r>
            <a:r>
              <a:rPr lang="en-US" dirty="0">
                <a:solidFill>
                  <a:srgbClr val="0070C0"/>
                </a:solidFill>
              </a:rPr>
              <a:t>model </a:t>
            </a:r>
            <a:r>
              <a:rPr lang="en-US" dirty="0"/>
              <a:t>to predict performance loss based on the selected </a:t>
            </a:r>
            <a:r>
              <a:rPr lang="en-US" dirty="0" smtClean="0"/>
              <a:t>voltage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𝜽s are trained through 151 application samples</a:t>
            </a:r>
          </a:p>
          <a:p>
            <a:r>
              <a:rPr lang="en-US" dirty="0" smtClean="0"/>
              <a:t>Use the model to select a minimum voltage that satisfies a </a:t>
            </a:r>
            <a:r>
              <a:rPr lang="en-US" dirty="0" smtClean="0">
                <a:solidFill>
                  <a:srgbClr val="0070C0"/>
                </a:solidFill>
              </a:rPr>
              <a:t>performance loss target </a:t>
            </a:r>
            <a:r>
              <a:rPr lang="en-US" dirty="0" smtClean="0"/>
              <a:t>specified by the user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volt"/>
          <p:cNvSpPr/>
          <p:nvPr/>
        </p:nvSpPr>
        <p:spPr>
          <a:xfrm>
            <a:off x="3251200" y="2655968"/>
            <a:ext cx="108373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ghlight_app2"/>
          <p:cNvSpPr/>
          <p:nvPr/>
        </p:nvSpPr>
        <p:spPr>
          <a:xfrm>
            <a:off x="4893734" y="2655968"/>
            <a:ext cx="157397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ghlight_app"/>
          <p:cNvSpPr/>
          <p:nvPr/>
        </p:nvSpPr>
        <p:spPr>
          <a:xfrm>
            <a:off x="7062440" y="2655968"/>
            <a:ext cx="18585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quation"/>
              <p:cNvSpPr txBox="1"/>
              <p:nvPr/>
            </p:nvSpPr>
            <p:spPr>
              <a:xfrm>
                <a:off x="0" y="2655968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𝑃𝑟𝑒𝑑𝑖𝑐𝑡𝑒𝑑𝐿𝑜𝑠𝑠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𝐿𝑎𝑡𝑒𝑛𝑐𝑦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𝐴𝑝𝑝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𝐼𝑡𝑒𝑛𝑠𝑖𝑡𝑦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𝐴𝑝𝑝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𝑆𝑡𝑎𝑙𝑙𝑇𝑖𝑚𝑒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5968"/>
                <a:ext cx="9144000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84910" y="3239869"/>
            <a:ext cx="203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4136"/>
                </a:solidFill>
              </a:rPr>
              <a:t>Latency due to voltage adjustment</a:t>
            </a:r>
            <a:endParaRPr lang="en-US" dirty="0">
              <a:solidFill>
                <a:srgbClr val="FF413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0777" y="3239869"/>
            <a:ext cx="328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The running application’s characteristics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5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 </a:t>
            </a:r>
            <a:r>
              <a:rPr lang="en-US" dirty="0" smtClean="0"/>
              <a:t> = 0.75 / 0.9 for low and high intensity workloads</a:t>
            </a:r>
          </a:p>
          <a:p>
            <a:r>
              <a:rPr lang="en-US" dirty="0" smtClean="0"/>
              <a:t>RMSE = 2.8 / 2.5 </a:t>
            </a:r>
            <a:r>
              <a:rPr lang="en-US" dirty="0"/>
              <a:t>for low and high intensity workloads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6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Voltron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" y="2386740"/>
            <a:ext cx="9056189" cy="27769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Exploiting Error Locality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7" y="2464232"/>
            <a:ext cx="8841567" cy="26524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Breakdown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90793"/>
            <a:ext cx="8688799" cy="39666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3"/>
          <a:stretch/>
        </p:blipFill>
        <p:spPr>
          <a:xfrm>
            <a:off x="1266228" y="1239754"/>
            <a:ext cx="5912071" cy="2548022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4"/>
          <a:stretch/>
        </p:blipFill>
        <p:spPr>
          <a:xfrm>
            <a:off x="1642821" y="3787774"/>
            <a:ext cx="5894750" cy="25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Low-Voltage Memory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Existing DRAM designs to help reduce DRAM power by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lowering supply voltage conservatively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𝑃𝑜𝑤𝑒𝑟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𝑉𝑜𝑙𝑡𝑎𝑔𝑒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DDR3L (low-voltage) reduces voltage from 1.5V to 1.35V (</a:t>
                </a:r>
                <a:r>
                  <a:rPr lang="en-US" b="1" dirty="0" smtClean="0"/>
                  <a:t>-10%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LPDDR4 </a:t>
                </a:r>
                <a:r>
                  <a:rPr lang="en-US" dirty="0"/>
                  <a:t>(low-power) employs low-power I/O interface </a:t>
                </a:r>
                <a:r>
                  <a:rPr lang="en-US" dirty="0" smtClean="0"/>
                  <a:t>with 1.2V (lower bandwidth)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86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60558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4136"/>
                </a:solidFill>
              </a:rPr>
              <a:t>Can we reduce DRAM power and energy by </a:t>
            </a:r>
            <a:r>
              <a:rPr lang="en-US" sz="3600" b="1" i="1" dirty="0" smtClean="0">
                <a:solidFill>
                  <a:srgbClr val="FF4136"/>
                </a:solidFill>
              </a:rPr>
              <a:t>further</a:t>
            </a:r>
            <a:r>
              <a:rPr lang="en-US" sz="3600" b="1" dirty="0" smtClean="0">
                <a:solidFill>
                  <a:srgbClr val="FF4136"/>
                </a:solidFill>
              </a:rPr>
              <a:t> </a:t>
            </a:r>
            <a:r>
              <a:rPr lang="en-US" sz="3200" b="1" dirty="0" smtClean="0">
                <a:solidFill>
                  <a:srgbClr val="FF4136"/>
                </a:solidFill>
              </a:rPr>
              <a:t>reducing supply voltage?</a:t>
            </a:r>
            <a:endParaRPr lang="en-US" sz="3200" b="1" dirty="0">
              <a:solidFill>
                <a:srgbClr val="FF41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Target Sweep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238250"/>
            <a:ext cx="6591300" cy="5295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4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Profile Interval Length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" y="2280080"/>
            <a:ext cx="8480438" cy="29738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1"/>
          <p:cNvSpPr txBox="1"/>
          <p:nvPr/>
        </p:nvSpPr>
        <p:spPr>
          <a:xfrm>
            <a:off x="288729" y="1676400"/>
            <a:ext cx="855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75" indent="-587375">
              <a:tabLst>
                <a:tab pos="622300" algn="l"/>
              </a:tabLst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</a:t>
            </a:r>
            <a:r>
              <a:rPr lang="en-US" sz="2800" dirty="0">
                <a:solidFill>
                  <a:srgbClr val="FF4136"/>
                </a:solidFill>
                <a:latin typeface="Gill Sans MT" charset="0"/>
                <a:ea typeface="Gill Sans MT" charset="0"/>
                <a:cs typeface="Gill Sans MT" charset="0"/>
              </a:rPr>
              <a:t>U</a:t>
            </a:r>
            <a:r>
              <a:rPr lang="en-US" sz="2800" dirty="0" smtClean="0">
                <a:solidFill>
                  <a:srgbClr val="FF4136"/>
                </a:solidFill>
                <a:latin typeface="Gill Sans MT" charset="0"/>
                <a:ea typeface="Gill Sans MT" charset="0"/>
                <a:cs typeface="Gill Sans MT" charset="0"/>
              </a:rPr>
              <a:t>nderstand and characterize </a:t>
            </a:r>
            <a:r>
              <a:rPr lang="en-US" sz="2800" dirty="0" smtClean="0">
                <a:latin typeface="Gill Sans MT" charset="0"/>
                <a:ea typeface="Gill Sans MT" charset="0"/>
                <a:cs typeface="Gill Sans MT" charset="0"/>
              </a:rPr>
              <a:t>the various characteristics of DRAM under </a:t>
            </a:r>
            <a:r>
              <a:rPr lang="en-US" sz="2800" b="1" dirty="0" smtClean="0">
                <a:latin typeface="Gill Sans MT" charset="0"/>
                <a:ea typeface="Gill Sans MT" charset="0"/>
                <a:cs typeface="Gill Sans MT" charset="0"/>
              </a:rPr>
              <a:t>reduced voltage</a:t>
            </a:r>
            <a:endParaRPr lang="en-US" sz="28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0" name="1"/>
          <p:cNvSpPr txBox="1"/>
          <p:nvPr/>
        </p:nvSpPr>
        <p:spPr>
          <a:xfrm>
            <a:off x="309994" y="3830245"/>
            <a:ext cx="8702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75" indent="-587375">
              <a:tabLst>
                <a:tab pos="622300" algn="l"/>
              </a:tabLst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rgbClr val="FF4136"/>
                </a:solidFill>
              </a:rPr>
              <a:t>Develop a mechanism </a:t>
            </a:r>
            <a:r>
              <a:rPr lang="en-US" sz="2800" dirty="0"/>
              <a:t>that </a:t>
            </a:r>
            <a:r>
              <a:rPr lang="en-US" sz="2800" dirty="0" smtClean="0"/>
              <a:t>reduces DRAM energy by </a:t>
            </a:r>
            <a:r>
              <a:rPr lang="en-US" sz="2800" b="1" dirty="0" smtClean="0"/>
              <a:t>lowering voltage</a:t>
            </a:r>
            <a:r>
              <a:rPr lang="en-US" sz="2800" dirty="0" smtClean="0"/>
              <a:t> while keeping performance loss within a target</a:t>
            </a:r>
            <a:endParaRPr lang="en-US" sz="2800" dirty="0">
              <a:solidFill>
                <a:schemeClr val="accent2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reducing voltage affect </a:t>
            </a:r>
            <a:r>
              <a:rPr lang="en-US" sz="3600" b="1" i="1" dirty="0" smtClean="0"/>
              <a:t>reliability</a:t>
            </a:r>
            <a:r>
              <a:rPr lang="en-US" sz="3600" i="1" dirty="0" smtClean="0"/>
              <a:t> </a:t>
            </a:r>
            <a:r>
              <a:rPr lang="en-US" sz="3600" dirty="0" smtClean="0"/>
              <a:t>(errors)?</a:t>
            </a:r>
          </a:p>
          <a:p>
            <a:endParaRPr lang="en-US" sz="3600" dirty="0"/>
          </a:p>
          <a:p>
            <a:r>
              <a:rPr lang="en-US" sz="3600" dirty="0" smtClean="0"/>
              <a:t>How does reducing voltage affect </a:t>
            </a:r>
            <a:br>
              <a:rPr lang="en-US" sz="3600" dirty="0" smtClean="0"/>
            </a:br>
            <a:r>
              <a:rPr lang="en-US" sz="3600" b="1" i="1" dirty="0" smtClean="0"/>
              <a:t>DRAM</a:t>
            </a:r>
            <a:r>
              <a:rPr lang="en-US" sz="3600" dirty="0" smtClean="0"/>
              <a:t> </a:t>
            </a:r>
            <a:r>
              <a:rPr lang="en-US" sz="3600" b="1" i="1" dirty="0" smtClean="0"/>
              <a:t>latency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r>
              <a:rPr lang="en-US" sz="3600" dirty="0" smtClean="0"/>
              <a:t>How do we design a new DRAM energy reduction mechanism?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Executive Summary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b="1" dirty="0" smtClean="0"/>
              <a:t>DRAM Background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Characterization of DRAM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Voltron: DRAM Energy Reduction Mechanism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0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617880" y="2596963"/>
            <a:ext cx="4066929" cy="1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DRAM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457200" y="2490704"/>
            <a:ext cx="2209800" cy="2057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07526" y="3840198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DRAM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Channel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4586" y="4453161"/>
            <a:ext cx="3010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64FBA"/>
                </a:solidFill>
              </a:rPr>
              <a:t>DRAM Module</a:t>
            </a:r>
            <a:endParaRPr lang="en-US" sz="3200" dirty="0"/>
          </a:p>
        </p:txBody>
      </p:sp>
      <p:sp>
        <p:nvSpPr>
          <p:cNvPr id="3" name="Left-Right Arrow 2"/>
          <p:cNvSpPr/>
          <p:nvPr/>
        </p:nvSpPr>
        <p:spPr>
          <a:xfrm>
            <a:off x="2750820" y="3154398"/>
            <a:ext cx="1524000" cy="68580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48908" y="2490704"/>
            <a:ext cx="3366438" cy="1417679"/>
            <a:chOff x="4948908" y="2490704"/>
            <a:chExt cx="3366438" cy="1417679"/>
          </a:xfrm>
        </p:grpSpPr>
        <p:grpSp>
          <p:nvGrpSpPr>
            <p:cNvPr id="5" name="Group 4"/>
            <p:cNvGrpSpPr/>
            <p:nvPr/>
          </p:nvGrpSpPr>
          <p:grpSpPr>
            <a:xfrm>
              <a:off x="5495775" y="2490704"/>
              <a:ext cx="2580078" cy="1415177"/>
              <a:chOff x="5495775" y="2490704"/>
              <a:chExt cx="2580078" cy="1415177"/>
            </a:xfrm>
          </p:grpSpPr>
          <p:sp>
            <p:nvSpPr>
              <p:cNvPr id="13" name="iso highlight"/>
              <p:cNvSpPr/>
              <p:nvPr/>
            </p:nvSpPr>
            <p:spPr>
              <a:xfrm>
                <a:off x="5783126" y="3021759"/>
                <a:ext cx="581340" cy="88412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95775" y="2490704"/>
                <a:ext cx="25800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DRAM chips</a:t>
                </a:r>
                <a:endParaRPr lang="en-US" sz="3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7" name="iso highlight"/>
            <p:cNvSpPr/>
            <p:nvPr/>
          </p:nvSpPr>
          <p:spPr>
            <a:xfrm>
              <a:off x="4948908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 highlight"/>
            <p:cNvSpPr/>
            <p:nvPr/>
          </p:nvSpPr>
          <p:spPr>
            <a:xfrm>
              <a:off x="6942454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 highlight"/>
            <p:cNvSpPr/>
            <p:nvPr/>
          </p:nvSpPr>
          <p:spPr>
            <a:xfrm>
              <a:off x="7734006" y="3024261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 cap="rnd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Relationship Id="rId2" Type="http://schemas.microsoft.com/office/2011/relationships/webextension" Target="webextension2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8CB01E3-CA84-F04E-8E86-53F4D4B134D1}">
  <we:reference id="wa104178141" version="3.0.11.21" store="en-US" storeType="OMEX"/>
  <we:alternateReferences>
    <we:reference id="WA104178141" version="3.0.11.21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C1127DF-4015-114D-8A14-8ACCCBB62C13}">
  <we:reference id="wa104380902" version="1.0.0.0" store="en-US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20477</TotalTime>
  <Words>1794</Words>
  <Application>Microsoft Macintosh PowerPoint</Application>
  <PresentationFormat>On-screen Show (4:3)</PresentationFormat>
  <Paragraphs>479</Paragraphs>
  <Slides>51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Arial Black</vt:lpstr>
      <vt:lpstr>Calibri</vt:lpstr>
      <vt:lpstr>Cambria Math</vt:lpstr>
      <vt:lpstr>Futura Medium</vt:lpstr>
      <vt:lpstr>Gill Sans</vt:lpstr>
      <vt:lpstr>Gill Sans MT</vt:lpstr>
      <vt:lpstr>Gill Sans MT Ext Condensed Bold</vt:lpstr>
      <vt:lpstr>Mangal</vt:lpstr>
      <vt:lpstr>Tw Cen MT</vt:lpstr>
      <vt:lpstr>Wingdings</vt:lpstr>
      <vt:lpstr>1_Office Theme</vt:lpstr>
      <vt:lpstr>PowerPoint Presentation</vt:lpstr>
      <vt:lpstr>Executive Summary</vt:lpstr>
      <vt:lpstr>Outline</vt:lpstr>
      <vt:lpstr>High DRAM Power Consumption</vt:lpstr>
      <vt:lpstr>Low-Voltage Memory</vt:lpstr>
      <vt:lpstr>Goals</vt:lpstr>
      <vt:lpstr>Key Questions</vt:lpstr>
      <vt:lpstr>Outline</vt:lpstr>
      <vt:lpstr>High-Level DRAM Organization</vt:lpstr>
      <vt:lpstr>DRAM Chip Internals</vt:lpstr>
      <vt:lpstr>DRAM Operations</vt:lpstr>
      <vt:lpstr>DRAM Access Latency</vt:lpstr>
      <vt:lpstr>Outline</vt:lpstr>
      <vt:lpstr>Supply Voltage Control on DRAM</vt:lpstr>
      <vt:lpstr>Custom Testing Platform</vt:lpstr>
      <vt:lpstr>Tested DRAM Modules</vt:lpstr>
      <vt:lpstr>Outline</vt:lpstr>
      <vt:lpstr>Reliability Worsens with Lower Voltage</vt:lpstr>
      <vt:lpstr>Source of Errors</vt:lpstr>
      <vt:lpstr>DIMMs Operating at Higher Latency</vt:lpstr>
      <vt:lpstr>Spatial Locality of Errors</vt:lpstr>
      <vt:lpstr>Other Results in the Paper</vt:lpstr>
      <vt:lpstr>Summary of Key Experimental Observations</vt:lpstr>
      <vt:lpstr>Outline</vt:lpstr>
      <vt:lpstr>DRAM Voltage Adjustment to Reduce Energy</vt:lpstr>
      <vt:lpstr>Voltron Overview</vt:lpstr>
      <vt:lpstr>Linear Model to Predict Performance</vt:lpstr>
      <vt:lpstr>Linear Model to Predict Performance</vt:lpstr>
      <vt:lpstr>Comparison to Prior Work</vt:lpstr>
      <vt:lpstr>Exploiting Spatial Locality of Errors</vt:lpstr>
      <vt:lpstr>Outline</vt:lpstr>
      <vt:lpstr>Voltron Evaluation Methodology</vt:lpstr>
      <vt:lpstr>Energy Savings with Bounded Performance</vt:lpstr>
      <vt:lpstr>Outline</vt:lpstr>
      <vt:lpstr>Conclusion</vt:lpstr>
      <vt:lpstr>PowerPoint Presentation</vt:lpstr>
      <vt:lpstr>BACKUP</vt:lpstr>
      <vt:lpstr>Errors Rates Across Modules</vt:lpstr>
      <vt:lpstr>Error Density</vt:lpstr>
      <vt:lpstr>Temperature Impact</vt:lpstr>
      <vt:lpstr>Impact on Retention Time</vt:lpstr>
      <vt:lpstr>Derivation of More Precise Latency</vt:lpstr>
      <vt:lpstr>Performance Loss Correlation</vt:lpstr>
      <vt:lpstr>Performance-Aware Voltage Adjustment</vt:lpstr>
      <vt:lpstr>Linear Model Accuracy</vt:lpstr>
      <vt:lpstr>Dynamic Voltron</vt:lpstr>
      <vt:lpstr>Effect of Exploiting Error Locality</vt:lpstr>
      <vt:lpstr>Energy Breakdown</vt:lpstr>
      <vt:lpstr>Heterogeneous Workloads</vt:lpstr>
      <vt:lpstr>Performance Target Sweep</vt:lpstr>
      <vt:lpstr>Sensitivity to Profile Interval Length</vt:lpstr>
    </vt:vector>
  </TitlesOfParts>
  <Company>Carnegie Mellon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Latency Variation in Modern DRAM Chips Experimental Characterization, Analysis, and Optimization</dc:title>
  <dc:creator>Saugata Ghose</dc:creator>
  <cp:lastModifiedBy>Kevin Chang</cp:lastModifiedBy>
  <cp:revision>1186</cp:revision>
  <cp:lastPrinted>2017-06-05T23:47:48Z</cp:lastPrinted>
  <dcterms:created xsi:type="dcterms:W3CDTF">2016-06-15T12:47:57Z</dcterms:created>
  <dcterms:modified xsi:type="dcterms:W3CDTF">2017-06-20T16:10:46Z</dcterms:modified>
</cp:coreProperties>
</file>